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6"/>
  </p:notesMasterIdLst>
  <p:handoutMasterIdLst>
    <p:handoutMasterId r:id="rId37"/>
  </p:handoutMasterIdLst>
  <p:sldIdLst>
    <p:sldId id="798" r:id="rId5"/>
    <p:sldId id="736" r:id="rId6"/>
    <p:sldId id="803" r:id="rId7"/>
    <p:sldId id="678" r:id="rId8"/>
    <p:sldId id="750" r:id="rId9"/>
    <p:sldId id="804" r:id="rId10"/>
    <p:sldId id="805" r:id="rId11"/>
    <p:sldId id="806" r:id="rId12"/>
    <p:sldId id="807" r:id="rId13"/>
    <p:sldId id="808" r:id="rId14"/>
    <p:sldId id="809" r:id="rId15"/>
    <p:sldId id="810" r:id="rId16"/>
    <p:sldId id="811" r:id="rId17"/>
    <p:sldId id="812" r:id="rId18"/>
    <p:sldId id="813" r:id="rId19"/>
    <p:sldId id="814" r:id="rId20"/>
    <p:sldId id="815" r:id="rId21"/>
    <p:sldId id="816" r:id="rId22"/>
    <p:sldId id="818" r:id="rId23"/>
    <p:sldId id="819" r:id="rId24"/>
    <p:sldId id="820" r:id="rId25"/>
    <p:sldId id="821" r:id="rId26"/>
    <p:sldId id="822" r:id="rId27"/>
    <p:sldId id="823" r:id="rId28"/>
    <p:sldId id="824" r:id="rId29"/>
    <p:sldId id="825" r:id="rId30"/>
    <p:sldId id="827" r:id="rId31"/>
    <p:sldId id="828" r:id="rId32"/>
    <p:sldId id="829" r:id="rId33"/>
    <p:sldId id="830" r:id="rId34"/>
    <p:sldId id="268" r:id="rId35"/>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43" userDrawn="1">
          <p15:clr>
            <a:srgbClr val="A4A3A4"/>
          </p15:clr>
        </p15:guide>
        <p15:guide id="2" pos="235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D037"/>
    <a:srgbClr val="00898B"/>
    <a:srgbClr val="000000"/>
    <a:srgbClr val="006668"/>
    <a:srgbClr val="51C4C6"/>
    <a:srgbClr val="F4F5F5"/>
    <a:srgbClr val="00797B"/>
    <a:srgbClr val="262626"/>
    <a:srgbClr val="00403F"/>
    <a:srgbClr val="3D82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204" autoAdjust="0"/>
    <p:restoredTop sz="94638"/>
  </p:normalViewPr>
  <p:slideViewPr>
    <p:cSldViewPr snapToGrid="0" snapToObjects="1">
      <p:cViewPr>
        <p:scale>
          <a:sx n="81" d="100"/>
          <a:sy n="81" d="100"/>
        </p:scale>
        <p:origin x="932" y="-2656"/>
      </p:cViewPr>
      <p:guideLst>
        <p:guide orient="horz" pos="3343"/>
        <p:guide pos="2358"/>
      </p:guideLst>
    </p:cSldViewPr>
  </p:slideViewPr>
  <p:notesTextViewPr>
    <p:cViewPr>
      <p:scale>
        <a:sx n="1" d="1"/>
        <a:sy n="1" d="1"/>
      </p:scale>
      <p:origin x="0" y="0"/>
    </p:cViewPr>
  </p:notesTextViewPr>
  <p:sorterViewPr>
    <p:cViewPr varScale="1">
      <p:scale>
        <a:sx n="1" d="1"/>
        <a:sy n="1" d="1"/>
      </p:scale>
      <p:origin x="0" y="0"/>
    </p:cViewPr>
  </p:sorterViewPr>
  <p:notesViewPr>
    <p:cSldViewPr snapToGrid="0" snapToObjects="1" showGuides="1">
      <p:cViewPr varScale="1">
        <p:scale>
          <a:sx n="88" d="100"/>
          <a:sy n="88" d="100"/>
        </p:scale>
        <p:origin x="266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5/27/2026</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5/27/2026</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Modifica stili di testo master</a:t>
            </a:r>
          </a:p>
          <a:p>
            <a:pPr lvl="1"/>
            <a:r>
              <a:rPr lang="en-US"/>
              <a:t>Secondo livello</a:t>
            </a:r>
          </a:p>
          <a:p>
            <a:pPr lvl="2"/>
            <a:r>
              <a:rPr lang="en-US"/>
              <a:t>Terzo livello</a:t>
            </a:r>
          </a:p>
          <a:p>
            <a:pPr lvl="3"/>
            <a:r>
              <a:rPr lang="en-US"/>
              <a:t>Quarto livello</a:t>
            </a:r>
          </a:p>
          <a:p>
            <a:pPr lvl="4"/>
            <a:r>
              <a:rPr lang="en-US"/>
              <a:t>Quinto livello</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385" name="Freeform 384">
            <a:extLst>
              <a:ext uri="{FF2B5EF4-FFF2-40B4-BE49-F238E27FC236}">
                <a16:creationId xmlns:a16="http://schemas.microsoft.com/office/drawing/2014/main" id="{57F553F4-210F-D445-80C4-1685A71FF7AE}"/>
              </a:ext>
            </a:extLst>
          </p:cNvPr>
          <p:cNvSpPr/>
          <p:nvPr/>
        </p:nvSpPr>
        <p:spPr>
          <a:xfrm>
            <a:off x="-36182" y="5830232"/>
            <a:ext cx="7595857" cy="3768082"/>
          </a:xfrm>
          <a:custGeom>
            <a:avLst/>
            <a:gdLst>
              <a:gd name="connsiteX0" fmla="*/ 0 w 967106"/>
              <a:gd name="connsiteY0" fmla="*/ 0 h 479753"/>
              <a:gd name="connsiteX1" fmla="*/ 967107 w 967106"/>
              <a:gd name="connsiteY1" fmla="*/ 0 h 479753"/>
              <a:gd name="connsiteX2" fmla="*/ 967107 w 967106"/>
              <a:gd name="connsiteY2" fmla="*/ 479754 h 479753"/>
              <a:gd name="connsiteX3" fmla="*/ 0 w 967106"/>
              <a:gd name="connsiteY3" fmla="*/ 479754 h 479753"/>
            </a:gdLst>
            <a:ahLst/>
            <a:cxnLst>
              <a:cxn ang="0">
                <a:pos x="connsiteX0" y="connsiteY0"/>
              </a:cxn>
              <a:cxn ang="0">
                <a:pos x="connsiteX1" y="connsiteY1"/>
              </a:cxn>
              <a:cxn ang="0">
                <a:pos x="connsiteX2" y="connsiteY2"/>
              </a:cxn>
              <a:cxn ang="0">
                <a:pos x="connsiteX3" y="connsiteY3"/>
              </a:cxn>
            </a:cxnLst>
            <a:rect l="l" t="t" r="r" b="b"/>
            <a:pathLst>
              <a:path w="967106" h="479753">
                <a:moveTo>
                  <a:pt x="0" y="0"/>
                </a:moveTo>
                <a:lnTo>
                  <a:pt x="967107" y="0"/>
                </a:lnTo>
                <a:lnTo>
                  <a:pt x="967107" y="479754"/>
                </a:lnTo>
                <a:lnTo>
                  <a:pt x="0" y="479754"/>
                </a:lnTo>
                <a:close/>
              </a:path>
            </a:pathLst>
          </a:custGeom>
          <a:gradFill>
            <a:gsLst>
              <a:gs pos="83000">
                <a:srgbClr val="51C4C6"/>
              </a:gs>
              <a:gs pos="0">
                <a:srgbClr val="00403F"/>
              </a:gs>
            </a:gsLst>
            <a:lin ang="0" scaled="0"/>
          </a:gradFill>
          <a:ln w="3060" cap="flat">
            <a:noFill/>
            <a:prstDash val="solid"/>
            <a:miter/>
          </a:ln>
        </p:spPr>
        <p:txBody>
          <a:bodyPr rtlCol="0" anchor="ctr"/>
          <a:lstStyle/>
          <a:p>
            <a:endParaRPr lang="en-US"/>
          </a:p>
        </p:txBody>
      </p:sp>
      <p:sp>
        <p:nvSpPr>
          <p:cNvPr id="1453" name="Text Placeholder 23">
            <a:extLst>
              <a:ext uri="{FF2B5EF4-FFF2-40B4-BE49-F238E27FC236}">
                <a16:creationId xmlns:a16="http://schemas.microsoft.com/office/drawing/2014/main" id="{9D4FE07E-181F-6A48-AB3D-C5BAD0C4DADE}"/>
              </a:ext>
            </a:extLst>
          </p:cNvPr>
          <p:cNvSpPr>
            <a:spLocks noGrp="1"/>
          </p:cNvSpPr>
          <p:nvPr>
            <p:ph type="body" sz="quarter" idx="16" hasCustomPrompt="1"/>
          </p:nvPr>
        </p:nvSpPr>
        <p:spPr>
          <a:xfrm>
            <a:off x="605556" y="7156000"/>
            <a:ext cx="3685020" cy="1224685"/>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cs typeface="Calibri" panose="020F0502020204030204" pitchFamily="34" charset="0"/>
              </a:defRPr>
            </a:lvl1pPr>
          </a:lstStyle>
          <a:p>
            <a:pPr lvl="0"/>
            <a:r>
              <a:rPr lang="en-US" dirty="0"/>
              <a:t>Your guide to            our project</a:t>
            </a:r>
          </a:p>
        </p:txBody>
      </p:sp>
      <p:sp>
        <p:nvSpPr>
          <p:cNvPr id="146" name="Picture Placeholder 62">
            <a:extLst>
              <a:ext uri="{FF2B5EF4-FFF2-40B4-BE49-F238E27FC236}">
                <a16:creationId xmlns:a16="http://schemas.microsoft.com/office/drawing/2014/main" id="{B37FDE9C-FA01-494A-91FD-8E9061912265}"/>
              </a:ext>
            </a:extLst>
          </p:cNvPr>
          <p:cNvSpPr>
            <a:spLocks noGrp="1"/>
          </p:cNvSpPr>
          <p:nvPr>
            <p:ph type="pic" sz="quarter" idx="44" hasCustomPrompt="1"/>
          </p:nvPr>
        </p:nvSpPr>
        <p:spPr>
          <a:xfrm>
            <a:off x="474663" y="2271713"/>
            <a:ext cx="6642100" cy="4338637"/>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4" name="Graphic 6">
            <a:extLst>
              <a:ext uri="{FF2B5EF4-FFF2-40B4-BE49-F238E27FC236}">
                <a16:creationId xmlns:a16="http://schemas.microsoft.com/office/drawing/2014/main" id="{6F848770-7CFC-6F9A-A71F-E7B32E971952}"/>
              </a:ext>
            </a:extLst>
          </p:cNvPr>
          <p:cNvSpPr/>
          <p:nvPr userDrawn="1"/>
        </p:nvSpPr>
        <p:spPr>
          <a:xfrm rot="5400000">
            <a:off x="5901341" y="8098528"/>
            <a:ext cx="476911" cy="2839757"/>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ADD037"/>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 name="Text Placeholder 32">
            <a:extLst>
              <a:ext uri="{FF2B5EF4-FFF2-40B4-BE49-F238E27FC236}">
                <a16:creationId xmlns:a16="http://schemas.microsoft.com/office/drawing/2014/main" id="{E851F120-EFD0-9D96-E59A-10935BD0FB1D}"/>
              </a:ext>
            </a:extLst>
          </p:cNvPr>
          <p:cNvSpPr>
            <a:spLocks noGrp="1"/>
          </p:cNvSpPr>
          <p:nvPr>
            <p:ph type="body" sz="quarter" idx="42" hasCustomPrompt="1"/>
          </p:nvPr>
        </p:nvSpPr>
        <p:spPr>
          <a:xfrm>
            <a:off x="3893839" y="9273209"/>
            <a:ext cx="3427139"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6" name="Graphic 95">
            <a:extLst>
              <a:ext uri="{FF2B5EF4-FFF2-40B4-BE49-F238E27FC236}">
                <a16:creationId xmlns:a16="http://schemas.microsoft.com/office/drawing/2014/main" id="{4D9842FF-4F9A-2734-F6DD-26B9ECEE0476}"/>
              </a:ext>
            </a:extLst>
          </p:cNvPr>
          <p:cNvGrpSpPr/>
          <p:nvPr userDrawn="1"/>
        </p:nvGrpSpPr>
        <p:grpSpPr>
          <a:xfrm>
            <a:off x="611238" y="9971030"/>
            <a:ext cx="1509109" cy="423922"/>
            <a:chOff x="584588" y="9078286"/>
            <a:chExt cx="1509109" cy="423922"/>
          </a:xfrm>
          <a:solidFill>
            <a:srgbClr val="000000"/>
          </a:solidFill>
        </p:grpSpPr>
        <p:sp>
          <p:nvSpPr>
            <p:cNvPr id="7" name="Freeform 6">
              <a:extLst>
                <a:ext uri="{FF2B5EF4-FFF2-40B4-BE49-F238E27FC236}">
                  <a16:creationId xmlns:a16="http://schemas.microsoft.com/office/drawing/2014/main" id="{C4FADEB4-FE4B-BD26-C0B6-447C8DEC675D}"/>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ADD037"/>
              </a:solid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6487BADA-8590-7A63-B801-DBD9C778469E}"/>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ADD037"/>
              </a:solidFill>
              <a:prstDash val="solid"/>
              <a:miter/>
            </a:ln>
          </p:spPr>
          <p:txBody>
            <a:bodyPr rtlCol="0" anchor="ctr"/>
            <a:lstStyle/>
            <a:p>
              <a:endParaRPr lang="en-US"/>
            </a:p>
          </p:txBody>
        </p:sp>
      </p:grpSp>
      <p:sp>
        <p:nvSpPr>
          <p:cNvPr id="9" name="Text Placeholder 23">
            <a:extLst>
              <a:ext uri="{FF2B5EF4-FFF2-40B4-BE49-F238E27FC236}">
                <a16:creationId xmlns:a16="http://schemas.microsoft.com/office/drawing/2014/main" id="{2F6B8A16-0042-4C17-4ABA-294C390D3907}"/>
              </a:ext>
            </a:extLst>
          </p:cNvPr>
          <p:cNvSpPr>
            <a:spLocks noGrp="1"/>
          </p:cNvSpPr>
          <p:nvPr>
            <p:ph type="body" sz="quarter" idx="17" hasCustomPrompt="1"/>
          </p:nvPr>
        </p:nvSpPr>
        <p:spPr>
          <a:xfrm>
            <a:off x="655568" y="10010293"/>
            <a:ext cx="1230818" cy="419205"/>
          </a:xfrm>
          <a:prstGeom prst="rect">
            <a:avLst/>
          </a:prstGeom>
        </p:spPr>
        <p:txBody>
          <a:bodyPr>
            <a:noAutofit/>
          </a:bodyPr>
          <a:lstStyle>
            <a:lvl1pPr marL="0" indent="0" algn="l">
              <a:spcBef>
                <a:spcPts val="0"/>
              </a:spcBef>
              <a:buNone/>
              <a:defRPr sz="1000" b="0" i="0">
                <a:solidFill>
                  <a:srgbClr val="262626"/>
                </a:solidFill>
                <a:latin typeface="Calibri" panose="020F0502020204030204" pitchFamily="34" charset="0"/>
                <a:cs typeface="Calibri" panose="020F0502020204030204" pitchFamily="34" charset="0"/>
              </a:defRPr>
            </a:lvl1pPr>
          </a:lstStyle>
          <a:p>
            <a:pPr lvl="0"/>
            <a:r>
              <a:rPr lang="en-US" dirty="0"/>
              <a:t>2025 - 2027</a:t>
            </a:r>
          </a:p>
          <a:p>
            <a:pPr lvl="0"/>
            <a:r>
              <a:rPr lang="en-US" dirty="0"/>
              <a:t>Document Name</a:t>
            </a:r>
          </a:p>
        </p:txBody>
      </p:sp>
      <p:sp>
        <p:nvSpPr>
          <p:cNvPr id="10" name="Text Placeholder 23">
            <a:extLst>
              <a:ext uri="{FF2B5EF4-FFF2-40B4-BE49-F238E27FC236}">
                <a16:creationId xmlns:a16="http://schemas.microsoft.com/office/drawing/2014/main" id="{5E9B6D5E-8D79-78FB-F5CA-B6AD291110BB}"/>
              </a:ext>
            </a:extLst>
          </p:cNvPr>
          <p:cNvSpPr>
            <a:spLocks noGrp="1"/>
          </p:cNvSpPr>
          <p:nvPr>
            <p:ph type="body" sz="quarter" idx="18" hasCustomPrompt="1"/>
          </p:nvPr>
        </p:nvSpPr>
        <p:spPr>
          <a:xfrm>
            <a:off x="2219835" y="10003763"/>
            <a:ext cx="1779692" cy="419205"/>
          </a:xfrm>
          <a:prstGeom prst="rect">
            <a:avLst/>
          </a:prstGeom>
        </p:spPr>
        <p:txBody>
          <a:bodyPr>
            <a:noAutofit/>
          </a:bodyPr>
          <a:lstStyle>
            <a:lvl1pPr marL="0" indent="0" algn="l">
              <a:spcBef>
                <a:spcPts val="0"/>
              </a:spcBef>
              <a:buNone/>
              <a:defRPr sz="1000" b="0" i="0">
                <a:solidFill>
                  <a:srgbClr val="262626"/>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pic>
        <p:nvPicPr>
          <p:cNvPr id="11" name="Picture 10" descr="Co-funded by the European Union logo in png for web usage">
            <a:extLst>
              <a:ext uri="{FF2B5EF4-FFF2-40B4-BE49-F238E27FC236}">
                <a16:creationId xmlns:a16="http://schemas.microsoft.com/office/drawing/2014/main" id="{803009A7-5697-B5E4-378A-A2B90D7B082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5507169" y="10063230"/>
            <a:ext cx="1489944" cy="311822"/>
          </a:xfrm>
          <a:prstGeom prst="rect">
            <a:avLst/>
          </a:prstGeom>
          <a:noFill/>
          <a:ln>
            <a:noFill/>
          </a:ln>
        </p:spPr>
      </p:pic>
      <p:pic>
        <p:nvPicPr>
          <p:cNvPr id="12" name="Picture 11">
            <a:extLst>
              <a:ext uri="{FF2B5EF4-FFF2-40B4-BE49-F238E27FC236}">
                <a16:creationId xmlns:a16="http://schemas.microsoft.com/office/drawing/2014/main" id="{03703E49-93D3-2B4C-3CAD-5F8DD3EE22D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25840" y="481481"/>
            <a:ext cx="2981595" cy="1412334"/>
          </a:xfrm>
          <a:prstGeom prst="rect">
            <a:avLst/>
          </a:prstGeom>
        </p:spPr>
      </p:pic>
    </p:spTree>
    <p:extLst>
      <p:ext uri="{BB962C8B-B14F-4D97-AF65-F5344CB8AC3E}">
        <p14:creationId xmlns:p14="http://schemas.microsoft.com/office/powerpoint/2010/main" val="795905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Photo Slide 3">
    <p:spTree>
      <p:nvGrpSpPr>
        <p:cNvPr id="1" name=""/>
        <p:cNvGrpSpPr/>
        <p:nvPr/>
      </p:nvGrpSpPr>
      <p:grpSpPr>
        <a:xfrm>
          <a:off x="0" y="0"/>
          <a:ext cx="0" cy="0"/>
          <a:chOff x="0" y="0"/>
          <a:chExt cx="0" cy="0"/>
        </a:xfrm>
      </p:grpSpPr>
      <p:sp>
        <p:nvSpPr>
          <p:cNvPr id="369" name="Rectangle 368">
            <a:extLst>
              <a:ext uri="{FF2B5EF4-FFF2-40B4-BE49-F238E27FC236}">
                <a16:creationId xmlns:a16="http://schemas.microsoft.com/office/drawing/2014/main" id="{5C094913-F9C1-3546-A0D0-E1F25AE5CB6D}"/>
              </a:ext>
            </a:extLst>
          </p:cNvPr>
          <p:cNvSpPr/>
          <p:nvPr userDrawn="1"/>
        </p:nvSpPr>
        <p:spPr>
          <a:xfrm flipV="1">
            <a:off x="511317" y="-1"/>
            <a:ext cx="3194309" cy="10212780"/>
          </a:xfrm>
          <a:prstGeom prst="rect">
            <a:avLst/>
          </a:prstGeom>
          <a:solidFill>
            <a:srgbClr val="00898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715877" y="592124"/>
            <a:ext cx="2864232" cy="879667"/>
          </a:xfrm>
          <a:prstGeom prst="rect">
            <a:avLst/>
          </a:prstGeom>
        </p:spPr>
        <p:txBody>
          <a:bodyPr>
            <a:noAutofit/>
          </a:bodyPr>
          <a:lstStyle>
            <a:lvl1pPr marL="0" indent="0" algn="l">
              <a:spcBef>
                <a:spcPts val="0"/>
              </a:spcBef>
              <a:buNone/>
              <a:defRPr sz="22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715878" y="1837873"/>
            <a:ext cx="2693750" cy="7339955"/>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2" name="Rectangle 51">
            <a:extLst>
              <a:ext uri="{FF2B5EF4-FFF2-40B4-BE49-F238E27FC236}">
                <a16:creationId xmlns:a16="http://schemas.microsoft.com/office/drawing/2014/main" id="{28002195-2134-DE4D-B642-FC7FB1B1EB5B}"/>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1" name="Slide Number Placeholder 5">
            <a:extLst>
              <a:ext uri="{FF2B5EF4-FFF2-40B4-BE49-F238E27FC236}">
                <a16:creationId xmlns:a16="http://schemas.microsoft.com/office/drawing/2014/main" id="{774B19B3-2E36-E543-9B27-E54A664E7AF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28" name="Picture Placeholder 34">
            <a:extLst>
              <a:ext uri="{FF2B5EF4-FFF2-40B4-BE49-F238E27FC236}">
                <a16:creationId xmlns:a16="http://schemas.microsoft.com/office/drawing/2014/main" id="{36A06401-592A-EA4A-AE31-4E6B716F2835}"/>
              </a:ext>
            </a:extLst>
          </p:cNvPr>
          <p:cNvSpPr>
            <a:spLocks noGrp="1"/>
          </p:cNvSpPr>
          <p:nvPr>
            <p:ph type="pic" sz="quarter" idx="41"/>
          </p:nvPr>
        </p:nvSpPr>
        <p:spPr>
          <a:xfrm>
            <a:off x="3711247" y="706439"/>
            <a:ext cx="3870325" cy="7731883"/>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33222170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221E52-4ABB-5243-858B-F6B8CF1B5E34}"/>
              </a:ext>
            </a:extLst>
          </p:cNvPr>
          <p:cNvSpPr/>
          <p:nvPr userDrawn="1"/>
        </p:nvSpPr>
        <p:spPr>
          <a:xfrm flipV="1">
            <a:off x="-31255" y="-43150"/>
            <a:ext cx="7590930" cy="2946483"/>
          </a:xfrm>
          <a:prstGeom prst="rect">
            <a:avLst/>
          </a:prstGeom>
          <a:solidFill>
            <a:srgbClr val="00898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4078145" y="1617364"/>
            <a:ext cx="785328" cy="1056987"/>
          </a:xfrm>
          <a:prstGeom prst="rect">
            <a:avLst/>
          </a:prstGeo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1" y="587829"/>
            <a:ext cx="4056786" cy="1857541"/>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1" y="195020"/>
            <a:ext cx="2003444" cy="936605"/>
          </a:xfrm>
          <a:prstGeom prst="rect">
            <a:avLst/>
          </a:prstGeo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6" y="3373220"/>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262626"/>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Colum)</a:t>
            </a:r>
            <a:endParaRPr lang="en-US" dirty="0"/>
          </a:p>
        </p:txBody>
      </p:sp>
      <p:sp>
        <p:nvSpPr>
          <p:cNvPr id="60" name="Rectangle 59">
            <a:extLst>
              <a:ext uri="{FF2B5EF4-FFF2-40B4-BE49-F238E27FC236}">
                <a16:creationId xmlns:a16="http://schemas.microsoft.com/office/drawing/2014/main" id="{A3920EEC-F64E-D74B-8DBC-98E8D94D73FE}"/>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574CE729-A95E-1844-B923-CC2E2C2EBED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8593429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4F5B6F1-1F70-8542-A18D-9BC642672EA0}"/>
              </a:ext>
            </a:extLst>
          </p:cNvPr>
          <p:cNvSpPr/>
          <p:nvPr userDrawn="1"/>
        </p:nvSpPr>
        <p:spPr>
          <a:xfrm flipV="1">
            <a:off x="-31255" y="323003"/>
            <a:ext cx="7590930" cy="5748356"/>
          </a:xfrm>
          <a:prstGeom prst="rect">
            <a:avLst/>
          </a:prstGeom>
          <a:solidFill>
            <a:srgbClr val="00898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2365515"/>
            <a:ext cx="6526988" cy="3412986"/>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1" i="0">
                <a:solidFill>
                  <a:srgbClr val="51C4C6"/>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8" y="6718314"/>
            <a:ext cx="3563248" cy="1992304"/>
          </a:xfrm>
          <a:prstGeom prst="rect">
            <a:avLst/>
          </a:prstGeom>
        </p:spPr>
        <p:txBody>
          <a:bodyPr>
            <a:noAutofit/>
          </a:bodyPr>
          <a:lstStyle>
            <a:lvl1pPr marL="0" indent="0" algn="l">
              <a:buNone/>
              <a:defRPr sz="1601" b="0" i="0">
                <a:solidFill>
                  <a:srgbClr val="262626"/>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B1576E16-CE46-5E4A-8CBB-716C41D40B1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434990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D43ECED-D711-0D4D-9A38-701BFB0611D6}"/>
              </a:ext>
            </a:extLst>
          </p:cNvPr>
          <p:cNvSpPr/>
          <p:nvPr userDrawn="1"/>
        </p:nvSpPr>
        <p:spPr>
          <a:xfrm flipV="1">
            <a:off x="-14612" y="-4"/>
            <a:ext cx="7559675" cy="1538872"/>
          </a:xfrm>
          <a:prstGeom prst="rect">
            <a:avLst/>
          </a:prstGeom>
          <a:solidFill>
            <a:srgbClr val="00898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1864992"/>
            <a:ext cx="6526988" cy="7937913"/>
          </a:xfrm>
          <a:prstGeom prst="rect">
            <a:avLst/>
          </a:prstGeom>
        </p:spPr>
        <p:txBody>
          <a:bodyPr numCol="2" spcCol="288000" anchor="t">
            <a:noAutofit/>
          </a:bodyPr>
          <a:lstStyle>
            <a:lvl1pPr marL="0" indent="0" algn="just">
              <a:lnSpc>
                <a:spcPct val="100000"/>
              </a:lnSpc>
              <a:spcBef>
                <a:spcPts val="0"/>
              </a:spcBef>
              <a:buNone/>
              <a:defRPr sz="1100" b="0" i="0">
                <a:solidFill>
                  <a:srgbClr val="262626"/>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251943" y="712890"/>
            <a:ext cx="6570888" cy="1204857"/>
          </a:xfrm>
          <a:prstGeom prst="rect">
            <a:avLst/>
          </a:prstGeom>
        </p:spPr>
        <p:txBody>
          <a:bodyPr>
            <a:noAutofit/>
          </a:bodyPr>
          <a:lstStyle>
            <a:lvl1pPr marL="0" indent="0" algn="l">
              <a:buNone/>
              <a:defRPr sz="22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11" name="Graphic 4">
            <a:extLst>
              <a:ext uri="{FF2B5EF4-FFF2-40B4-BE49-F238E27FC236}">
                <a16:creationId xmlns:a16="http://schemas.microsoft.com/office/drawing/2014/main" id="{B13C944A-F9DE-6D49-BB72-C8B62F6B1203}"/>
              </a:ext>
            </a:extLst>
          </p:cNvPr>
          <p:cNvSpPr/>
          <p:nvPr userDrawn="1"/>
        </p:nvSpPr>
        <p:spPr>
          <a:xfrm rot="16200000">
            <a:off x="6101638" y="690768"/>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ADD037"/>
          </a:solidFill>
          <a:ln w="2370" cap="flat">
            <a:noFill/>
            <a:prstDash val="solid"/>
            <a:miter/>
          </a:ln>
        </p:spPr>
        <p:txBody>
          <a:bodyPr rtlCol="0" anchor="ctr"/>
          <a:lstStyle/>
          <a:p>
            <a:endParaRPr lang="en-US"/>
          </a:p>
        </p:txBody>
      </p:sp>
    </p:spTree>
    <p:extLst>
      <p:ext uri="{BB962C8B-B14F-4D97-AF65-F5344CB8AC3E}">
        <p14:creationId xmlns:p14="http://schemas.microsoft.com/office/powerpoint/2010/main" val="36660358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ext Slide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FDF7596-4722-5F4C-8FB6-5F0B1F9090FD}"/>
              </a:ext>
            </a:extLst>
          </p:cNvPr>
          <p:cNvSpPr/>
          <p:nvPr userDrawn="1"/>
        </p:nvSpPr>
        <p:spPr>
          <a:xfrm flipV="1">
            <a:off x="0" y="2099867"/>
            <a:ext cx="6918419" cy="7931809"/>
          </a:xfrm>
          <a:prstGeom prst="rect">
            <a:avLst/>
          </a:prstGeom>
          <a:solidFill>
            <a:srgbClr val="00898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8" name="Graphic 4">
            <a:extLst>
              <a:ext uri="{FF2B5EF4-FFF2-40B4-BE49-F238E27FC236}">
                <a16:creationId xmlns:a16="http://schemas.microsoft.com/office/drawing/2014/main" id="{E6326417-986D-C845-A66A-9AFD38B1339D}"/>
              </a:ext>
            </a:extLst>
          </p:cNvPr>
          <p:cNvSpPr/>
          <p:nvPr userDrawn="1"/>
        </p:nvSpPr>
        <p:spPr>
          <a:xfrm rot="10800000">
            <a:off x="6811618" y="2991410"/>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ADD037"/>
          </a:solidFill>
          <a:ln w="2370" cap="flat">
            <a:noFill/>
            <a:prstDash val="solid"/>
            <a:miter/>
          </a:ln>
        </p:spPr>
        <p:txBody>
          <a:bodyPr rtlCol="0" anchor="ctr"/>
          <a:lstStyle/>
          <a:p>
            <a:endParaRPr lang="en-US"/>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2432957"/>
            <a:ext cx="6076427" cy="7369948"/>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51C4C6"/>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662613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21" name="Rectangle 320">
            <a:extLst>
              <a:ext uri="{FF2B5EF4-FFF2-40B4-BE49-F238E27FC236}">
                <a16:creationId xmlns:a16="http://schemas.microsoft.com/office/drawing/2014/main" id="{DAFE97B0-644B-C64D-A4CD-10ECACA09145}"/>
              </a:ext>
            </a:extLst>
          </p:cNvPr>
          <p:cNvSpPr/>
          <p:nvPr userDrawn="1"/>
        </p:nvSpPr>
        <p:spPr>
          <a:xfrm flipV="1">
            <a:off x="11876" y="3896749"/>
            <a:ext cx="7547799" cy="4317437"/>
          </a:xfrm>
          <a:prstGeom prst="rect">
            <a:avLst/>
          </a:prstGeom>
          <a:gradFill>
            <a:gsLst>
              <a:gs pos="83000">
                <a:srgbClr val="51C4C6"/>
              </a:gs>
              <a:gs pos="0">
                <a:srgbClr val="00403F"/>
              </a:gs>
            </a:gsLst>
            <a:lin ang="5400000" scaled="0"/>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24" name="Text Placeholder 32">
            <a:extLst>
              <a:ext uri="{FF2B5EF4-FFF2-40B4-BE49-F238E27FC236}">
                <a16:creationId xmlns:a16="http://schemas.microsoft.com/office/drawing/2014/main" id="{7C801656-BA69-7E4B-AAE4-11C00F6A1E4A}"/>
              </a:ext>
            </a:extLst>
          </p:cNvPr>
          <p:cNvSpPr>
            <a:spLocks noGrp="1"/>
          </p:cNvSpPr>
          <p:nvPr>
            <p:ph type="body" sz="quarter" idx="42" hasCustomPrompt="1"/>
          </p:nvPr>
        </p:nvSpPr>
        <p:spPr>
          <a:xfrm>
            <a:off x="565034" y="4234375"/>
            <a:ext cx="3403021" cy="3488902"/>
          </a:xfrm>
          <a:prstGeom prst="rect">
            <a:avLst/>
          </a:prstGeom>
        </p:spPr>
        <p:txBody>
          <a:bodyPr numCol="1"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26" name="Graphic 6">
            <a:extLst>
              <a:ext uri="{FF2B5EF4-FFF2-40B4-BE49-F238E27FC236}">
                <a16:creationId xmlns:a16="http://schemas.microsoft.com/office/drawing/2014/main" id="{FDDFC85A-161F-8DD8-DD42-A013A4DAF637}"/>
              </a:ext>
            </a:extLst>
          </p:cNvPr>
          <p:cNvSpPr/>
          <p:nvPr userDrawn="1"/>
        </p:nvSpPr>
        <p:spPr>
          <a:xfrm rot="5400000">
            <a:off x="5658068" y="6640509"/>
            <a:ext cx="572470" cy="3230743"/>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ADD037"/>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27" name="Text Placeholder 32">
            <a:extLst>
              <a:ext uri="{FF2B5EF4-FFF2-40B4-BE49-F238E27FC236}">
                <a16:creationId xmlns:a16="http://schemas.microsoft.com/office/drawing/2014/main" id="{32203686-9203-1284-2D21-6A9E91F8A69B}"/>
              </a:ext>
            </a:extLst>
          </p:cNvPr>
          <p:cNvSpPr>
            <a:spLocks noGrp="1"/>
          </p:cNvSpPr>
          <p:nvPr>
            <p:ph type="body" sz="quarter" idx="44" hasCustomPrompt="1"/>
          </p:nvPr>
        </p:nvSpPr>
        <p:spPr>
          <a:xfrm>
            <a:off x="3893839" y="7962904"/>
            <a:ext cx="3427139"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sp>
        <p:nvSpPr>
          <p:cNvPr id="2" name="TextBox 1">
            <a:extLst>
              <a:ext uri="{FF2B5EF4-FFF2-40B4-BE49-F238E27FC236}">
                <a16:creationId xmlns:a16="http://schemas.microsoft.com/office/drawing/2014/main" id="{6D549D64-83B5-BDA8-ECD1-003FE4A6769F}"/>
              </a:ext>
            </a:extLst>
          </p:cNvPr>
          <p:cNvSpPr txBox="1"/>
          <p:nvPr userDrawn="1"/>
        </p:nvSpPr>
        <p:spPr>
          <a:xfrm>
            <a:off x="1949575" y="9937237"/>
            <a:ext cx="2861813" cy="323165"/>
          </a:xfrm>
          <a:prstGeom prst="rect">
            <a:avLst/>
          </a:prstGeom>
          <a:noFill/>
        </p:spPr>
        <p:txBody>
          <a:bodyPr wrap="square">
            <a:spAutoFit/>
          </a:bodyPr>
          <a:lstStyle/>
          <a:p>
            <a:pPr algn="just"/>
            <a:r>
              <a:rPr lang="en-IE" sz="500" b="0" i="0" dirty="0">
                <a:solidFill>
                  <a:srgbClr val="262626"/>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500" dirty="0">
              <a:solidFill>
                <a:srgbClr val="262626"/>
              </a:solidFill>
              <a:latin typeface="Calibri" panose="020F0502020204030204" pitchFamily="34" charset="0"/>
              <a:cs typeface="Calibri" panose="020F0502020204030204" pitchFamily="34" charset="0"/>
            </a:endParaRPr>
          </a:p>
        </p:txBody>
      </p:sp>
      <p:pic>
        <p:nvPicPr>
          <p:cNvPr id="3" name="Picture 2" descr="Co-funded by the European Union logo in png for web usage">
            <a:extLst>
              <a:ext uri="{FF2B5EF4-FFF2-40B4-BE49-F238E27FC236}">
                <a16:creationId xmlns:a16="http://schemas.microsoft.com/office/drawing/2014/main" id="{C1281BBB-5417-2AE2-917A-68FD03EC8B6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565034" y="9967518"/>
            <a:ext cx="1343832" cy="281243"/>
          </a:xfrm>
          <a:prstGeom prst="rect">
            <a:avLst/>
          </a:prstGeom>
          <a:noFill/>
          <a:ln>
            <a:noFill/>
          </a:ln>
        </p:spPr>
      </p:pic>
      <p:pic>
        <p:nvPicPr>
          <p:cNvPr id="4" name="Picture 3">
            <a:extLst>
              <a:ext uri="{FF2B5EF4-FFF2-40B4-BE49-F238E27FC236}">
                <a16:creationId xmlns:a16="http://schemas.microsoft.com/office/drawing/2014/main" id="{83EB92B4-8F20-51F0-550F-8043264E28A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25840" y="592993"/>
            <a:ext cx="2981595" cy="1412334"/>
          </a:xfrm>
          <a:prstGeom prst="rect">
            <a:avLst/>
          </a:prstGeom>
        </p:spPr>
      </p:pic>
    </p:spTree>
    <p:extLst>
      <p:ext uri="{BB962C8B-B14F-4D97-AF65-F5344CB8AC3E}">
        <p14:creationId xmlns:p14="http://schemas.microsoft.com/office/powerpoint/2010/main" val="35879930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Welcome/Intro Slide">
    <p:spTree>
      <p:nvGrpSpPr>
        <p:cNvPr id="1" name=""/>
        <p:cNvGrpSpPr/>
        <p:nvPr/>
      </p:nvGrpSpPr>
      <p:grpSpPr>
        <a:xfrm>
          <a:off x="0" y="0"/>
          <a:ext cx="0" cy="0"/>
          <a:chOff x="0" y="0"/>
          <a:chExt cx="0" cy="0"/>
        </a:xfrm>
      </p:grpSpPr>
      <p:sp>
        <p:nvSpPr>
          <p:cNvPr id="38" name="Text Placeholder 32">
            <a:extLst>
              <a:ext uri="{FF2B5EF4-FFF2-40B4-BE49-F238E27FC236}">
                <a16:creationId xmlns:a16="http://schemas.microsoft.com/office/drawing/2014/main" id="{7547E802-876B-7740-8C93-4DA43471BC41}"/>
              </a:ext>
            </a:extLst>
          </p:cNvPr>
          <p:cNvSpPr>
            <a:spLocks noGrp="1"/>
          </p:cNvSpPr>
          <p:nvPr>
            <p:ph type="body" sz="quarter" idx="47" hasCustomPrompt="1"/>
          </p:nvPr>
        </p:nvSpPr>
        <p:spPr>
          <a:xfrm>
            <a:off x="3989549" y="3824058"/>
            <a:ext cx="2785251" cy="743603"/>
          </a:xfrm>
        </p:spPr>
        <p:txBody>
          <a:bodyPr>
            <a:noAutofit/>
          </a:bodyPr>
          <a:lstStyle>
            <a:lvl1pPr marL="0" indent="0" algn="l">
              <a:buNone/>
              <a:defRPr sz="1800" b="1" i="0">
                <a:solidFill>
                  <a:srgbClr val="12726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0" name="Text Placeholder 32">
            <a:extLst>
              <a:ext uri="{FF2B5EF4-FFF2-40B4-BE49-F238E27FC236}">
                <a16:creationId xmlns:a16="http://schemas.microsoft.com/office/drawing/2014/main" id="{5E8100A4-6677-ED40-B24D-22A7219FE433}"/>
              </a:ext>
            </a:extLst>
          </p:cNvPr>
          <p:cNvSpPr>
            <a:spLocks noGrp="1"/>
          </p:cNvSpPr>
          <p:nvPr>
            <p:ph type="body" sz="quarter" idx="48" hasCustomPrompt="1"/>
          </p:nvPr>
        </p:nvSpPr>
        <p:spPr>
          <a:xfrm>
            <a:off x="3997102" y="4342449"/>
            <a:ext cx="2785250" cy="1692670"/>
          </a:xfrm>
        </p:spPr>
        <p:txBody>
          <a:bodyPr numCol="1" spcCol="288000" anchor="t">
            <a:noAutofit/>
          </a:bodyPr>
          <a:lstStyle>
            <a:lvl1pPr marL="0" indent="0" algn="l">
              <a:lnSpc>
                <a:spcPct val="100000"/>
              </a:lnSpc>
              <a:spcBef>
                <a:spcPts val="0"/>
              </a:spcBef>
              <a:buNone/>
              <a:defRPr sz="1100" b="0" i="0">
                <a:solidFill>
                  <a:srgbClr val="12726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2" name="Text Placeholder 32">
            <a:extLst>
              <a:ext uri="{FF2B5EF4-FFF2-40B4-BE49-F238E27FC236}">
                <a16:creationId xmlns:a16="http://schemas.microsoft.com/office/drawing/2014/main" id="{E7B11294-10FD-0B44-A9DA-41BF11D1E85C}"/>
              </a:ext>
            </a:extLst>
          </p:cNvPr>
          <p:cNvSpPr>
            <a:spLocks noGrp="1"/>
          </p:cNvSpPr>
          <p:nvPr>
            <p:ph type="body" sz="quarter" idx="49" hasCustomPrompt="1"/>
          </p:nvPr>
        </p:nvSpPr>
        <p:spPr>
          <a:xfrm>
            <a:off x="3997102" y="6349448"/>
            <a:ext cx="2785251" cy="743603"/>
          </a:xfrm>
        </p:spPr>
        <p:txBody>
          <a:bodyPr>
            <a:noAutofit/>
          </a:bodyPr>
          <a:lstStyle>
            <a:lvl1pPr marL="0" indent="0" algn="l">
              <a:buNone/>
              <a:defRPr sz="1800" b="1" i="0">
                <a:solidFill>
                  <a:srgbClr val="12726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3" name="Text Placeholder 32">
            <a:extLst>
              <a:ext uri="{FF2B5EF4-FFF2-40B4-BE49-F238E27FC236}">
                <a16:creationId xmlns:a16="http://schemas.microsoft.com/office/drawing/2014/main" id="{16C0CD18-D5AA-2240-8921-3F6C4DE2F9F6}"/>
              </a:ext>
            </a:extLst>
          </p:cNvPr>
          <p:cNvSpPr>
            <a:spLocks noGrp="1"/>
          </p:cNvSpPr>
          <p:nvPr>
            <p:ph type="body" sz="quarter" idx="50" hasCustomPrompt="1"/>
          </p:nvPr>
        </p:nvSpPr>
        <p:spPr>
          <a:xfrm>
            <a:off x="4004655" y="6867839"/>
            <a:ext cx="2785250" cy="1692670"/>
          </a:xfrm>
        </p:spPr>
        <p:txBody>
          <a:bodyPr numCol="1" spcCol="288000" anchor="t">
            <a:noAutofit/>
          </a:bodyPr>
          <a:lstStyle>
            <a:lvl1pPr marL="0" indent="0" algn="l">
              <a:lnSpc>
                <a:spcPct val="100000"/>
              </a:lnSpc>
              <a:spcBef>
                <a:spcPts val="0"/>
              </a:spcBef>
              <a:buNone/>
              <a:defRPr sz="1100" b="0" i="0">
                <a:solidFill>
                  <a:srgbClr val="12726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 name="Picture Placeholder 12">
            <a:extLst>
              <a:ext uri="{FF2B5EF4-FFF2-40B4-BE49-F238E27FC236}">
                <a16:creationId xmlns:a16="http://schemas.microsoft.com/office/drawing/2014/main" id="{E06DA11A-3B23-00E1-2694-93FEB1F6532E}"/>
              </a:ext>
            </a:extLst>
          </p:cNvPr>
          <p:cNvSpPr>
            <a:spLocks noGrp="1"/>
          </p:cNvSpPr>
          <p:nvPr>
            <p:ph type="pic" sz="quarter" idx="12"/>
          </p:nvPr>
        </p:nvSpPr>
        <p:spPr>
          <a:xfrm>
            <a:off x="-7552" y="0"/>
            <a:ext cx="3652452" cy="10691813"/>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2" name="Text Placeholder 32">
            <a:extLst>
              <a:ext uri="{FF2B5EF4-FFF2-40B4-BE49-F238E27FC236}">
                <a16:creationId xmlns:a16="http://schemas.microsoft.com/office/drawing/2014/main" id="{767B892E-F86C-3DC2-9931-A03B33680917}"/>
              </a:ext>
            </a:extLst>
          </p:cNvPr>
          <p:cNvSpPr>
            <a:spLocks noGrp="1"/>
          </p:cNvSpPr>
          <p:nvPr>
            <p:ph type="body" sz="quarter" idx="51" hasCustomPrompt="1"/>
          </p:nvPr>
        </p:nvSpPr>
        <p:spPr>
          <a:xfrm>
            <a:off x="4155129" y="570328"/>
            <a:ext cx="3070405" cy="743603"/>
          </a:xfrm>
        </p:spPr>
        <p:txBody>
          <a:bodyPr>
            <a:noAutofit/>
          </a:bodyPr>
          <a:lstStyle>
            <a:lvl1pPr marL="0" indent="0" algn="l">
              <a:buNone/>
              <a:defRPr sz="2900" b="1" i="0">
                <a:solidFill>
                  <a:srgbClr val="60BB4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5" name="Slide Number Placeholder 5">
            <a:extLst>
              <a:ext uri="{FF2B5EF4-FFF2-40B4-BE49-F238E27FC236}">
                <a16:creationId xmlns:a16="http://schemas.microsoft.com/office/drawing/2014/main" id="{92D3B42E-3A5F-8157-5C07-2D3C6CF528A1}"/>
              </a:ext>
            </a:extLst>
          </p:cNvPr>
          <p:cNvSpPr>
            <a:spLocks noGrp="1"/>
          </p:cNvSpPr>
          <p:nvPr>
            <p:ph type="sldNum" sz="quarter" idx="4"/>
          </p:nvPr>
        </p:nvSpPr>
        <p:spPr>
          <a:xfrm>
            <a:off x="7132189" y="10322192"/>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493730624"/>
      </p:ext>
    </p:extLst>
  </p:cSld>
  <p:clrMapOvr>
    <a:masterClrMapping/>
  </p:clrMapOvr>
  <p:extLst>
    <p:ext uri="{DCECCB84-F9BA-43D5-87BE-67443E8EF086}">
      <p15:sldGuideLst xmlns:p15="http://schemas.microsoft.com/office/powerpoint/2012/main">
        <p15:guide id="1" pos="294">
          <p15:clr>
            <a:srgbClr val="FBAE40"/>
          </p15:clr>
        </p15:guide>
        <p15:guide id="2" pos="4445">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529700" y="903756"/>
            <a:ext cx="6500273" cy="743603"/>
          </a:xfrm>
        </p:spPr>
        <p:txBody>
          <a:bodyPr>
            <a:noAutofit/>
          </a:bodyPr>
          <a:lstStyle>
            <a:lvl1pPr marL="0" indent="0" algn="l">
              <a:spcBef>
                <a:spcPts val="0"/>
              </a:spcBef>
              <a:buNone/>
              <a:defRPr sz="2900" b="1"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ONE COLUMN</a:t>
            </a:r>
            <a:endParaRPr lang="en-US" dirty="0"/>
          </a:p>
        </p:txBody>
      </p:sp>
      <p:sp>
        <p:nvSpPr>
          <p:cNvPr id="15" name="Text Placeholder 32">
            <a:extLst>
              <a:ext uri="{FF2B5EF4-FFF2-40B4-BE49-F238E27FC236}">
                <a16:creationId xmlns:a16="http://schemas.microsoft.com/office/drawing/2014/main" id="{776A3C61-02DA-0A4C-861E-0689200F4512}"/>
              </a:ext>
            </a:extLst>
          </p:cNvPr>
          <p:cNvSpPr>
            <a:spLocks noGrp="1"/>
          </p:cNvSpPr>
          <p:nvPr>
            <p:ph type="body" sz="quarter" idx="47" hasCustomPrompt="1"/>
          </p:nvPr>
        </p:nvSpPr>
        <p:spPr>
          <a:xfrm>
            <a:off x="522147" y="1905323"/>
            <a:ext cx="6500273" cy="743603"/>
          </a:xfrm>
        </p:spPr>
        <p:txBody>
          <a:bodyPr>
            <a:noAutofit/>
          </a:bodyPr>
          <a:lstStyle>
            <a:lvl1pPr marL="0" indent="0" algn="l">
              <a:spcBef>
                <a:spcPts val="0"/>
              </a:spcBef>
              <a:buNone/>
              <a:defRPr sz="1800" b="1"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529699" y="2906890"/>
            <a:ext cx="6500272" cy="6921424"/>
          </a:xfrm>
        </p:spPr>
        <p:txBody>
          <a:bodyPr numCol="1" spcCol="288000" anchor="t">
            <a:noAutofit/>
          </a:bodyPr>
          <a:lstStyle>
            <a:lvl1pPr marL="0" indent="0" algn="l">
              <a:lnSpc>
                <a:spcPct val="100000"/>
              </a:lnSpc>
              <a:spcBef>
                <a:spcPts val="0"/>
              </a:spcBef>
              <a:buNone/>
              <a:defRPr sz="11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 name="Slide Number Placeholder 5">
            <a:extLst>
              <a:ext uri="{FF2B5EF4-FFF2-40B4-BE49-F238E27FC236}">
                <a16:creationId xmlns:a16="http://schemas.microsoft.com/office/drawing/2014/main" id="{8469D253-12DF-404A-BC60-DE46EBF380D7}"/>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chemeClr val="tx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5427737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sp>
        <p:nvSpPr>
          <p:cNvPr id="16" name="Graphic 4">
            <a:extLst>
              <a:ext uri="{FF2B5EF4-FFF2-40B4-BE49-F238E27FC236}">
                <a16:creationId xmlns:a16="http://schemas.microsoft.com/office/drawing/2014/main" id="{8230FDA7-6B26-A580-C971-AF5B3BBBCDC0}"/>
              </a:ext>
            </a:extLst>
          </p:cNvPr>
          <p:cNvSpPr/>
          <p:nvPr userDrawn="1"/>
        </p:nvSpPr>
        <p:spPr>
          <a:xfrm rot="10800000">
            <a:off x="3987573" y="2836506"/>
            <a:ext cx="3572102" cy="4009226"/>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51C4C6"/>
              </a:gs>
              <a:gs pos="0">
                <a:srgbClr val="00403F"/>
              </a:gs>
            </a:gsLst>
            <a:lin ang="10800000" scaled="0"/>
          </a:gradFill>
          <a:ln w="2370" cap="flat">
            <a:noFill/>
            <a:prstDash val="solid"/>
            <a:miter/>
          </a:ln>
        </p:spPr>
        <p:txBody>
          <a:bodyPr rtlCol="0" anchor="ctr"/>
          <a:lstStyle/>
          <a:p>
            <a:endParaRPr lang="en-US"/>
          </a:p>
        </p:txBody>
      </p:sp>
      <p:sp>
        <p:nvSpPr>
          <p:cNvPr id="22" name="Graphic 4">
            <a:extLst>
              <a:ext uri="{FF2B5EF4-FFF2-40B4-BE49-F238E27FC236}">
                <a16:creationId xmlns:a16="http://schemas.microsoft.com/office/drawing/2014/main" id="{C5BA938D-CD20-0A72-4A23-CF1119BDD34E}"/>
              </a:ext>
            </a:extLst>
          </p:cNvPr>
          <p:cNvSpPr/>
          <p:nvPr userDrawn="1"/>
        </p:nvSpPr>
        <p:spPr>
          <a:xfrm rot="10800000">
            <a:off x="471152" y="6937000"/>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ADD037"/>
          </a:solidFill>
          <a:ln w="2370" cap="flat">
            <a:noFill/>
            <a:prstDash val="solid"/>
            <a:miter/>
          </a:ln>
        </p:spPr>
        <p:txBody>
          <a:bodyPr rtlCol="0" anchor="ctr"/>
          <a:lstStyle/>
          <a:p>
            <a:endParaRPr lang="en-US"/>
          </a:p>
        </p:txBody>
      </p:sp>
      <p:sp>
        <p:nvSpPr>
          <p:cNvPr id="15" name="Picture Placeholder 14">
            <a:extLst>
              <a:ext uri="{FF2B5EF4-FFF2-40B4-BE49-F238E27FC236}">
                <a16:creationId xmlns:a16="http://schemas.microsoft.com/office/drawing/2014/main" id="{C0A1E843-9D15-8EDC-9B65-3CA583FB79E0}"/>
              </a:ext>
            </a:extLst>
          </p:cNvPr>
          <p:cNvSpPr>
            <a:spLocks noGrp="1"/>
          </p:cNvSpPr>
          <p:nvPr>
            <p:ph type="pic" sz="quarter" idx="44" hasCustomPrompt="1"/>
          </p:nvPr>
        </p:nvSpPr>
        <p:spPr>
          <a:xfrm>
            <a:off x="578498" y="2439664"/>
            <a:ext cx="6456783" cy="6592368"/>
          </a:xfrm>
          <a:custGeom>
            <a:avLst/>
            <a:gdLst>
              <a:gd name="connsiteX0" fmla="*/ 0 w 6456783"/>
              <a:gd name="connsiteY0" fmla="*/ 0 h 6592368"/>
              <a:gd name="connsiteX1" fmla="*/ 6456783 w 6456783"/>
              <a:gd name="connsiteY1" fmla="*/ 0 h 6592368"/>
              <a:gd name="connsiteX2" fmla="*/ 6456783 w 6456783"/>
              <a:gd name="connsiteY2" fmla="*/ 396834 h 6592368"/>
              <a:gd name="connsiteX3" fmla="*/ 3409076 w 6456783"/>
              <a:gd name="connsiteY3" fmla="*/ 396834 h 6592368"/>
              <a:gd name="connsiteX4" fmla="*/ 3409076 w 6456783"/>
              <a:gd name="connsiteY4" fmla="*/ 4406069 h 6592368"/>
              <a:gd name="connsiteX5" fmla="*/ 6456783 w 6456783"/>
              <a:gd name="connsiteY5" fmla="*/ 4406069 h 6592368"/>
              <a:gd name="connsiteX6" fmla="*/ 6456783 w 6456783"/>
              <a:gd name="connsiteY6" fmla="*/ 6592368 h 6592368"/>
              <a:gd name="connsiteX7" fmla="*/ 0 w 6456783"/>
              <a:gd name="connsiteY7" fmla="*/ 6592368 h 6592368"/>
              <a:gd name="connsiteX8" fmla="*/ 0 w 6456783"/>
              <a:gd name="connsiteY8" fmla="*/ 6182985 h 6592368"/>
              <a:gd name="connsiteX9" fmla="*/ 91658 w 6456783"/>
              <a:gd name="connsiteY9" fmla="*/ 6182985 h 6592368"/>
              <a:gd name="connsiteX10" fmla="*/ 91658 w 6456783"/>
              <a:gd name="connsiteY10" fmla="*/ 4497337 h 6592368"/>
              <a:gd name="connsiteX11" fmla="*/ 0 w 6456783"/>
              <a:gd name="connsiteY11" fmla="*/ 4497337 h 6592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56783" h="6592368">
                <a:moveTo>
                  <a:pt x="0" y="0"/>
                </a:moveTo>
                <a:lnTo>
                  <a:pt x="6456783" y="0"/>
                </a:lnTo>
                <a:lnTo>
                  <a:pt x="6456783" y="396834"/>
                </a:lnTo>
                <a:lnTo>
                  <a:pt x="3409076" y="396834"/>
                </a:lnTo>
                <a:lnTo>
                  <a:pt x="3409076" y="4406069"/>
                </a:lnTo>
                <a:lnTo>
                  <a:pt x="6456783" y="4406069"/>
                </a:lnTo>
                <a:lnTo>
                  <a:pt x="6456783" y="6592368"/>
                </a:lnTo>
                <a:lnTo>
                  <a:pt x="0" y="6592368"/>
                </a:lnTo>
                <a:lnTo>
                  <a:pt x="0" y="6182985"/>
                </a:lnTo>
                <a:lnTo>
                  <a:pt x="91658" y="6182985"/>
                </a:lnTo>
                <a:lnTo>
                  <a:pt x="91658" y="4497337"/>
                </a:lnTo>
                <a:lnTo>
                  <a:pt x="0" y="4497337"/>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20" name="Text Placeholder 32">
            <a:extLst>
              <a:ext uri="{FF2B5EF4-FFF2-40B4-BE49-F238E27FC236}">
                <a16:creationId xmlns:a16="http://schemas.microsoft.com/office/drawing/2014/main" id="{0C564F7E-4616-E548-B81C-390A9F5C7740}"/>
              </a:ext>
            </a:extLst>
          </p:cNvPr>
          <p:cNvSpPr>
            <a:spLocks noGrp="1"/>
          </p:cNvSpPr>
          <p:nvPr>
            <p:ph type="body" sz="quarter" idx="11" hasCustomPrompt="1"/>
          </p:nvPr>
        </p:nvSpPr>
        <p:spPr>
          <a:xfrm>
            <a:off x="4166982" y="3812721"/>
            <a:ext cx="2951698" cy="574616"/>
          </a:xfrm>
          <a:prstGeom prst="rect">
            <a:avLst/>
          </a:prstGeom>
        </p:spPr>
        <p:txBody>
          <a:bodyP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OUR PROJECT</a:t>
            </a:r>
            <a:endParaRPr lang="en-US" dirty="0"/>
          </a:p>
        </p:txBody>
      </p:sp>
      <p:sp>
        <p:nvSpPr>
          <p:cNvPr id="21" name="Text Placeholder 32">
            <a:extLst>
              <a:ext uri="{FF2B5EF4-FFF2-40B4-BE49-F238E27FC236}">
                <a16:creationId xmlns:a16="http://schemas.microsoft.com/office/drawing/2014/main" id="{82FF7D0B-8D01-6749-9143-AF9B1238EDB8}"/>
              </a:ext>
            </a:extLst>
          </p:cNvPr>
          <p:cNvSpPr>
            <a:spLocks noGrp="1"/>
          </p:cNvSpPr>
          <p:nvPr>
            <p:ph type="body" sz="quarter" idx="16" hasCustomPrompt="1"/>
          </p:nvPr>
        </p:nvSpPr>
        <p:spPr>
          <a:xfrm>
            <a:off x="4166981" y="4660372"/>
            <a:ext cx="2980605" cy="751695"/>
          </a:xfrm>
          <a:prstGeom prst="rect">
            <a:avLst/>
          </a:prstGeom>
        </p:spPr>
        <p:txBody>
          <a:bodyPr anchor="t">
            <a:noAutofit/>
          </a:bodyPr>
          <a:lstStyle>
            <a:lvl1pPr marL="0" indent="0" algn="l">
              <a:lnSpc>
                <a:spcPct val="10000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grpSp>
        <p:nvGrpSpPr>
          <p:cNvPr id="342" name="Graphic 95">
            <a:extLst>
              <a:ext uri="{FF2B5EF4-FFF2-40B4-BE49-F238E27FC236}">
                <a16:creationId xmlns:a16="http://schemas.microsoft.com/office/drawing/2014/main" id="{78CB6730-FE3C-F64A-90C1-994A839C794C}"/>
              </a:ext>
            </a:extLst>
          </p:cNvPr>
          <p:cNvGrpSpPr/>
          <p:nvPr userDrawn="1"/>
        </p:nvGrpSpPr>
        <p:grpSpPr>
          <a:xfrm>
            <a:off x="707812" y="9460915"/>
            <a:ext cx="1509109" cy="423922"/>
            <a:chOff x="584588" y="9078286"/>
            <a:chExt cx="1509109" cy="423922"/>
          </a:xfrm>
          <a:solidFill>
            <a:srgbClr val="000000"/>
          </a:solidFill>
        </p:grpSpPr>
        <p:sp>
          <p:nvSpPr>
            <p:cNvPr id="343" name="Freeform 342">
              <a:extLst>
                <a:ext uri="{FF2B5EF4-FFF2-40B4-BE49-F238E27FC236}">
                  <a16:creationId xmlns:a16="http://schemas.microsoft.com/office/drawing/2014/main" id="{75C86EF1-E93B-B64C-8AD5-6287810B3402}"/>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ADD037"/>
              </a:solidFill>
              <a:prstDash val="solid"/>
              <a:miter/>
            </a:ln>
          </p:spPr>
          <p:txBody>
            <a:bodyPr rtlCol="0" anchor="ctr"/>
            <a:lstStyle/>
            <a:p>
              <a:endParaRPr lang="en-US"/>
            </a:p>
          </p:txBody>
        </p:sp>
        <p:sp>
          <p:nvSpPr>
            <p:cNvPr id="344" name="Freeform 343">
              <a:extLst>
                <a:ext uri="{FF2B5EF4-FFF2-40B4-BE49-F238E27FC236}">
                  <a16:creationId xmlns:a16="http://schemas.microsoft.com/office/drawing/2014/main" id="{350B8D3E-74BA-2142-A8F1-F9873C5820B9}"/>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ADD037"/>
              </a:solidFill>
              <a:prstDash val="solid"/>
              <a:miter/>
            </a:ln>
          </p:spPr>
          <p:txBody>
            <a:bodyPr rtlCol="0" anchor="ctr"/>
            <a:lstStyle/>
            <a:p>
              <a:endParaRPr lang="en-US"/>
            </a:p>
          </p:txBody>
        </p:sp>
      </p:grpSp>
      <p:sp>
        <p:nvSpPr>
          <p:cNvPr id="345" name="Text Placeholder 23">
            <a:extLst>
              <a:ext uri="{FF2B5EF4-FFF2-40B4-BE49-F238E27FC236}">
                <a16:creationId xmlns:a16="http://schemas.microsoft.com/office/drawing/2014/main" id="{A9A3D5FF-2DEA-B148-BB15-C1284CA3F768}"/>
              </a:ext>
            </a:extLst>
          </p:cNvPr>
          <p:cNvSpPr>
            <a:spLocks noGrp="1"/>
          </p:cNvSpPr>
          <p:nvPr>
            <p:ph type="body" sz="quarter" idx="17" hasCustomPrompt="1"/>
          </p:nvPr>
        </p:nvSpPr>
        <p:spPr>
          <a:xfrm>
            <a:off x="752142" y="9500178"/>
            <a:ext cx="1230818" cy="419205"/>
          </a:xfrm>
          <a:prstGeom prst="rect">
            <a:avLst/>
          </a:prstGeom>
        </p:spPr>
        <p:txBody>
          <a:bodyPr>
            <a:noAutofit/>
          </a:bodyPr>
          <a:lstStyle>
            <a:lvl1pPr marL="0" indent="0" algn="l">
              <a:spcBef>
                <a:spcPts val="0"/>
              </a:spcBef>
              <a:buNone/>
              <a:defRPr sz="1000" b="0" i="0">
                <a:solidFill>
                  <a:srgbClr val="262626"/>
                </a:solidFill>
                <a:latin typeface="Calibri" panose="020F0502020204030204" pitchFamily="34" charset="0"/>
                <a:cs typeface="Calibri" panose="020F0502020204030204" pitchFamily="34" charset="0"/>
              </a:defRPr>
            </a:lvl1pPr>
          </a:lstStyle>
          <a:p>
            <a:pPr lvl="0"/>
            <a:r>
              <a:rPr lang="en-US" dirty="0"/>
              <a:t>2025 - 2027</a:t>
            </a:r>
          </a:p>
          <a:p>
            <a:pPr lvl="0"/>
            <a:r>
              <a:rPr lang="en-US" dirty="0"/>
              <a:t>Document Name</a:t>
            </a:r>
          </a:p>
        </p:txBody>
      </p:sp>
      <p:sp>
        <p:nvSpPr>
          <p:cNvPr id="346" name="Text Placeholder 23">
            <a:extLst>
              <a:ext uri="{FF2B5EF4-FFF2-40B4-BE49-F238E27FC236}">
                <a16:creationId xmlns:a16="http://schemas.microsoft.com/office/drawing/2014/main" id="{9B400FD6-846E-F34A-B9D5-58B417B72B0A}"/>
              </a:ext>
            </a:extLst>
          </p:cNvPr>
          <p:cNvSpPr>
            <a:spLocks noGrp="1"/>
          </p:cNvSpPr>
          <p:nvPr>
            <p:ph type="body" sz="quarter" idx="18" hasCustomPrompt="1"/>
          </p:nvPr>
        </p:nvSpPr>
        <p:spPr>
          <a:xfrm>
            <a:off x="2316409" y="9493648"/>
            <a:ext cx="1779692" cy="419205"/>
          </a:xfrm>
          <a:prstGeom prst="rect">
            <a:avLst/>
          </a:prstGeom>
        </p:spPr>
        <p:txBody>
          <a:bodyPr>
            <a:noAutofit/>
          </a:bodyPr>
          <a:lstStyle>
            <a:lvl1pPr marL="0" indent="0" algn="l">
              <a:spcBef>
                <a:spcPts val="0"/>
              </a:spcBef>
              <a:buNone/>
              <a:defRPr sz="1000" b="0" i="0">
                <a:solidFill>
                  <a:srgbClr val="262626"/>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pic>
        <p:nvPicPr>
          <p:cNvPr id="5" name="Picture 4" descr="Co-funded by the European Union logo in png for web usage">
            <a:extLst>
              <a:ext uri="{FF2B5EF4-FFF2-40B4-BE49-F238E27FC236}">
                <a16:creationId xmlns:a16="http://schemas.microsoft.com/office/drawing/2014/main" id="{E17092A3-E6E0-FC33-7CEF-95B8EC0963B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722462" y="10131338"/>
            <a:ext cx="1489944" cy="311822"/>
          </a:xfrm>
          <a:prstGeom prst="rect">
            <a:avLst/>
          </a:prstGeom>
          <a:noFill/>
          <a:ln>
            <a:noFill/>
          </a:ln>
        </p:spPr>
      </p:pic>
      <p:sp>
        <p:nvSpPr>
          <p:cNvPr id="8" name="Graphic 6">
            <a:extLst>
              <a:ext uri="{FF2B5EF4-FFF2-40B4-BE49-F238E27FC236}">
                <a16:creationId xmlns:a16="http://schemas.microsoft.com/office/drawing/2014/main" id="{85939347-8CB0-33F7-5C4E-1827991D83C5}"/>
              </a:ext>
            </a:extLst>
          </p:cNvPr>
          <p:cNvSpPr/>
          <p:nvPr userDrawn="1"/>
        </p:nvSpPr>
        <p:spPr>
          <a:xfrm rot="5400000">
            <a:off x="5901341" y="8300234"/>
            <a:ext cx="476911" cy="2839757"/>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00898B"/>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9" name="Text Placeholder 32">
            <a:extLst>
              <a:ext uri="{FF2B5EF4-FFF2-40B4-BE49-F238E27FC236}">
                <a16:creationId xmlns:a16="http://schemas.microsoft.com/office/drawing/2014/main" id="{ECA117B4-05EF-987E-8096-F5A8BC45E00F}"/>
              </a:ext>
            </a:extLst>
          </p:cNvPr>
          <p:cNvSpPr>
            <a:spLocks noGrp="1"/>
          </p:cNvSpPr>
          <p:nvPr>
            <p:ph type="body" sz="quarter" idx="42" hasCustomPrompt="1"/>
          </p:nvPr>
        </p:nvSpPr>
        <p:spPr>
          <a:xfrm>
            <a:off x="3893839" y="9474915"/>
            <a:ext cx="3427139"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pic>
        <p:nvPicPr>
          <p:cNvPr id="2" name="Picture 1">
            <a:extLst>
              <a:ext uri="{FF2B5EF4-FFF2-40B4-BE49-F238E27FC236}">
                <a16:creationId xmlns:a16="http://schemas.microsoft.com/office/drawing/2014/main" id="{FC533059-EAC3-B6C2-1CF9-DFEA3712B32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25840" y="626446"/>
            <a:ext cx="2981595" cy="1412334"/>
          </a:xfrm>
          <a:prstGeom prst="rect">
            <a:avLst/>
          </a:prstGeom>
        </p:spPr>
      </p:pic>
    </p:spTree>
    <p:extLst>
      <p:ext uri="{BB962C8B-B14F-4D97-AF65-F5344CB8AC3E}">
        <p14:creationId xmlns:p14="http://schemas.microsoft.com/office/powerpoint/2010/main" val="2784552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92A70B7-4BF7-8F44-8AF5-5974702C7384}"/>
              </a:ext>
            </a:extLst>
          </p:cNvPr>
          <p:cNvSpPr/>
          <p:nvPr userDrawn="1"/>
        </p:nvSpPr>
        <p:spPr>
          <a:xfrm>
            <a:off x="-1" y="-22715"/>
            <a:ext cx="7559675" cy="2175225"/>
          </a:xfrm>
          <a:prstGeom prst="rect">
            <a:avLst/>
          </a:prstGeom>
          <a:gradFill>
            <a:gsLst>
              <a:gs pos="83000">
                <a:srgbClr val="51C4C6"/>
              </a:gs>
              <a:gs pos="0">
                <a:srgbClr val="00403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p>
        </p:txBody>
      </p:sp>
      <p:sp>
        <p:nvSpPr>
          <p:cNvPr id="28" name="Graphic 4">
            <a:extLst>
              <a:ext uri="{FF2B5EF4-FFF2-40B4-BE49-F238E27FC236}">
                <a16:creationId xmlns:a16="http://schemas.microsoft.com/office/drawing/2014/main" id="{7045EC92-B290-D94E-8C45-4E74F8B812C4}"/>
              </a:ext>
            </a:extLst>
          </p:cNvPr>
          <p:cNvSpPr/>
          <p:nvPr userDrawn="1"/>
        </p:nvSpPr>
        <p:spPr>
          <a:xfrm rot="5400000">
            <a:off x="1923160" y="1210643"/>
            <a:ext cx="111654" cy="1932187"/>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ADD037"/>
          </a:solidFill>
          <a:ln w="2370" cap="flat">
            <a:noFill/>
            <a:prstDash val="solid"/>
            <a:miter/>
          </a:ln>
        </p:spPr>
        <p:txBody>
          <a:bodyPr rtlCol="0" anchor="ctr"/>
          <a:lstStyle/>
          <a:p>
            <a:endParaRPr lang="en-US"/>
          </a:p>
        </p:txBody>
      </p:sp>
      <p:sp>
        <p:nvSpPr>
          <p:cNvPr id="330" name="Text Placeholder 32">
            <a:extLst>
              <a:ext uri="{FF2B5EF4-FFF2-40B4-BE49-F238E27FC236}">
                <a16:creationId xmlns:a16="http://schemas.microsoft.com/office/drawing/2014/main" id="{E5656F6E-37C8-074A-8E96-43D0F2FC50CE}"/>
              </a:ext>
            </a:extLst>
          </p:cNvPr>
          <p:cNvSpPr>
            <a:spLocks noGrp="1"/>
          </p:cNvSpPr>
          <p:nvPr>
            <p:ph type="body" sz="quarter" idx="11" hasCustomPrompt="1"/>
          </p:nvPr>
        </p:nvSpPr>
        <p:spPr>
          <a:xfrm>
            <a:off x="1124620" y="3561547"/>
            <a:ext cx="648000" cy="348400"/>
          </a:xfrm>
          <a:prstGeom prst="rect">
            <a:avLst/>
          </a:prstGeom>
        </p:spPr>
        <p:txBody>
          <a:bodyPr anchor="ctr">
            <a:noAutofit/>
          </a:bodyPr>
          <a:lstStyle>
            <a:lvl1pPr marL="0" indent="0" algn="ctr">
              <a:buNone/>
              <a:defRPr sz="2000" b="1" i="0">
                <a:solidFill>
                  <a:srgbClr val="ADD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31" name="Text Placeholder 32">
            <a:extLst>
              <a:ext uri="{FF2B5EF4-FFF2-40B4-BE49-F238E27FC236}">
                <a16:creationId xmlns:a16="http://schemas.microsoft.com/office/drawing/2014/main" id="{325D83A7-79C8-A548-BBC2-CA89723CA6CF}"/>
              </a:ext>
            </a:extLst>
          </p:cNvPr>
          <p:cNvSpPr>
            <a:spLocks noGrp="1"/>
          </p:cNvSpPr>
          <p:nvPr>
            <p:ph type="body" sz="quarter" idx="49" hasCustomPrompt="1"/>
          </p:nvPr>
        </p:nvSpPr>
        <p:spPr>
          <a:xfrm>
            <a:off x="1907586" y="3561547"/>
            <a:ext cx="3544003" cy="348400"/>
          </a:xfrm>
          <a:prstGeom prst="rect">
            <a:avLst/>
          </a:prstGeom>
        </p:spPr>
        <p:txBody>
          <a:bodyPr anchor="ctr">
            <a:noAutofit/>
          </a:bodyPr>
          <a:lstStyle>
            <a:lvl1pPr marL="0" indent="0" algn="l">
              <a:buNone/>
              <a:defRPr sz="1400" b="0" i="0">
                <a:solidFill>
                  <a:srgbClr val="26262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332" name="Text Placeholder 32">
            <a:extLst>
              <a:ext uri="{FF2B5EF4-FFF2-40B4-BE49-F238E27FC236}">
                <a16:creationId xmlns:a16="http://schemas.microsoft.com/office/drawing/2014/main" id="{9709ADB0-7EC7-7E4D-AB1C-AFDBEA20E333}"/>
              </a:ext>
            </a:extLst>
          </p:cNvPr>
          <p:cNvSpPr>
            <a:spLocks noGrp="1"/>
          </p:cNvSpPr>
          <p:nvPr>
            <p:ph type="body" sz="quarter" idx="13" hasCustomPrompt="1"/>
          </p:nvPr>
        </p:nvSpPr>
        <p:spPr>
          <a:xfrm>
            <a:off x="1124620" y="4036789"/>
            <a:ext cx="648000" cy="348400"/>
          </a:xfrm>
          <a:prstGeom prst="rect">
            <a:avLst/>
          </a:prstGeom>
        </p:spPr>
        <p:txBody>
          <a:bodyPr anchor="ctr">
            <a:noAutofit/>
          </a:bodyPr>
          <a:lstStyle>
            <a:lvl1pPr marL="0" indent="0" algn="ctr">
              <a:buNone/>
              <a:defRPr sz="2000" b="1" i="0">
                <a:solidFill>
                  <a:srgbClr val="ADD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333" name="Text Placeholder 32">
            <a:extLst>
              <a:ext uri="{FF2B5EF4-FFF2-40B4-BE49-F238E27FC236}">
                <a16:creationId xmlns:a16="http://schemas.microsoft.com/office/drawing/2014/main" id="{BD9CCF2E-E31B-F24B-AE3A-F3AD0C0D725D}"/>
              </a:ext>
            </a:extLst>
          </p:cNvPr>
          <p:cNvSpPr>
            <a:spLocks noGrp="1"/>
          </p:cNvSpPr>
          <p:nvPr>
            <p:ph type="body" sz="quarter" idx="14" hasCustomPrompt="1"/>
          </p:nvPr>
        </p:nvSpPr>
        <p:spPr>
          <a:xfrm>
            <a:off x="1907586" y="4036789"/>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26262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334" name="Text Placeholder 32">
            <a:extLst>
              <a:ext uri="{FF2B5EF4-FFF2-40B4-BE49-F238E27FC236}">
                <a16:creationId xmlns:a16="http://schemas.microsoft.com/office/drawing/2014/main" id="{89761DE6-BA61-A040-9787-C409D41D3210}"/>
              </a:ext>
            </a:extLst>
          </p:cNvPr>
          <p:cNvSpPr>
            <a:spLocks noGrp="1"/>
          </p:cNvSpPr>
          <p:nvPr>
            <p:ph type="body" sz="quarter" idx="15" hasCustomPrompt="1"/>
          </p:nvPr>
        </p:nvSpPr>
        <p:spPr>
          <a:xfrm>
            <a:off x="1124620" y="4537923"/>
            <a:ext cx="648000" cy="348400"/>
          </a:xfrm>
          <a:prstGeom prst="rect">
            <a:avLst/>
          </a:prstGeom>
        </p:spPr>
        <p:txBody>
          <a:bodyPr anchor="ctr">
            <a:noAutofit/>
          </a:bodyPr>
          <a:lstStyle>
            <a:lvl1pPr marL="0" indent="0" algn="ctr">
              <a:buNone/>
              <a:defRPr sz="2000" b="1" i="0">
                <a:solidFill>
                  <a:srgbClr val="ADD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335" name="Text Placeholder 32">
            <a:extLst>
              <a:ext uri="{FF2B5EF4-FFF2-40B4-BE49-F238E27FC236}">
                <a16:creationId xmlns:a16="http://schemas.microsoft.com/office/drawing/2014/main" id="{D89BB1F5-7B63-824C-8677-757940098E1E}"/>
              </a:ext>
            </a:extLst>
          </p:cNvPr>
          <p:cNvSpPr>
            <a:spLocks noGrp="1"/>
          </p:cNvSpPr>
          <p:nvPr>
            <p:ph type="body" sz="quarter" idx="19" hasCustomPrompt="1"/>
          </p:nvPr>
        </p:nvSpPr>
        <p:spPr>
          <a:xfrm>
            <a:off x="1907586" y="4537923"/>
            <a:ext cx="3544003" cy="348400"/>
          </a:xfrm>
          <a:prstGeom prst="rect">
            <a:avLst/>
          </a:prstGeom>
        </p:spPr>
        <p:txBody>
          <a:bodyPr anchor="ctr">
            <a:noAutofit/>
          </a:bodyPr>
          <a:lstStyle>
            <a:lvl1pPr marL="0" indent="0" algn="l">
              <a:buNone/>
              <a:defRPr sz="1400" b="0" i="0">
                <a:solidFill>
                  <a:srgbClr val="26262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336" name="Text Placeholder 32">
            <a:extLst>
              <a:ext uri="{FF2B5EF4-FFF2-40B4-BE49-F238E27FC236}">
                <a16:creationId xmlns:a16="http://schemas.microsoft.com/office/drawing/2014/main" id="{57D38869-9F43-0F44-BFF1-2099B0C5644A}"/>
              </a:ext>
            </a:extLst>
          </p:cNvPr>
          <p:cNvSpPr>
            <a:spLocks noGrp="1"/>
          </p:cNvSpPr>
          <p:nvPr>
            <p:ph type="body" sz="quarter" idx="17" hasCustomPrompt="1"/>
          </p:nvPr>
        </p:nvSpPr>
        <p:spPr>
          <a:xfrm>
            <a:off x="1124620" y="5038878"/>
            <a:ext cx="648000" cy="348400"/>
          </a:xfrm>
          <a:prstGeom prst="rect">
            <a:avLst/>
          </a:prstGeom>
        </p:spPr>
        <p:txBody>
          <a:bodyPr anchor="ctr">
            <a:noAutofit/>
          </a:bodyPr>
          <a:lstStyle>
            <a:lvl1pPr marL="0" indent="0" algn="ctr">
              <a:buNone/>
              <a:defRPr sz="2000" b="1" i="0">
                <a:solidFill>
                  <a:srgbClr val="ADD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337" name="Text Placeholder 32">
            <a:extLst>
              <a:ext uri="{FF2B5EF4-FFF2-40B4-BE49-F238E27FC236}">
                <a16:creationId xmlns:a16="http://schemas.microsoft.com/office/drawing/2014/main" id="{B33A46CF-72DE-724E-A383-028E3C486710}"/>
              </a:ext>
            </a:extLst>
          </p:cNvPr>
          <p:cNvSpPr>
            <a:spLocks noGrp="1"/>
          </p:cNvSpPr>
          <p:nvPr>
            <p:ph type="body" sz="quarter" idx="20" hasCustomPrompt="1"/>
          </p:nvPr>
        </p:nvSpPr>
        <p:spPr>
          <a:xfrm>
            <a:off x="1907586" y="5038878"/>
            <a:ext cx="3544003" cy="348400"/>
          </a:xfrm>
          <a:prstGeom prst="rect">
            <a:avLst/>
          </a:prstGeom>
        </p:spPr>
        <p:txBody>
          <a:bodyPr anchor="ctr">
            <a:noAutofit/>
          </a:bodyPr>
          <a:lstStyle>
            <a:lvl1pPr marL="0" indent="0" algn="l">
              <a:buNone/>
              <a:defRPr sz="1400" b="0" i="0">
                <a:solidFill>
                  <a:srgbClr val="26262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338" name="Text Placeholder 32">
            <a:extLst>
              <a:ext uri="{FF2B5EF4-FFF2-40B4-BE49-F238E27FC236}">
                <a16:creationId xmlns:a16="http://schemas.microsoft.com/office/drawing/2014/main" id="{8AF90649-A83F-2F4A-B11F-76E0A49118C3}"/>
              </a:ext>
            </a:extLst>
          </p:cNvPr>
          <p:cNvSpPr>
            <a:spLocks noGrp="1"/>
          </p:cNvSpPr>
          <p:nvPr>
            <p:ph type="body" sz="quarter" idx="21" hasCustomPrompt="1"/>
          </p:nvPr>
        </p:nvSpPr>
        <p:spPr>
          <a:xfrm>
            <a:off x="1124620" y="5540668"/>
            <a:ext cx="648000" cy="348400"/>
          </a:xfrm>
          <a:prstGeom prst="rect">
            <a:avLst/>
          </a:prstGeom>
        </p:spPr>
        <p:txBody>
          <a:bodyPr anchor="ctr">
            <a:noAutofit/>
          </a:bodyPr>
          <a:lstStyle>
            <a:lvl1pPr marL="0" indent="0" algn="ctr">
              <a:buNone/>
              <a:defRPr sz="2000" b="1" i="0">
                <a:solidFill>
                  <a:srgbClr val="ADD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339" name="Text Placeholder 32">
            <a:extLst>
              <a:ext uri="{FF2B5EF4-FFF2-40B4-BE49-F238E27FC236}">
                <a16:creationId xmlns:a16="http://schemas.microsoft.com/office/drawing/2014/main" id="{EAB79600-A97B-F44A-B1F4-C908D7C2023F}"/>
              </a:ext>
            </a:extLst>
          </p:cNvPr>
          <p:cNvSpPr>
            <a:spLocks noGrp="1"/>
          </p:cNvSpPr>
          <p:nvPr>
            <p:ph type="body" sz="quarter" idx="22" hasCustomPrompt="1"/>
          </p:nvPr>
        </p:nvSpPr>
        <p:spPr>
          <a:xfrm>
            <a:off x="1907586" y="5540668"/>
            <a:ext cx="3544003" cy="348400"/>
          </a:xfrm>
          <a:prstGeom prst="rect">
            <a:avLst/>
          </a:prstGeom>
        </p:spPr>
        <p:txBody>
          <a:bodyPr anchor="ctr">
            <a:noAutofit/>
          </a:bodyPr>
          <a:lstStyle>
            <a:lvl1pPr marL="0" indent="0" algn="l">
              <a:buNone/>
              <a:defRPr sz="1400" b="0" i="0">
                <a:solidFill>
                  <a:srgbClr val="26262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340" name="Text Placeholder 32">
            <a:extLst>
              <a:ext uri="{FF2B5EF4-FFF2-40B4-BE49-F238E27FC236}">
                <a16:creationId xmlns:a16="http://schemas.microsoft.com/office/drawing/2014/main" id="{E3702C07-BBF5-8847-B222-966AEEFDB82F}"/>
              </a:ext>
            </a:extLst>
          </p:cNvPr>
          <p:cNvSpPr>
            <a:spLocks noGrp="1"/>
          </p:cNvSpPr>
          <p:nvPr>
            <p:ph type="body" sz="quarter" idx="51" hasCustomPrompt="1"/>
          </p:nvPr>
        </p:nvSpPr>
        <p:spPr>
          <a:xfrm>
            <a:off x="1134260" y="6069864"/>
            <a:ext cx="648000" cy="348400"/>
          </a:xfrm>
          <a:prstGeom prst="rect">
            <a:avLst/>
          </a:prstGeom>
        </p:spPr>
        <p:txBody>
          <a:bodyPr anchor="ctr">
            <a:noAutofit/>
          </a:bodyPr>
          <a:lstStyle>
            <a:lvl1pPr marL="0" indent="0" algn="ctr">
              <a:buNone/>
              <a:defRPr sz="2000" b="1" i="0">
                <a:solidFill>
                  <a:srgbClr val="ADD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341" name="Text Placeholder 32">
            <a:extLst>
              <a:ext uri="{FF2B5EF4-FFF2-40B4-BE49-F238E27FC236}">
                <a16:creationId xmlns:a16="http://schemas.microsoft.com/office/drawing/2014/main" id="{8A3DC48D-0CD9-464E-AE57-DF56AB5C501E}"/>
              </a:ext>
            </a:extLst>
          </p:cNvPr>
          <p:cNvSpPr>
            <a:spLocks noGrp="1"/>
          </p:cNvSpPr>
          <p:nvPr>
            <p:ph type="body" sz="quarter" idx="52" hasCustomPrompt="1"/>
          </p:nvPr>
        </p:nvSpPr>
        <p:spPr>
          <a:xfrm>
            <a:off x="1917226" y="6069864"/>
            <a:ext cx="3544003" cy="348400"/>
          </a:xfrm>
          <a:prstGeom prst="rect">
            <a:avLst/>
          </a:prstGeom>
        </p:spPr>
        <p:txBody>
          <a:bodyPr anchor="ctr">
            <a:noAutofit/>
          </a:bodyPr>
          <a:lstStyle>
            <a:lvl1pPr marL="0" indent="0" algn="l">
              <a:buNone/>
              <a:defRPr sz="1400" b="0" i="0">
                <a:solidFill>
                  <a:srgbClr val="26262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342" name="Text Placeholder 32">
            <a:extLst>
              <a:ext uri="{FF2B5EF4-FFF2-40B4-BE49-F238E27FC236}">
                <a16:creationId xmlns:a16="http://schemas.microsoft.com/office/drawing/2014/main" id="{2C434D2A-7E3F-AC4D-B388-864713FC0806}"/>
              </a:ext>
            </a:extLst>
          </p:cNvPr>
          <p:cNvSpPr>
            <a:spLocks noGrp="1"/>
          </p:cNvSpPr>
          <p:nvPr>
            <p:ph type="body" sz="quarter" idx="53" hasCustomPrompt="1"/>
          </p:nvPr>
        </p:nvSpPr>
        <p:spPr>
          <a:xfrm>
            <a:off x="1134260" y="6560096"/>
            <a:ext cx="648000" cy="348400"/>
          </a:xfrm>
          <a:prstGeom prst="rect">
            <a:avLst/>
          </a:prstGeom>
        </p:spPr>
        <p:txBody>
          <a:bodyPr anchor="ctr">
            <a:noAutofit/>
          </a:bodyPr>
          <a:lstStyle>
            <a:lvl1pPr marL="0" indent="0" algn="ctr">
              <a:buNone/>
              <a:defRPr sz="2000" b="1" i="0">
                <a:solidFill>
                  <a:srgbClr val="ADD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343" name="Text Placeholder 32">
            <a:extLst>
              <a:ext uri="{FF2B5EF4-FFF2-40B4-BE49-F238E27FC236}">
                <a16:creationId xmlns:a16="http://schemas.microsoft.com/office/drawing/2014/main" id="{B50D5349-F391-B64B-B3C2-DF37D4F2ABE7}"/>
              </a:ext>
            </a:extLst>
          </p:cNvPr>
          <p:cNvSpPr>
            <a:spLocks noGrp="1"/>
          </p:cNvSpPr>
          <p:nvPr>
            <p:ph type="body" sz="quarter" idx="54" hasCustomPrompt="1"/>
          </p:nvPr>
        </p:nvSpPr>
        <p:spPr>
          <a:xfrm>
            <a:off x="1917226" y="6560096"/>
            <a:ext cx="3544003" cy="348400"/>
          </a:xfrm>
          <a:prstGeom prst="rect">
            <a:avLst/>
          </a:prstGeom>
        </p:spPr>
        <p:txBody>
          <a:bodyPr anchor="ctr">
            <a:noAutofit/>
          </a:bodyPr>
          <a:lstStyle>
            <a:lvl1pPr marL="0" indent="0" algn="l">
              <a:buNone/>
              <a:defRPr sz="1400" b="0" i="0">
                <a:solidFill>
                  <a:srgbClr val="26262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25" name="Text Placeholder 32">
            <a:extLst>
              <a:ext uri="{FF2B5EF4-FFF2-40B4-BE49-F238E27FC236}">
                <a16:creationId xmlns:a16="http://schemas.microsoft.com/office/drawing/2014/main" id="{595667C2-CA92-D843-9BA4-3A0CC62BC0A6}"/>
              </a:ext>
            </a:extLst>
          </p:cNvPr>
          <p:cNvSpPr>
            <a:spLocks noGrp="1"/>
          </p:cNvSpPr>
          <p:nvPr>
            <p:ph type="body" sz="quarter" idx="47" hasCustomPrompt="1"/>
          </p:nvPr>
        </p:nvSpPr>
        <p:spPr>
          <a:xfrm>
            <a:off x="1102768" y="855681"/>
            <a:ext cx="4667603" cy="1910174"/>
          </a:xfrm>
          <a:prstGeom prst="rect">
            <a:avLst/>
          </a:prstGeom>
        </p:spPr>
        <p:txBody>
          <a:bodyPr>
            <a:noAutofit/>
          </a:bodyPr>
          <a:lstStyle>
            <a:lvl1pPr marL="0" indent="0" algn="l">
              <a:buNone/>
              <a:defRPr sz="7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grpSp>
        <p:nvGrpSpPr>
          <p:cNvPr id="29" name="Group 28">
            <a:extLst>
              <a:ext uri="{FF2B5EF4-FFF2-40B4-BE49-F238E27FC236}">
                <a16:creationId xmlns:a16="http://schemas.microsoft.com/office/drawing/2014/main" id="{5EFE6692-3BEC-814A-A23D-54D7DF843B19}"/>
              </a:ext>
            </a:extLst>
          </p:cNvPr>
          <p:cNvGrpSpPr/>
          <p:nvPr userDrawn="1"/>
        </p:nvGrpSpPr>
        <p:grpSpPr>
          <a:xfrm>
            <a:off x="929765" y="3975103"/>
            <a:ext cx="4794141" cy="2506930"/>
            <a:chOff x="195319" y="2097486"/>
            <a:chExt cx="4278713" cy="2506930"/>
          </a:xfrm>
        </p:grpSpPr>
        <p:cxnSp>
          <p:nvCxnSpPr>
            <p:cNvPr id="30" name="Straight Connector 29">
              <a:extLst>
                <a:ext uri="{FF2B5EF4-FFF2-40B4-BE49-F238E27FC236}">
                  <a16:creationId xmlns:a16="http://schemas.microsoft.com/office/drawing/2014/main" id="{6B3E6CA0-C231-3F4F-955E-EC040F42CD46}"/>
                </a:ext>
              </a:extLst>
            </p:cNvPr>
            <p:cNvCxnSpPr>
              <a:cxnSpLocks/>
            </p:cNvCxnSpPr>
            <p:nvPr userDrawn="1"/>
          </p:nvCxnSpPr>
          <p:spPr>
            <a:xfrm flipH="1">
              <a:off x="195319" y="2097486"/>
              <a:ext cx="4278713" cy="0"/>
            </a:xfrm>
            <a:prstGeom prst="line">
              <a:avLst/>
            </a:prstGeom>
            <a:ln w="9525">
              <a:solidFill>
                <a:srgbClr val="51C4C6"/>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F36209FA-FC30-724A-9EA3-D55D1B74FCFB}"/>
                </a:ext>
              </a:extLst>
            </p:cNvPr>
            <p:cNvCxnSpPr>
              <a:cxnSpLocks/>
            </p:cNvCxnSpPr>
            <p:nvPr userDrawn="1"/>
          </p:nvCxnSpPr>
          <p:spPr>
            <a:xfrm flipH="1">
              <a:off x="195319" y="2592736"/>
              <a:ext cx="4278713" cy="0"/>
            </a:xfrm>
            <a:prstGeom prst="line">
              <a:avLst/>
            </a:prstGeom>
            <a:ln w="9525">
              <a:solidFill>
                <a:srgbClr val="51C4C6"/>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8C0D1C8-14EA-BD48-A4C9-9D888135B963}"/>
                </a:ext>
              </a:extLst>
            </p:cNvPr>
            <p:cNvCxnSpPr>
              <a:cxnSpLocks/>
            </p:cNvCxnSpPr>
            <p:nvPr userDrawn="1"/>
          </p:nvCxnSpPr>
          <p:spPr>
            <a:xfrm flipH="1">
              <a:off x="195319" y="3089885"/>
              <a:ext cx="4278713" cy="0"/>
            </a:xfrm>
            <a:prstGeom prst="line">
              <a:avLst/>
            </a:prstGeom>
            <a:ln w="9525">
              <a:solidFill>
                <a:srgbClr val="51C4C6"/>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0D6EEDD3-BEE7-C146-8697-616A7AFACA9A}"/>
                </a:ext>
              </a:extLst>
            </p:cNvPr>
            <p:cNvCxnSpPr>
              <a:cxnSpLocks/>
            </p:cNvCxnSpPr>
            <p:nvPr userDrawn="1"/>
          </p:nvCxnSpPr>
          <p:spPr>
            <a:xfrm flipH="1">
              <a:off x="195319" y="3585135"/>
              <a:ext cx="4278713" cy="0"/>
            </a:xfrm>
            <a:prstGeom prst="line">
              <a:avLst/>
            </a:prstGeom>
            <a:ln w="9525">
              <a:solidFill>
                <a:srgbClr val="51C4C6"/>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D88E2E6E-C11B-3443-89B8-D0A11A23DD82}"/>
                </a:ext>
              </a:extLst>
            </p:cNvPr>
            <p:cNvCxnSpPr>
              <a:cxnSpLocks/>
            </p:cNvCxnSpPr>
            <p:nvPr userDrawn="1"/>
          </p:nvCxnSpPr>
          <p:spPr>
            <a:xfrm flipH="1">
              <a:off x="195319" y="4109166"/>
              <a:ext cx="4278713" cy="0"/>
            </a:xfrm>
            <a:prstGeom prst="line">
              <a:avLst/>
            </a:prstGeom>
            <a:ln w="9525">
              <a:solidFill>
                <a:srgbClr val="51C4C6"/>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8D91B6CE-0202-A649-967A-962452485218}"/>
                </a:ext>
              </a:extLst>
            </p:cNvPr>
            <p:cNvCxnSpPr>
              <a:cxnSpLocks/>
            </p:cNvCxnSpPr>
            <p:nvPr userDrawn="1"/>
          </p:nvCxnSpPr>
          <p:spPr>
            <a:xfrm flipH="1">
              <a:off x="195319" y="4604416"/>
              <a:ext cx="4278713" cy="0"/>
            </a:xfrm>
            <a:prstGeom prst="line">
              <a:avLst/>
            </a:prstGeom>
            <a:ln w="9525">
              <a:solidFill>
                <a:srgbClr val="51C4C6"/>
              </a:solidFill>
            </a:ln>
          </p:spPr>
          <p:style>
            <a:lnRef idx="1">
              <a:schemeClr val="accent1"/>
            </a:lnRef>
            <a:fillRef idx="0">
              <a:schemeClr val="accent1"/>
            </a:fillRef>
            <a:effectRef idx="0">
              <a:schemeClr val="accent1"/>
            </a:effectRef>
            <a:fontRef idx="minor">
              <a:schemeClr val="tx1"/>
            </a:fontRef>
          </p:style>
        </p:cxnSp>
      </p:grpSp>
      <p:grpSp>
        <p:nvGrpSpPr>
          <p:cNvPr id="7" name="Group 6">
            <a:extLst>
              <a:ext uri="{FF2B5EF4-FFF2-40B4-BE49-F238E27FC236}">
                <a16:creationId xmlns:a16="http://schemas.microsoft.com/office/drawing/2014/main" id="{E194E379-92FB-355C-A342-CC511318AF2D}"/>
              </a:ext>
            </a:extLst>
          </p:cNvPr>
          <p:cNvGrpSpPr/>
          <p:nvPr userDrawn="1"/>
        </p:nvGrpSpPr>
        <p:grpSpPr>
          <a:xfrm>
            <a:off x="1102025" y="8113054"/>
            <a:ext cx="4246354" cy="323165"/>
            <a:chOff x="1102025" y="8113054"/>
            <a:chExt cx="4246354" cy="323165"/>
          </a:xfrm>
        </p:grpSpPr>
        <p:sp>
          <p:nvSpPr>
            <p:cNvPr id="5" name="TextBox 4">
              <a:extLst>
                <a:ext uri="{FF2B5EF4-FFF2-40B4-BE49-F238E27FC236}">
                  <a16:creationId xmlns:a16="http://schemas.microsoft.com/office/drawing/2014/main" id="{6CA0B8A5-0702-FD2C-A875-FC97193C53BE}"/>
                </a:ext>
              </a:extLst>
            </p:cNvPr>
            <p:cNvSpPr txBox="1"/>
            <p:nvPr userDrawn="1"/>
          </p:nvSpPr>
          <p:spPr>
            <a:xfrm>
              <a:off x="2486566" y="8113054"/>
              <a:ext cx="2861813" cy="323165"/>
            </a:xfrm>
            <a:prstGeom prst="rect">
              <a:avLst/>
            </a:prstGeom>
            <a:noFill/>
          </p:spPr>
          <p:txBody>
            <a:bodyPr wrap="square">
              <a:spAutoFit/>
            </a:bodyPr>
            <a:lstStyle/>
            <a:p>
              <a:pPr algn="just"/>
              <a:r>
                <a:rPr lang="en-IE" sz="500" b="0" i="0" dirty="0">
                  <a:solidFill>
                    <a:srgbClr val="262626"/>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500" dirty="0">
                <a:solidFill>
                  <a:srgbClr val="262626"/>
                </a:solidFill>
                <a:latin typeface="Calibri" panose="020F0502020204030204" pitchFamily="34" charset="0"/>
                <a:cs typeface="Calibri" panose="020F0502020204030204" pitchFamily="34" charset="0"/>
              </a:endParaRPr>
            </a:p>
          </p:txBody>
        </p:sp>
        <p:pic>
          <p:nvPicPr>
            <p:cNvPr id="6" name="Picture 5" descr="Co-funded by the European Union logo in png for web usage">
              <a:extLst>
                <a:ext uri="{FF2B5EF4-FFF2-40B4-BE49-F238E27FC236}">
                  <a16:creationId xmlns:a16="http://schemas.microsoft.com/office/drawing/2014/main" id="{EADA3823-6590-79DA-5CED-433B9B53D1C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102025" y="8143335"/>
              <a:ext cx="1343832" cy="281243"/>
            </a:xfrm>
            <a:prstGeom prst="rect">
              <a:avLst/>
            </a:prstGeom>
            <a:noFill/>
            <a:ln>
              <a:noFill/>
            </a:ln>
          </p:spPr>
        </p:pic>
      </p:grpSp>
    </p:spTree>
    <p:extLst>
      <p:ext uri="{BB962C8B-B14F-4D97-AF65-F5344CB8AC3E}">
        <p14:creationId xmlns:p14="http://schemas.microsoft.com/office/powerpoint/2010/main" val="485489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D4B8B36C-F47C-716A-30BD-39DFE9F3B52F}"/>
              </a:ext>
            </a:extLst>
          </p:cNvPr>
          <p:cNvGrpSpPr/>
          <p:nvPr userDrawn="1"/>
        </p:nvGrpSpPr>
        <p:grpSpPr>
          <a:xfrm>
            <a:off x="-7386" y="1445855"/>
            <a:ext cx="8005986" cy="7141609"/>
            <a:chOff x="-7386" y="1445855"/>
            <a:chExt cx="8005986" cy="7141609"/>
          </a:xfrm>
        </p:grpSpPr>
        <p:sp>
          <p:nvSpPr>
            <p:cNvPr id="41" name="Freeform 40">
              <a:extLst>
                <a:ext uri="{FF2B5EF4-FFF2-40B4-BE49-F238E27FC236}">
                  <a16:creationId xmlns:a16="http://schemas.microsoft.com/office/drawing/2014/main" id="{79397152-26B0-F64F-AC2C-AA620D23B772}"/>
                </a:ext>
              </a:extLst>
            </p:cNvPr>
            <p:cNvSpPr/>
            <p:nvPr/>
          </p:nvSpPr>
          <p:spPr>
            <a:xfrm>
              <a:off x="2047780" y="1973356"/>
              <a:ext cx="5509099" cy="5814709"/>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83000">
                  <a:srgbClr val="51C4C6"/>
                </a:gs>
                <a:gs pos="0">
                  <a:srgbClr val="00403F"/>
                </a:gs>
              </a:gsLst>
              <a:lin ang="5400000" scaled="1"/>
            </a:gradFill>
            <a:ln w="3060"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C0E97728-1EA5-EA41-8AAC-21AA33A5FC2A}"/>
                </a:ext>
              </a:extLst>
            </p:cNvPr>
            <p:cNvSpPr/>
            <p:nvPr userDrawn="1"/>
          </p:nvSpPr>
          <p:spPr>
            <a:xfrm>
              <a:off x="-7386" y="3631442"/>
              <a:ext cx="281305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ADD037"/>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FB6ACB60-494F-E642-8927-9B3BFE0EF09E}"/>
                </a:ext>
              </a:extLst>
            </p:cNvPr>
            <p:cNvSpPr/>
            <p:nvPr/>
          </p:nvSpPr>
          <p:spPr>
            <a:xfrm rot="17880873">
              <a:off x="2036245" y="1622421"/>
              <a:ext cx="1811862" cy="1458730"/>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B8BEA00D-3CDE-3E18-2F62-7094278EECA1}"/>
                </a:ext>
              </a:extLst>
            </p:cNvPr>
            <p:cNvSpPr/>
            <p:nvPr/>
          </p:nvSpPr>
          <p:spPr>
            <a:xfrm rot="17100000">
              <a:off x="5489453" y="6078316"/>
              <a:ext cx="2673314" cy="2344981"/>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grpSp>
      <p:sp>
        <p:nvSpPr>
          <p:cNvPr id="68" name="Text Placeholder 32">
            <a:extLst>
              <a:ext uri="{FF2B5EF4-FFF2-40B4-BE49-F238E27FC236}">
                <a16:creationId xmlns:a16="http://schemas.microsoft.com/office/drawing/2014/main" id="{2454A188-BA78-E24C-8798-0C5A6A09D111}"/>
              </a:ext>
            </a:extLst>
          </p:cNvPr>
          <p:cNvSpPr>
            <a:spLocks noGrp="1"/>
          </p:cNvSpPr>
          <p:nvPr>
            <p:ph type="body" sz="quarter" idx="13" hasCustomPrompt="1"/>
          </p:nvPr>
        </p:nvSpPr>
        <p:spPr>
          <a:xfrm>
            <a:off x="449404" y="2470361"/>
            <a:ext cx="1829216" cy="1555732"/>
          </a:xfrm>
          <a:prstGeom prst="rect">
            <a:avLst/>
          </a:prstGeom>
        </p:spPr>
        <p:txBody>
          <a:bodyPr anchor="t">
            <a:noAutofit/>
          </a:bodyPr>
          <a:lstStyle>
            <a:lvl1pPr marL="0" indent="0" algn="l">
              <a:buNone/>
              <a:defRPr sz="7200" b="1" i="0">
                <a:solidFill>
                  <a:srgbClr val="51C4C6"/>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69" name="Text Placeholder 32">
            <a:extLst>
              <a:ext uri="{FF2B5EF4-FFF2-40B4-BE49-F238E27FC236}">
                <a16:creationId xmlns:a16="http://schemas.microsoft.com/office/drawing/2014/main" id="{5C16A506-B1F9-D440-B712-AB9F9B7337DA}"/>
              </a:ext>
            </a:extLst>
          </p:cNvPr>
          <p:cNvSpPr>
            <a:spLocks noGrp="1"/>
          </p:cNvSpPr>
          <p:nvPr>
            <p:ph type="body" sz="quarter" idx="14" hasCustomPrompt="1"/>
          </p:nvPr>
        </p:nvSpPr>
        <p:spPr>
          <a:xfrm>
            <a:off x="3170993" y="3483706"/>
            <a:ext cx="3486126" cy="2574544"/>
          </a:xfrm>
          <a:prstGeom prst="rect">
            <a:avLst/>
          </a:prstGeom>
        </p:spPr>
        <p:txBody>
          <a:bodyPr anchor="t">
            <a:noAutofit/>
          </a:bodyPr>
          <a:lstStyle>
            <a:lvl1pPr marL="0" indent="0" algn="l">
              <a:lnSpc>
                <a:spcPts val="334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Divider Title</a:t>
            </a:r>
          </a:p>
        </p:txBody>
      </p:sp>
      <p:sp>
        <p:nvSpPr>
          <p:cNvPr id="70" name="Slide Number Placeholder 5">
            <a:extLst>
              <a:ext uri="{FF2B5EF4-FFF2-40B4-BE49-F238E27FC236}">
                <a16:creationId xmlns:a16="http://schemas.microsoft.com/office/drawing/2014/main" id="{F22129B8-2496-DE46-8C2C-10224F4ED991}"/>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3904342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Newsletter Cover 2">
    <p:spTree>
      <p:nvGrpSpPr>
        <p:cNvPr id="1" name=""/>
        <p:cNvGrpSpPr/>
        <p:nvPr/>
      </p:nvGrpSpPr>
      <p:grpSpPr>
        <a:xfrm>
          <a:off x="0" y="0"/>
          <a:ext cx="0" cy="0"/>
          <a:chOff x="0" y="0"/>
          <a:chExt cx="0" cy="0"/>
        </a:xfrm>
      </p:grpSpPr>
      <p:sp>
        <p:nvSpPr>
          <p:cNvPr id="16" name="Graphic 6">
            <a:extLst>
              <a:ext uri="{FF2B5EF4-FFF2-40B4-BE49-F238E27FC236}">
                <a16:creationId xmlns:a16="http://schemas.microsoft.com/office/drawing/2014/main" id="{282321D2-BE96-E519-89ED-AE6F0C5D3BD7}"/>
              </a:ext>
            </a:extLst>
          </p:cNvPr>
          <p:cNvSpPr/>
          <p:nvPr userDrawn="1"/>
        </p:nvSpPr>
        <p:spPr>
          <a:xfrm>
            <a:off x="4361732" y="4714240"/>
            <a:ext cx="2854885" cy="4753561"/>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gradFill>
            <a:gsLst>
              <a:gs pos="83000">
                <a:srgbClr val="51C4C6"/>
              </a:gs>
              <a:gs pos="0">
                <a:srgbClr val="00403F"/>
              </a:gs>
            </a:gsLst>
            <a:lin ang="5400000" scaled="0"/>
          </a:gradFill>
          <a:ln w="2971" cap="flat">
            <a:noFill/>
            <a:prstDash val="solid"/>
            <a:miter/>
          </a:ln>
        </p:spPr>
        <p:txBody>
          <a:bodyPr rtlCol="0" anchor="ctr"/>
          <a:lstStyle/>
          <a:p>
            <a:endParaRPr lang="en-US" sz="1283" b="0" i="0" dirty="0">
              <a:latin typeface="Calibri" panose="020F0502020204030204" pitchFamily="34" charset="0"/>
            </a:endParaRPr>
          </a:p>
        </p:txBody>
      </p:sp>
      <p:sp>
        <p:nvSpPr>
          <p:cNvPr id="15" name="Picture Placeholder 14">
            <a:extLst>
              <a:ext uri="{FF2B5EF4-FFF2-40B4-BE49-F238E27FC236}">
                <a16:creationId xmlns:a16="http://schemas.microsoft.com/office/drawing/2014/main" id="{4D89293F-087B-10FA-4880-B4978247A4E3}"/>
              </a:ext>
            </a:extLst>
          </p:cNvPr>
          <p:cNvSpPr>
            <a:spLocks noGrp="1"/>
          </p:cNvSpPr>
          <p:nvPr>
            <p:ph type="pic" sz="quarter" idx="44" hasCustomPrompt="1"/>
          </p:nvPr>
        </p:nvSpPr>
        <p:spPr>
          <a:xfrm>
            <a:off x="0" y="1976839"/>
            <a:ext cx="7575789" cy="3184441"/>
          </a:xfrm>
          <a:custGeom>
            <a:avLst/>
            <a:gdLst>
              <a:gd name="connsiteX0" fmla="*/ 0 w 7575789"/>
              <a:gd name="connsiteY0" fmla="*/ 0 h 3184441"/>
              <a:gd name="connsiteX1" fmla="*/ 7575789 w 7575789"/>
              <a:gd name="connsiteY1" fmla="*/ 0 h 3184441"/>
              <a:gd name="connsiteX2" fmla="*/ 7575789 w 7575789"/>
              <a:gd name="connsiteY2" fmla="*/ 3184441 h 3184441"/>
              <a:gd name="connsiteX3" fmla="*/ 7216621 w 7575789"/>
              <a:gd name="connsiteY3" fmla="*/ 3184441 h 3184441"/>
              <a:gd name="connsiteX4" fmla="*/ 7216621 w 7575789"/>
              <a:gd name="connsiteY4" fmla="*/ 2737401 h 3184441"/>
              <a:gd name="connsiteX5" fmla="*/ 4361732 w 7575789"/>
              <a:gd name="connsiteY5" fmla="*/ 2737401 h 3184441"/>
              <a:gd name="connsiteX6" fmla="*/ 4361732 w 7575789"/>
              <a:gd name="connsiteY6" fmla="*/ 3184441 h 3184441"/>
              <a:gd name="connsiteX7" fmla="*/ 0 w 7575789"/>
              <a:gd name="connsiteY7" fmla="*/ 3184441 h 3184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75789" h="3184441">
                <a:moveTo>
                  <a:pt x="0" y="0"/>
                </a:moveTo>
                <a:lnTo>
                  <a:pt x="7575789" y="0"/>
                </a:lnTo>
                <a:lnTo>
                  <a:pt x="7575789" y="3184441"/>
                </a:lnTo>
                <a:lnTo>
                  <a:pt x="7216621" y="3184441"/>
                </a:lnTo>
                <a:lnTo>
                  <a:pt x="7216621" y="2737401"/>
                </a:lnTo>
                <a:lnTo>
                  <a:pt x="4361732" y="2737401"/>
                </a:lnTo>
                <a:lnTo>
                  <a:pt x="4361732" y="3184441"/>
                </a:lnTo>
                <a:lnTo>
                  <a:pt x="0" y="3184441"/>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4982667" y="1400188"/>
            <a:ext cx="2272211" cy="411621"/>
          </a:xfrm>
          <a:prstGeom prst="rect">
            <a:avLst/>
          </a:prstGeom>
        </p:spPr>
        <p:txBody>
          <a:bodyPr anchor="ctr">
            <a:noAutofit/>
          </a:bodyPr>
          <a:lstStyle>
            <a:lvl1pPr marL="0" indent="0" algn="r">
              <a:buNone/>
              <a:defRPr sz="999" b="0" i="0">
                <a:solidFill>
                  <a:srgbClr val="262626"/>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02.02.26</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391880" y="3875635"/>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535055" y="6235416"/>
            <a:ext cx="471053" cy="341503"/>
          </a:xfrm>
          <a:prstGeom prst="rect">
            <a:avLst/>
          </a:prstGeom>
        </p:spPr>
        <p:txBody>
          <a:bodyPr anchor="ctr">
            <a:noAutofit/>
          </a:bodyPr>
          <a:lstStyle>
            <a:lvl1pPr marL="0" indent="0" algn="ctr">
              <a:buNone/>
              <a:defRPr sz="18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5080145" y="622560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535055" y="6751743"/>
            <a:ext cx="471053" cy="341503"/>
          </a:xfrm>
          <a:prstGeom prst="rect">
            <a:avLst/>
          </a:prstGeom>
        </p:spPr>
        <p:txBody>
          <a:bodyPr anchor="ctr">
            <a:noAutofit/>
          </a:bodyPr>
          <a:lstStyle>
            <a:lvl1pPr marL="0" indent="0" algn="ctr">
              <a:buNone/>
              <a:defRPr sz="18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5080145" y="674192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535055" y="7235212"/>
            <a:ext cx="471053" cy="341503"/>
          </a:xfrm>
          <a:prstGeom prst="rect">
            <a:avLst/>
          </a:prstGeom>
        </p:spPr>
        <p:txBody>
          <a:bodyPr anchor="ctr">
            <a:noAutofit/>
          </a:bodyPr>
          <a:lstStyle>
            <a:lvl1pPr marL="0" indent="0" algn="ctr">
              <a:buNone/>
              <a:defRPr sz="18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5080145" y="7225394"/>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535055" y="7722777"/>
            <a:ext cx="471053" cy="341503"/>
          </a:xfrm>
          <a:prstGeom prst="rect">
            <a:avLst/>
          </a:prstGeom>
        </p:spPr>
        <p:txBody>
          <a:bodyPr anchor="ctr">
            <a:noAutofit/>
          </a:bodyPr>
          <a:lstStyle>
            <a:lvl1pPr marL="0" indent="0" algn="ctr">
              <a:buNone/>
              <a:defRPr sz="18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5080145" y="771296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0" name="Text Placeholder 32">
            <a:extLst>
              <a:ext uri="{FF2B5EF4-FFF2-40B4-BE49-F238E27FC236}">
                <a16:creationId xmlns:a16="http://schemas.microsoft.com/office/drawing/2014/main" id="{D5632353-7F94-0B41-B9A1-24B346BECA42}"/>
              </a:ext>
            </a:extLst>
          </p:cNvPr>
          <p:cNvSpPr>
            <a:spLocks noGrp="1"/>
          </p:cNvSpPr>
          <p:nvPr userDrawn="1">
            <p:ph type="body" sz="quarter" idx="22" hasCustomPrompt="1"/>
          </p:nvPr>
        </p:nvSpPr>
        <p:spPr>
          <a:xfrm>
            <a:off x="4535055" y="8251369"/>
            <a:ext cx="471053" cy="341503"/>
          </a:xfrm>
          <a:prstGeom prst="rect">
            <a:avLst/>
          </a:prstGeom>
        </p:spPr>
        <p:txBody>
          <a:bodyPr anchor="ctr">
            <a:noAutofit/>
          </a:bodyPr>
          <a:lstStyle>
            <a:lvl1pPr marL="0" indent="0" algn="ctr">
              <a:buNone/>
              <a:defRPr sz="18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05</a:t>
            </a:r>
            <a:endParaRPr lang="en-US" dirty="0"/>
          </a:p>
        </p:txBody>
      </p:sp>
      <p:sp>
        <p:nvSpPr>
          <p:cNvPr id="681" name="Text Placeholder 32">
            <a:extLst>
              <a:ext uri="{FF2B5EF4-FFF2-40B4-BE49-F238E27FC236}">
                <a16:creationId xmlns:a16="http://schemas.microsoft.com/office/drawing/2014/main" id="{9C35CC62-DBA3-3C41-BDB5-12117CC26DEF}"/>
              </a:ext>
            </a:extLst>
          </p:cNvPr>
          <p:cNvSpPr>
            <a:spLocks noGrp="1"/>
          </p:cNvSpPr>
          <p:nvPr userDrawn="1">
            <p:ph type="body" sz="quarter" idx="23" hasCustomPrompt="1"/>
          </p:nvPr>
        </p:nvSpPr>
        <p:spPr>
          <a:xfrm>
            <a:off x="5080145" y="824155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2" name="Text Placeholder 32">
            <a:extLst>
              <a:ext uri="{FF2B5EF4-FFF2-40B4-BE49-F238E27FC236}">
                <a16:creationId xmlns:a16="http://schemas.microsoft.com/office/drawing/2014/main" id="{AD41842A-29AA-AF4B-A289-A85104AB8339}"/>
              </a:ext>
            </a:extLst>
          </p:cNvPr>
          <p:cNvSpPr>
            <a:spLocks noGrp="1"/>
          </p:cNvSpPr>
          <p:nvPr userDrawn="1">
            <p:ph type="body" sz="quarter" idx="24" hasCustomPrompt="1"/>
          </p:nvPr>
        </p:nvSpPr>
        <p:spPr>
          <a:xfrm>
            <a:off x="4535055" y="8743835"/>
            <a:ext cx="471053" cy="341503"/>
          </a:xfrm>
          <a:prstGeom prst="rect">
            <a:avLst/>
          </a:prstGeom>
        </p:spPr>
        <p:txBody>
          <a:bodyPr anchor="ctr">
            <a:noAutofit/>
          </a:bodyPr>
          <a:lstStyle>
            <a:lvl1pPr marL="0" indent="0" algn="ctr">
              <a:buNone/>
              <a:defRPr sz="18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06</a:t>
            </a:r>
            <a:endParaRPr lang="en-US" dirty="0"/>
          </a:p>
        </p:txBody>
      </p:sp>
      <p:sp>
        <p:nvSpPr>
          <p:cNvPr id="683" name="Text Placeholder 32">
            <a:extLst>
              <a:ext uri="{FF2B5EF4-FFF2-40B4-BE49-F238E27FC236}">
                <a16:creationId xmlns:a16="http://schemas.microsoft.com/office/drawing/2014/main" id="{21B09E84-C27C-6A4A-BDA8-AC4B4565CC3E}"/>
              </a:ext>
            </a:extLst>
          </p:cNvPr>
          <p:cNvSpPr>
            <a:spLocks noGrp="1"/>
          </p:cNvSpPr>
          <p:nvPr userDrawn="1">
            <p:ph type="body" sz="quarter" idx="25" hasCustomPrompt="1"/>
          </p:nvPr>
        </p:nvSpPr>
        <p:spPr>
          <a:xfrm>
            <a:off x="5080145" y="8734017"/>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391247" y="5572543"/>
            <a:ext cx="3425390" cy="921016"/>
          </a:xfrm>
          <a:prstGeom prst="rect">
            <a:avLst/>
          </a:prstGeom>
        </p:spPr>
        <p:txBody>
          <a:bodyPr>
            <a:noAutofit/>
          </a:bodyPr>
          <a:lstStyle>
            <a:lvl1pPr marL="0" indent="0" algn="l">
              <a:buNone/>
              <a:defRPr sz="2200" b="1" i="0">
                <a:solidFill>
                  <a:srgbClr val="51C4C6"/>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375200" y="6707138"/>
            <a:ext cx="3425391" cy="2733745"/>
          </a:xfrm>
          <a:prstGeom prst="rect">
            <a:avLst/>
          </a:prstGeom>
        </p:spPr>
        <p:txBody>
          <a:bodyPr anchor="t">
            <a:noAutofit/>
          </a:bodyPr>
          <a:lstStyle>
            <a:lvl1pPr marL="0" indent="0" algn="l">
              <a:lnSpc>
                <a:spcPct val="100000"/>
              </a:lnSpc>
              <a:spcBef>
                <a:spcPts val="0"/>
              </a:spcBef>
              <a:buNone/>
              <a:defRPr sz="1100" b="0" i="0">
                <a:solidFill>
                  <a:srgbClr val="262626"/>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04" name="Text Placeholder 32">
            <a:extLst>
              <a:ext uri="{FF2B5EF4-FFF2-40B4-BE49-F238E27FC236}">
                <a16:creationId xmlns:a16="http://schemas.microsoft.com/office/drawing/2014/main" id="{2968FB37-61FE-904E-9779-BCBD1D6648C9}"/>
              </a:ext>
            </a:extLst>
          </p:cNvPr>
          <p:cNvSpPr>
            <a:spLocks noGrp="1"/>
          </p:cNvSpPr>
          <p:nvPr>
            <p:ph type="body" sz="quarter" idx="13" hasCustomPrompt="1"/>
          </p:nvPr>
        </p:nvSpPr>
        <p:spPr>
          <a:xfrm>
            <a:off x="4386094" y="4948316"/>
            <a:ext cx="2842020" cy="537307"/>
          </a:xfrm>
          <a:prstGeom prst="rect">
            <a:avLst/>
          </a:prstGeom>
        </p:spPr>
        <p:txBody>
          <a:bodyPr>
            <a:noAutofit/>
          </a:bodyPr>
          <a:lstStyle>
            <a:lvl1pPr marL="0" indent="0" algn="ctr">
              <a:lnSpc>
                <a:spcPct val="100000"/>
              </a:lnSpc>
              <a:spcBef>
                <a:spcPts val="0"/>
              </a:spcBef>
              <a:buNone/>
              <a:defRPr sz="22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sp>
        <p:nvSpPr>
          <p:cNvPr id="508" name="Rectangle 507">
            <a:extLst>
              <a:ext uri="{FF2B5EF4-FFF2-40B4-BE49-F238E27FC236}">
                <a16:creationId xmlns:a16="http://schemas.microsoft.com/office/drawing/2014/main" id="{B3D3D2AF-DEC6-2E40-9A4F-8D19EABF39DC}"/>
              </a:ext>
            </a:extLst>
          </p:cNvPr>
          <p:cNvSpPr/>
          <p:nvPr userDrawn="1"/>
        </p:nvSpPr>
        <p:spPr>
          <a:xfrm>
            <a:off x="4550890" y="-736485"/>
            <a:ext cx="4095807" cy="73648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5" name="Graphic 6">
            <a:extLst>
              <a:ext uri="{FF2B5EF4-FFF2-40B4-BE49-F238E27FC236}">
                <a16:creationId xmlns:a16="http://schemas.microsoft.com/office/drawing/2014/main" id="{C6B622A3-34DF-474E-331C-07C957DD7F0B}"/>
              </a:ext>
            </a:extLst>
          </p:cNvPr>
          <p:cNvSpPr/>
          <p:nvPr userDrawn="1"/>
        </p:nvSpPr>
        <p:spPr>
          <a:xfrm rot="5400000">
            <a:off x="1146591" y="8762755"/>
            <a:ext cx="476911" cy="2770095"/>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ADD037"/>
          </a:solidFill>
          <a:ln w="2971" cap="flat">
            <a:noFill/>
            <a:prstDash val="solid"/>
            <a:miter/>
          </a:ln>
        </p:spPr>
        <p:txBody>
          <a:bodyPr rtlCol="0" anchor="ctr"/>
          <a:lstStyle/>
          <a:p>
            <a:pPr algn="l"/>
            <a:endParaRPr lang="en-US" sz="1283" b="0" i="0" dirty="0">
              <a:latin typeface="Calibri" panose="020F0502020204030204" pitchFamily="34" charset="0"/>
            </a:endParaRPr>
          </a:p>
        </p:txBody>
      </p:sp>
      <p:sp>
        <p:nvSpPr>
          <p:cNvPr id="6" name="Text Placeholder 32">
            <a:extLst>
              <a:ext uri="{FF2B5EF4-FFF2-40B4-BE49-F238E27FC236}">
                <a16:creationId xmlns:a16="http://schemas.microsoft.com/office/drawing/2014/main" id="{5E6829EC-1E53-C697-84F4-36C03AE990B8}"/>
              </a:ext>
            </a:extLst>
          </p:cNvPr>
          <p:cNvSpPr>
            <a:spLocks noGrp="1"/>
          </p:cNvSpPr>
          <p:nvPr>
            <p:ph type="body" sz="quarter" idx="43" hasCustomPrompt="1"/>
          </p:nvPr>
        </p:nvSpPr>
        <p:spPr>
          <a:xfrm>
            <a:off x="428780" y="9926354"/>
            <a:ext cx="3431969" cy="476907"/>
          </a:xfrm>
          <a:prstGeom prst="rect">
            <a:avLst/>
          </a:prstGeom>
        </p:spPr>
        <p:txBody>
          <a:bodyPr>
            <a:noAutofit/>
          </a:bodyPr>
          <a:lstStyle>
            <a:lvl1pPr marL="0" indent="0" algn="l">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sp>
        <p:nvSpPr>
          <p:cNvPr id="4" name="TextBox 3">
            <a:extLst>
              <a:ext uri="{FF2B5EF4-FFF2-40B4-BE49-F238E27FC236}">
                <a16:creationId xmlns:a16="http://schemas.microsoft.com/office/drawing/2014/main" id="{71D3FA07-6606-4596-9D64-87B5D5394D8F}"/>
              </a:ext>
            </a:extLst>
          </p:cNvPr>
          <p:cNvSpPr txBox="1"/>
          <p:nvPr userDrawn="1"/>
        </p:nvSpPr>
        <p:spPr>
          <a:xfrm>
            <a:off x="4427509" y="9976359"/>
            <a:ext cx="2861813" cy="323165"/>
          </a:xfrm>
          <a:prstGeom prst="rect">
            <a:avLst/>
          </a:prstGeom>
          <a:noFill/>
        </p:spPr>
        <p:txBody>
          <a:bodyPr wrap="square">
            <a:spAutoFit/>
          </a:bodyPr>
          <a:lstStyle/>
          <a:p>
            <a:pPr algn="just"/>
            <a:r>
              <a:rPr lang="en-IE" sz="500" b="0" i="0" dirty="0">
                <a:solidFill>
                  <a:srgbClr val="262626"/>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500" dirty="0">
              <a:solidFill>
                <a:srgbClr val="262626"/>
              </a:solidFill>
              <a:latin typeface="Calibri" panose="020F0502020204030204" pitchFamily="34" charset="0"/>
              <a:cs typeface="Calibri" panose="020F0502020204030204" pitchFamily="34" charset="0"/>
            </a:endParaRPr>
          </a:p>
        </p:txBody>
      </p:sp>
      <p:pic>
        <p:nvPicPr>
          <p:cNvPr id="7" name="Picture 6" descr="Co-funded by the European Union logo in png for web usage">
            <a:extLst>
              <a:ext uri="{FF2B5EF4-FFF2-40B4-BE49-F238E27FC236}">
                <a16:creationId xmlns:a16="http://schemas.microsoft.com/office/drawing/2014/main" id="{0654C2A1-1008-B383-9862-F8582190E05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3042968" y="10006640"/>
            <a:ext cx="1343832" cy="281243"/>
          </a:xfrm>
          <a:prstGeom prst="rect">
            <a:avLst/>
          </a:prstGeom>
          <a:noFill/>
          <a:ln>
            <a:noFill/>
          </a:ln>
        </p:spPr>
      </p:pic>
      <p:pic>
        <p:nvPicPr>
          <p:cNvPr id="8" name="Picture 7">
            <a:extLst>
              <a:ext uri="{FF2B5EF4-FFF2-40B4-BE49-F238E27FC236}">
                <a16:creationId xmlns:a16="http://schemas.microsoft.com/office/drawing/2014/main" id="{9DF53BC1-24DF-1FEC-3CCD-10AFC00CF8D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25840" y="381119"/>
            <a:ext cx="2981595" cy="1412334"/>
          </a:xfrm>
          <a:prstGeom prst="rect">
            <a:avLst/>
          </a:prstGeom>
        </p:spPr>
      </p:pic>
    </p:spTree>
    <p:extLst>
      <p:ext uri="{BB962C8B-B14F-4D97-AF65-F5344CB8AC3E}">
        <p14:creationId xmlns:p14="http://schemas.microsoft.com/office/powerpoint/2010/main" val="3797567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20ECD36C-3D23-EA46-831C-7D8DA38730C6}"/>
              </a:ext>
            </a:extLst>
          </p:cNvPr>
          <p:cNvSpPr/>
          <p:nvPr userDrawn="1"/>
        </p:nvSpPr>
        <p:spPr>
          <a:xfrm>
            <a:off x="0" y="0"/>
            <a:ext cx="4088164" cy="10691813"/>
          </a:xfrm>
          <a:prstGeom prst="rect">
            <a:avLst/>
          </a:prstGeom>
          <a:solidFill>
            <a:srgbClr val="008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83" b="0" i="0" dirty="0">
                <a:latin typeface="Calibri" panose="020F0502020204030204" pitchFamily="34" charset="0"/>
              </a:rPr>
              <a:t>z</a:t>
            </a:r>
          </a:p>
        </p:txBody>
      </p:sp>
      <p:sp>
        <p:nvSpPr>
          <p:cNvPr id="3" name="Rectangle 2">
            <a:extLst>
              <a:ext uri="{FF2B5EF4-FFF2-40B4-BE49-F238E27FC236}">
                <a16:creationId xmlns:a16="http://schemas.microsoft.com/office/drawing/2014/main" id="{0DF14A02-4548-1745-8865-6B85E2AFDC34}"/>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45" name="Text Placeholder 23">
            <a:extLst>
              <a:ext uri="{FF2B5EF4-FFF2-40B4-BE49-F238E27FC236}">
                <a16:creationId xmlns:a16="http://schemas.microsoft.com/office/drawing/2014/main" id="{BA327584-B30E-9B4F-95DA-4D66A91AD678}"/>
              </a:ext>
            </a:extLst>
          </p:cNvPr>
          <p:cNvSpPr>
            <a:spLocks noGrp="1"/>
          </p:cNvSpPr>
          <p:nvPr>
            <p:ph type="body" sz="quarter" idx="14" hasCustomPrompt="1"/>
          </p:nvPr>
        </p:nvSpPr>
        <p:spPr>
          <a:xfrm>
            <a:off x="3052135" y="2250592"/>
            <a:ext cx="785328" cy="1056987"/>
          </a:xfrm>
          <a:prstGeom prst="rect">
            <a:avLst/>
          </a:prstGeo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46" name="Text Placeholder 23">
            <a:extLst>
              <a:ext uri="{FF2B5EF4-FFF2-40B4-BE49-F238E27FC236}">
                <a16:creationId xmlns:a16="http://schemas.microsoft.com/office/drawing/2014/main" id="{F9E65192-907E-E74A-BD20-BF37AB78810F}"/>
              </a:ext>
            </a:extLst>
          </p:cNvPr>
          <p:cNvSpPr>
            <a:spLocks noGrp="1"/>
          </p:cNvSpPr>
          <p:nvPr>
            <p:ph type="body" sz="quarter" idx="13" hasCustomPrompt="1"/>
          </p:nvPr>
        </p:nvSpPr>
        <p:spPr>
          <a:xfrm>
            <a:off x="409853" y="695273"/>
            <a:ext cx="3418702" cy="2586284"/>
          </a:xfrm>
          <a:prstGeom prst="rect">
            <a:avLst/>
          </a:prstGeom>
        </p:spPr>
        <p:txBody>
          <a:bodyPr anchor="ctr">
            <a:normAutofit/>
          </a:bodyPr>
          <a:lstStyle>
            <a:lvl1pPr marL="0" indent="0" algn="ctr">
              <a:buNone/>
              <a:defRPr sz="1801"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47" name="Text Placeholder 23">
            <a:extLst>
              <a:ext uri="{FF2B5EF4-FFF2-40B4-BE49-F238E27FC236}">
                <a16:creationId xmlns:a16="http://schemas.microsoft.com/office/drawing/2014/main" id="{0567599A-5D55-DA45-ABCA-3584C81B7193}"/>
              </a:ext>
            </a:extLst>
          </p:cNvPr>
          <p:cNvSpPr>
            <a:spLocks noGrp="1"/>
          </p:cNvSpPr>
          <p:nvPr>
            <p:ph type="body" sz="quarter" idx="15" hasCustomPrompt="1"/>
          </p:nvPr>
        </p:nvSpPr>
        <p:spPr>
          <a:xfrm>
            <a:off x="400944" y="669253"/>
            <a:ext cx="2003444" cy="936605"/>
          </a:xfrm>
          <a:prstGeom prst="rect">
            <a:avLst/>
          </a:prstGeo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48" name="Slide Number Placeholder 5">
            <a:extLst>
              <a:ext uri="{FF2B5EF4-FFF2-40B4-BE49-F238E27FC236}">
                <a16:creationId xmlns:a16="http://schemas.microsoft.com/office/drawing/2014/main" id="{1AF94933-6438-514F-B237-A77B6DD98C2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12" name="Picture Placeholder 52">
            <a:extLst>
              <a:ext uri="{FF2B5EF4-FFF2-40B4-BE49-F238E27FC236}">
                <a16:creationId xmlns:a16="http://schemas.microsoft.com/office/drawing/2014/main" id="{79B37BBF-4F7E-FC49-9369-968208EDA452}"/>
              </a:ext>
            </a:extLst>
          </p:cNvPr>
          <p:cNvSpPr>
            <a:spLocks noGrp="1"/>
          </p:cNvSpPr>
          <p:nvPr>
            <p:ph type="pic" sz="quarter" idx="41"/>
          </p:nvPr>
        </p:nvSpPr>
        <p:spPr>
          <a:xfrm>
            <a:off x="-70864" y="3584762"/>
            <a:ext cx="6505378" cy="521804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38461249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02EB74F8-7504-5043-A98F-4BB8D614AF07}"/>
              </a:ext>
            </a:extLst>
          </p:cNvPr>
          <p:cNvSpPr/>
          <p:nvPr userDrawn="1"/>
        </p:nvSpPr>
        <p:spPr>
          <a:xfrm>
            <a:off x="13749" y="1277646"/>
            <a:ext cx="4174526" cy="3690885"/>
          </a:xfrm>
          <a:prstGeom prst="rect">
            <a:avLst/>
          </a:prstGeom>
          <a:solidFill>
            <a:srgbClr val="008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1" name="Picture Placeholder 30">
            <a:extLst>
              <a:ext uri="{FF2B5EF4-FFF2-40B4-BE49-F238E27FC236}">
                <a16:creationId xmlns:a16="http://schemas.microsoft.com/office/drawing/2014/main" id="{3AAA4AAF-3F3F-7542-8530-5290EE77114B}"/>
              </a:ext>
            </a:extLst>
          </p:cNvPr>
          <p:cNvSpPr>
            <a:spLocks noGrp="1"/>
          </p:cNvSpPr>
          <p:nvPr>
            <p:ph type="pic" sz="quarter" idx="41"/>
          </p:nvPr>
        </p:nvSpPr>
        <p:spPr>
          <a:xfrm>
            <a:off x="424347" y="376445"/>
            <a:ext cx="6670451" cy="9583642"/>
          </a:xfrm>
          <a:custGeom>
            <a:avLst/>
            <a:gdLst>
              <a:gd name="connsiteX0" fmla="*/ 0 w 6670451"/>
              <a:gd name="connsiteY0" fmla="*/ 0 h 9583642"/>
              <a:gd name="connsiteX1" fmla="*/ 6667035 w 6670451"/>
              <a:gd name="connsiteY1" fmla="*/ 0 h 9583642"/>
              <a:gd name="connsiteX2" fmla="*/ 6667035 w 6670451"/>
              <a:gd name="connsiteY2" fmla="*/ 3666057 h 9583642"/>
              <a:gd name="connsiteX3" fmla="*/ 6670451 w 6670451"/>
              <a:gd name="connsiteY3" fmla="*/ 3666057 h 9583642"/>
              <a:gd name="connsiteX4" fmla="*/ 6670451 w 6670451"/>
              <a:gd name="connsiteY4" fmla="*/ 9230688 h 9583642"/>
              <a:gd name="connsiteX5" fmla="*/ 6667035 w 6670451"/>
              <a:gd name="connsiteY5" fmla="*/ 9230688 h 9583642"/>
              <a:gd name="connsiteX6" fmla="*/ 6667035 w 6670451"/>
              <a:gd name="connsiteY6" fmla="*/ 9583642 h 9583642"/>
              <a:gd name="connsiteX7" fmla="*/ 0 w 6670451"/>
              <a:gd name="connsiteY7" fmla="*/ 9583642 h 9583642"/>
              <a:gd name="connsiteX8" fmla="*/ 0 w 6670451"/>
              <a:gd name="connsiteY8" fmla="*/ 4592086 h 9583642"/>
              <a:gd name="connsiteX9" fmla="*/ 3763928 w 6670451"/>
              <a:gd name="connsiteY9" fmla="*/ 4592086 h 9583642"/>
              <a:gd name="connsiteX10" fmla="*/ 3763928 w 6670451"/>
              <a:gd name="connsiteY10" fmla="*/ 901201 h 9583642"/>
              <a:gd name="connsiteX11" fmla="*/ 0 w 6670451"/>
              <a:gd name="connsiteY11" fmla="*/ 901201 h 958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670451" h="9583642">
                <a:moveTo>
                  <a:pt x="0" y="0"/>
                </a:moveTo>
                <a:lnTo>
                  <a:pt x="6667035" y="0"/>
                </a:lnTo>
                <a:lnTo>
                  <a:pt x="6667035" y="3666057"/>
                </a:lnTo>
                <a:lnTo>
                  <a:pt x="6670451" y="3666057"/>
                </a:lnTo>
                <a:lnTo>
                  <a:pt x="6670451" y="9230688"/>
                </a:lnTo>
                <a:lnTo>
                  <a:pt x="6667035" y="9230688"/>
                </a:lnTo>
                <a:lnTo>
                  <a:pt x="6667035" y="9583642"/>
                </a:lnTo>
                <a:lnTo>
                  <a:pt x="0" y="9583642"/>
                </a:lnTo>
                <a:lnTo>
                  <a:pt x="0" y="4592086"/>
                </a:lnTo>
                <a:lnTo>
                  <a:pt x="3763928" y="4592086"/>
                </a:lnTo>
                <a:lnTo>
                  <a:pt x="3763928" y="901201"/>
                </a:lnTo>
                <a:lnTo>
                  <a:pt x="0" y="901201"/>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106386" y="3393854"/>
            <a:ext cx="785328" cy="1056987"/>
          </a:xfrm>
          <a:prstGeom prst="rect">
            <a:avLst/>
          </a:prstGeo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464104" y="1838536"/>
            <a:ext cx="3418702" cy="2586284"/>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455196" y="1812516"/>
            <a:ext cx="2003444" cy="936605"/>
          </a:xfrm>
          <a:prstGeom prst="rect">
            <a:avLst/>
          </a:prstGeo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00" name="Slide Number Placeholder 5">
            <a:extLst>
              <a:ext uri="{FF2B5EF4-FFF2-40B4-BE49-F238E27FC236}">
                <a16:creationId xmlns:a16="http://schemas.microsoft.com/office/drawing/2014/main" id="{83960161-A61D-6B4B-A296-0BCF95091095}"/>
              </a:ext>
            </a:extLst>
          </p:cNvPr>
          <p:cNvSpPr>
            <a:spLocks noGrp="1"/>
          </p:cNvSpPr>
          <p:nvPr userDrawn="1">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588308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Photo Slide 1">
    <p:spTree>
      <p:nvGrpSpPr>
        <p:cNvPr id="1" name=""/>
        <p:cNvGrpSpPr/>
        <p:nvPr/>
      </p:nvGrpSpPr>
      <p:grpSpPr>
        <a:xfrm>
          <a:off x="0" y="0"/>
          <a:ext cx="0" cy="0"/>
          <a:chOff x="0" y="0"/>
          <a:chExt cx="0" cy="0"/>
        </a:xfrm>
      </p:grpSpPr>
      <p:sp>
        <p:nvSpPr>
          <p:cNvPr id="297" name="Rectangle 296">
            <a:extLst>
              <a:ext uri="{FF2B5EF4-FFF2-40B4-BE49-F238E27FC236}">
                <a16:creationId xmlns:a16="http://schemas.microsoft.com/office/drawing/2014/main" id="{2B26CA4D-2206-644B-BD65-754E83CF460F}"/>
              </a:ext>
            </a:extLst>
          </p:cNvPr>
          <p:cNvSpPr/>
          <p:nvPr userDrawn="1"/>
        </p:nvSpPr>
        <p:spPr>
          <a:xfrm flipV="1">
            <a:off x="-79052" y="6920402"/>
            <a:ext cx="7149518" cy="3108177"/>
          </a:xfrm>
          <a:prstGeom prst="rect">
            <a:avLst/>
          </a:prstGeom>
          <a:solidFill>
            <a:srgbClr val="00898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485128" y="4947138"/>
            <a:ext cx="2251185" cy="1725894"/>
          </a:xfrm>
          <a:prstGeom prst="rect">
            <a:avLst/>
          </a:prstGeom>
        </p:spPr>
        <p:txBody>
          <a:bodyPr>
            <a:noAutofit/>
          </a:bodyPr>
          <a:lstStyle>
            <a:lvl1pPr marL="0" indent="0" algn="l">
              <a:buNone/>
              <a:defRPr sz="2200" b="1" i="0">
                <a:solidFill>
                  <a:srgbClr val="51C4C6"/>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644057" y="7370042"/>
            <a:ext cx="6143488" cy="2231157"/>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2881961" y="4945328"/>
            <a:ext cx="3751180" cy="1725894"/>
          </a:xfrm>
          <a:prstGeom prst="rect">
            <a:avLst/>
          </a:prstGeom>
        </p:spPr>
        <p:txBody>
          <a:bodyPr>
            <a:noAutofit/>
          </a:bodyPr>
          <a:lstStyle>
            <a:lvl1pPr marL="0" indent="0" algn="l">
              <a:buNone/>
              <a:defRPr sz="1801" b="0" i="0">
                <a:solidFill>
                  <a:srgbClr val="262626"/>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27" name="Picture Placeholder 52">
            <a:extLst>
              <a:ext uri="{FF2B5EF4-FFF2-40B4-BE49-F238E27FC236}">
                <a16:creationId xmlns:a16="http://schemas.microsoft.com/office/drawing/2014/main" id="{5F987C05-E057-D14D-8CAC-5145D1FEEE2A}"/>
              </a:ext>
            </a:extLst>
          </p:cNvPr>
          <p:cNvSpPr>
            <a:spLocks noGrp="1"/>
          </p:cNvSpPr>
          <p:nvPr>
            <p:ph type="pic" sz="quarter" idx="41"/>
          </p:nvPr>
        </p:nvSpPr>
        <p:spPr>
          <a:xfrm>
            <a:off x="0" y="0"/>
            <a:ext cx="7573499" cy="465760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41567508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Photo Slide 2">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8" name="Rectangle 7">
            <a:extLst>
              <a:ext uri="{FF2B5EF4-FFF2-40B4-BE49-F238E27FC236}">
                <a16:creationId xmlns:a16="http://schemas.microsoft.com/office/drawing/2014/main" id="{95A0F11A-4C72-C94D-AB63-B75B1C74565F}"/>
              </a:ext>
            </a:extLst>
          </p:cNvPr>
          <p:cNvSpPr/>
          <p:nvPr userDrawn="1"/>
        </p:nvSpPr>
        <p:spPr>
          <a:xfrm flipV="1">
            <a:off x="470487" y="2711984"/>
            <a:ext cx="3162155" cy="2406116"/>
          </a:xfrm>
          <a:prstGeom prst="rect">
            <a:avLst/>
          </a:prstGeom>
          <a:solidFill>
            <a:srgbClr val="00898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9" y="3385180"/>
            <a:ext cx="2895713" cy="1966382"/>
          </a:xfrm>
          <a:prstGeom prst="rect">
            <a:avLst/>
          </a:prstGeom>
        </p:spPr>
        <p:txBody>
          <a:bodyPr>
            <a:noAutofit/>
          </a:bodyPr>
          <a:lstStyle>
            <a:lvl1pPr marL="0" indent="0" algn="l">
              <a:buNone/>
              <a:defRPr sz="22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77182"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262626"/>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3927033" y="3276998"/>
            <a:ext cx="3019010" cy="6483387"/>
          </a:xfrm>
          <a:prstGeom prst="rect">
            <a:avLst/>
          </a:prstGeom>
        </p:spPr>
        <p:txBody>
          <a:bodyPr numCol="1" spcCol="288000" anchor="t">
            <a:noAutofit/>
          </a:bodyPr>
          <a:lstStyle>
            <a:lvl1pPr marL="0" indent="0" algn="just">
              <a:lnSpc>
                <a:spcPct val="100000"/>
              </a:lnSpc>
              <a:spcBef>
                <a:spcPts val="0"/>
              </a:spcBef>
              <a:buNone/>
              <a:defRPr sz="1100" b="0" i="0">
                <a:solidFill>
                  <a:srgbClr val="262626"/>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62" name="Rectangle 61">
            <a:extLst>
              <a:ext uri="{FF2B5EF4-FFF2-40B4-BE49-F238E27FC236}">
                <a16:creationId xmlns:a16="http://schemas.microsoft.com/office/drawing/2014/main" id="{FDE16685-169B-4A4B-AFA9-80E34A74037C}"/>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64480DB6-8A5E-D84A-9E12-209BC6C761B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1458963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Slide Number Placeholder 5">
            <a:extLst>
              <a:ext uri="{FF2B5EF4-FFF2-40B4-BE49-F238E27FC236}">
                <a16:creationId xmlns:a16="http://schemas.microsoft.com/office/drawing/2014/main" id="{F7884106-5864-EE48-8F37-C43D2BCEBFFF}"/>
              </a:ext>
            </a:extLst>
          </p:cNvPr>
          <p:cNvSpPr>
            <a:spLocks noGrp="1"/>
          </p:cNvSpPr>
          <p:nvPr>
            <p:ph type="sldNum" sz="quarter" idx="4"/>
          </p:nvPr>
        </p:nvSpPr>
        <p:spPr>
          <a:xfrm>
            <a:off x="7134555" y="10275337"/>
            <a:ext cx="357598" cy="266594"/>
          </a:xfrm>
          <a:prstGeom prst="rect">
            <a:avLst/>
          </a:prstGeom>
        </p:spPr>
        <p:txBody>
          <a:bodyPr vert="horz" lIns="91440" tIns="45720" rIns="91440" bIns="45720" rtlCol="0" anchor="ctr"/>
          <a:lstStyle>
            <a:lvl1pPr algn="ctr">
              <a:defRPr sz="800" b="0" i="0">
                <a:solidFill>
                  <a:srgbClr val="262626"/>
                </a:solidFill>
                <a:latin typeface="Calibri" panose="020F0502020204030204" pitchFamily="34" charset="0"/>
                <a:cs typeface="Calibri" panose="020F0502020204030204" pitchFamily="34" charset="0"/>
              </a:defRPr>
            </a:lvl1pPr>
          </a:lstStyle>
          <a:p>
            <a:fld id="{CB2079F2-58AF-ED44-82D7-E04B2F6FD686}" type="slidenum">
              <a:rPr lang="en-US" smtClean="0"/>
              <a:t>‹#›</a:t>
            </a:fld>
            <a:endParaRPr lang="en-US" dirty="0"/>
          </a:p>
        </p:txBody>
      </p:sp>
      <p:sp>
        <p:nvSpPr>
          <p:cNvPr id="5" name="TextBox 4">
            <a:extLst>
              <a:ext uri="{FF2B5EF4-FFF2-40B4-BE49-F238E27FC236}">
                <a16:creationId xmlns:a16="http://schemas.microsoft.com/office/drawing/2014/main" id="{D9DEC066-F394-540D-280D-9E14A971FFD1}"/>
              </a:ext>
            </a:extLst>
          </p:cNvPr>
          <p:cNvSpPr txBox="1"/>
          <p:nvPr userDrawn="1"/>
        </p:nvSpPr>
        <p:spPr>
          <a:xfrm>
            <a:off x="583893" y="10316301"/>
            <a:ext cx="6039460" cy="184666"/>
          </a:xfrm>
          <a:prstGeom prst="rect">
            <a:avLst/>
          </a:prstGeom>
          <a:noFill/>
          <a:ln>
            <a:noFill/>
          </a:ln>
        </p:spPr>
        <p:txBody>
          <a:bodyPr wrap="square">
            <a:spAutoFit/>
          </a:bodyPr>
          <a:lstStyle/>
          <a:p>
            <a:r>
              <a:rPr lang="en-US" sz="600" dirty="0">
                <a:solidFill>
                  <a:srgbClr val="00898B"/>
                </a:solidFill>
                <a:latin typeface="Calibri" panose="020F0502020204030204" pitchFamily="34" charset="0"/>
                <a:cs typeface="Calibri" panose="020F0502020204030204" pitchFamily="34" charset="0"/>
              </a:rPr>
              <a:t>Formazione professionale potenziata dall'intelligenza artificiale per un futuro sostenibile</a:t>
            </a:r>
          </a:p>
        </p:txBody>
      </p:sp>
      <p:cxnSp>
        <p:nvCxnSpPr>
          <p:cNvPr id="2" name="Straight Connector 1">
            <a:extLst>
              <a:ext uri="{FF2B5EF4-FFF2-40B4-BE49-F238E27FC236}">
                <a16:creationId xmlns:a16="http://schemas.microsoft.com/office/drawing/2014/main" id="{EC173A64-999E-8759-C0AA-7F41EA160DCC}"/>
              </a:ext>
            </a:extLst>
          </p:cNvPr>
          <p:cNvCxnSpPr>
            <a:cxnSpLocks/>
          </p:cNvCxnSpPr>
          <p:nvPr userDrawn="1"/>
        </p:nvCxnSpPr>
        <p:spPr>
          <a:xfrm rot="16200000" flipH="1">
            <a:off x="6767699" y="10408634"/>
            <a:ext cx="224149" cy="0"/>
          </a:xfrm>
          <a:prstGeom prst="line">
            <a:avLst/>
          </a:prstGeom>
          <a:noFill/>
          <a:ln w="9525" cap="flat">
            <a:solidFill>
              <a:srgbClr val="51C4C6"/>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0" r:id="rId1"/>
    <p:sldLayoutId id="2147483694" r:id="rId2"/>
    <p:sldLayoutId id="2147483691" r:id="rId3"/>
    <p:sldLayoutId id="2147483692" r:id="rId4"/>
    <p:sldLayoutId id="2147483689" r:id="rId5"/>
    <p:sldLayoutId id="2147483672" r:id="rId6"/>
    <p:sldLayoutId id="2147483684" r:id="rId7"/>
    <p:sldLayoutId id="2147483681" r:id="rId8"/>
    <p:sldLayoutId id="2147483662" r:id="rId9"/>
    <p:sldLayoutId id="2147483682" r:id="rId10"/>
    <p:sldLayoutId id="2147483663" r:id="rId11"/>
    <p:sldLayoutId id="2147483664" r:id="rId12"/>
    <p:sldLayoutId id="2147483693" r:id="rId13"/>
    <p:sldLayoutId id="2147483695" r:id="rId14"/>
    <p:sldLayoutId id="2147483665" r:id="rId15"/>
    <p:sldLayoutId id="2147483697" r:id="rId16"/>
    <p:sldLayoutId id="2147483698" r:id="rId17"/>
  </p:sldLayoutIdLst>
  <p:hf hdr="0"/>
  <p:txStyles>
    <p:titleStyle>
      <a:lvl1pPr algn="l" defTabSz="2073036"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3036" rtl="0" eaLnBrk="1" latinLnBrk="0" hangingPunct="1">
        <a:defRPr sz="4080" kern="1200">
          <a:solidFill>
            <a:schemeClr val="tx1"/>
          </a:solidFill>
          <a:latin typeface="+mn-lt"/>
          <a:ea typeface="+mn-ea"/>
          <a:cs typeface="+mn-cs"/>
        </a:defRPr>
      </a:lvl1pPr>
      <a:lvl2pPr marL="1036518" algn="l" defTabSz="2073036" rtl="0" eaLnBrk="1" latinLnBrk="0" hangingPunct="1">
        <a:defRPr sz="4080" kern="1200">
          <a:solidFill>
            <a:schemeClr val="tx1"/>
          </a:solidFill>
          <a:latin typeface="+mn-lt"/>
          <a:ea typeface="+mn-ea"/>
          <a:cs typeface="+mn-cs"/>
        </a:defRPr>
      </a:lvl2pPr>
      <a:lvl3pPr marL="2073036" algn="l" defTabSz="2073036" rtl="0" eaLnBrk="1" latinLnBrk="0" hangingPunct="1">
        <a:defRPr sz="4080" kern="1200">
          <a:solidFill>
            <a:schemeClr val="tx1"/>
          </a:solidFill>
          <a:latin typeface="+mn-lt"/>
          <a:ea typeface="+mn-ea"/>
          <a:cs typeface="+mn-cs"/>
        </a:defRPr>
      </a:lvl3pPr>
      <a:lvl4pPr marL="3109557" algn="l" defTabSz="2073036" rtl="0" eaLnBrk="1" latinLnBrk="0" hangingPunct="1">
        <a:defRPr sz="4080" kern="1200">
          <a:solidFill>
            <a:schemeClr val="tx1"/>
          </a:solidFill>
          <a:latin typeface="+mn-lt"/>
          <a:ea typeface="+mn-ea"/>
          <a:cs typeface="+mn-cs"/>
        </a:defRPr>
      </a:lvl4pPr>
      <a:lvl5pPr marL="4146076" algn="l" defTabSz="2073036" rtl="0" eaLnBrk="1" latinLnBrk="0" hangingPunct="1">
        <a:defRPr sz="4080" kern="1200">
          <a:solidFill>
            <a:schemeClr val="tx1"/>
          </a:solidFill>
          <a:latin typeface="+mn-lt"/>
          <a:ea typeface="+mn-ea"/>
          <a:cs typeface="+mn-cs"/>
        </a:defRPr>
      </a:lvl5pPr>
      <a:lvl6pPr marL="5182592" algn="l" defTabSz="2073036" rtl="0" eaLnBrk="1" latinLnBrk="0" hangingPunct="1">
        <a:defRPr sz="4080" kern="1200">
          <a:solidFill>
            <a:schemeClr val="tx1"/>
          </a:solidFill>
          <a:latin typeface="+mn-lt"/>
          <a:ea typeface="+mn-ea"/>
          <a:cs typeface="+mn-cs"/>
        </a:defRPr>
      </a:lvl6pPr>
      <a:lvl7pPr marL="6219110" algn="l" defTabSz="2073036" rtl="0" eaLnBrk="1" latinLnBrk="0" hangingPunct="1">
        <a:defRPr sz="4080" kern="1200">
          <a:solidFill>
            <a:schemeClr val="tx1"/>
          </a:solidFill>
          <a:latin typeface="+mn-lt"/>
          <a:ea typeface="+mn-ea"/>
          <a:cs typeface="+mn-cs"/>
        </a:defRPr>
      </a:lvl7pPr>
      <a:lvl8pPr marL="7255631" algn="l" defTabSz="2073036" rtl="0" eaLnBrk="1" latinLnBrk="0" hangingPunct="1">
        <a:defRPr sz="4080" kern="1200">
          <a:solidFill>
            <a:schemeClr val="tx1"/>
          </a:solidFill>
          <a:latin typeface="+mn-lt"/>
          <a:ea typeface="+mn-ea"/>
          <a:cs typeface="+mn-cs"/>
        </a:defRPr>
      </a:lvl8pPr>
      <a:lvl9pPr marL="8292148" algn="l" defTabSz="2073036"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16.xml"/><Relationship Id="rId5" Type="http://schemas.openxmlformats.org/officeDocument/2006/relationships/image" Target="../media/image5.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1.png"/><Relationship Id="rId1" Type="http://schemas.openxmlformats.org/officeDocument/2006/relationships/slideLayout" Target="../slideLayouts/slideLayout16.xml"/><Relationship Id="rId5" Type="http://schemas.openxmlformats.org/officeDocument/2006/relationships/hyperlink" Target="https://www.proveye.io/" TargetMode="Externa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2" Type="http://schemas.openxmlformats.org/officeDocument/2006/relationships/image" Target="../media/image23.sv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5.jpeg"/><Relationship Id="rId1" Type="http://schemas.openxmlformats.org/officeDocument/2006/relationships/slideLayout" Target="../slideLayouts/slideLayout16.xml"/><Relationship Id="rId6" Type="http://schemas.openxmlformats.org/officeDocument/2006/relationships/hyperlink" Target="https://www.watermagazine.co.uk/2023/09/26/ai-analytics-transforms-water-management-in-norway/" TargetMode="External"/><Relationship Id="rId5" Type="http://schemas.openxmlformats.org/officeDocument/2006/relationships/image" Target="../media/image27.png"/><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5.jpeg"/><Relationship Id="rId1" Type="http://schemas.openxmlformats.org/officeDocument/2006/relationships/slideLayout" Target="../slideLayouts/slideLayout16.xml"/><Relationship Id="rId5" Type="http://schemas.openxmlformats.org/officeDocument/2006/relationships/hyperlink" Target="https://indiaai.gov.in/case-study/ai-for-sustainable-water-in-bengaluru" TargetMode="External"/><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3.jpeg"/><Relationship Id="rId1" Type="http://schemas.openxmlformats.org/officeDocument/2006/relationships/slideLayout" Target="../slideLayouts/slideLayout16.xml"/><Relationship Id="rId5" Type="http://schemas.openxmlformats.org/officeDocument/2006/relationships/hyperlink" Target="https://proinstall-bg.com/en/pallets-main-page/" TargetMode="External"/><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6.png"/><Relationship Id="rId1" Type="http://schemas.openxmlformats.org/officeDocument/2006/relationships/slideLayout" Target="../slideLayouts/slideLayout16.xml"/><Relationship Id="rId5" Type="http://schemas.openxmlformats.org/officeDocument/2006/relationships/hyperlink" Target="https://robotics-bulgaria.com/article/672-institutat-po-mehanika-kam-ban-razrabotva-kargo-dronove-ot-novo-pokolenie-sas-sadeystvie-ot-klaster-podemna-tehnika-?utm_source=newsletter&amp;utm_medium=email&amp;utm_campaign=Robotics-2024-12-13" TargetMode="External"/><Relationship Id="rId4" Type="http://schemas.openxmlformats.org/officeDocument/2006/relationships/image" Target="../media/image37.png"/></Relationships>
</file>

<file path=ppt/slides/_rels/slide2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8" Type="http://schemas.openxmlformats.org/officeDocument/2006/relationships/hyperlink" Target="https://www.equinor.com/energy/offshore-wind" TargetMode="External"/><Relationship Id="rId3" Type="http://schemas.openxmlformats.org/officeDocument/2006/relationships/image" Target="../media/image10.png"/><Relationship Id="rId7" Type="http://schemas.openxmlformats.org/officeDocument/2006/relationships/image" Target="../media/image43.png"/><Relationship Id="rId2" Type="http://schemas.openxmlformats.org/officeDocument/2006/relationships/image" Target="../media/image40.jpeg"/><Relationship Id="rId1" Type="http://schemas.openxmlformats.org/officeDocument/2006/relationships/slideLayout" Target="../slideLayouts/slideLayout16.xml"/><Relationship Id="rId6" Type="http://schemas.openxmlformats.org/officeDocument/2006/relationships/image" Target="../media/image42.png"/><Relationship Id="rId5" Type="http://schemas.openxmlformats.org/officeDocument/2006/relationships/hyperlink" Target="https://www.nordex-online.com/en/nordics/" TargetMode="External"/><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8" Type="http://schemas.openxmlformats.org/officeDocument/2006/relationships/hyperlink" Target="https://www.elvia.no/" TargetMode="External"/><Relationship Id="rId3" Type="http://schemas.openxmlformats.org/officeDocument/2006/relationships/image" Target="../media/image10.png"/><Relationship Id="rId7" Type="http://schemas.openxmlformats.org/officeDocument/2006/relationships/image" Target="../media/image48.png"/><Relationship Id="rId2" Type="http://schemas.openxmlformats.org/officeDocument/2006/relationships/image" Target="../media/image46.jpeg"/><Relationship Id="rId1" Type="http://schemas.openxmlformats.org/officeDocument/2006/relationships/slideLayout" Target="../slideLayouts/slideLayout16.xml"/><Relationship Id="rId6" Type="http://schemas.openxmlformats.org/officeDocument/2006/relationships/image" Target="../media/image42.png"/><Relationship Id="rId5" Type="http://schemas.openxmlformats.org/officeDocument/2006/relationships/hyperlink" Target="https://www.statkraft.no/" TargetMode="External"/><Relationship Id="rId4" Type="http://schemas.openxmlformats.org/officeDocument/2006/relationships/image" Target="../media/image47.png"/></Relationships>
</file>

<file path=ppt/slides/_rels/slide2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8" Type="http://schemas.openxmlformats.org/officeDocument/2006/relationships/slide" Target="slide22.xml"/><Relationship Id="rId3" Type="http://schemas.openxmlformats.org/officeDocument/2006/relationships/slide" Target="slide8.xml"/><Relationship Id="rId7" Type="http://schemas.openxmlformats.org/officeDocument/2006/relationships/slide" Target="slide20.xml"/><Relationship Id="rId2" Type="http://schemas.openxmlformats.org/officeDocument/2006/relationships/slide" Target="slide4.xml"/><Relationship Id="rId1" Type="http://schemas.openxmlformats.org/officeDocument/2006/relationships/slideLayout" Target="../slideLayouts/slideLayout17.xml"/><Relationship Id="rId6" Type="http://schemas.openxmlformats.org/officeDocument/2006/relationships/slide" Target="slide17.xml"/><Relationship Id="rId11" Type="http://schemas.openxmlformats.org/officeDocument/2006/relationships/image" Target="../media/image8.jpeg"/><Relationship Id="rId5" Type="http://schemas.openxmlformats.org/officeDocument/2006/relationships/slide" Target="slide14.xml"/><Relationship Id="rId10" Type="http://schemas.openxmlformats.org/officeDocument/2006/relationships/slide" Target="slide28.xml"/><Relationship Id="rId4" Type="http://schemas.openxmlformats.org/officeDocument/2006/relationships/slide" Target="slide11.xml"/><Relationship Id="rId9" Type="http://schemas.openxmlformats.org/officeDocument/2006/relationships/slide" Target="slide25.xml"/></Relationships>
</file>

<file path=ppt/slides/_rels/slide3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15.xml"/><Relationship Id="rId4" Type="http://schemas.openxmlformats.org/officeDocument/2006/relationships/hyperlink" Target="https://sustainvet.eu/"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6.xml"/><Relationship Id="rId6" Type="http://schemas.openxmlformats.org/officeDocument/2006/relationships/hyperlink" Target="https://www.dairymaster.com/ie/products/moomonitor/" TargetMode="External"/><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4.jpeg"/><Relationship Id="rId1" Type="http://schemas.openxmlformats.org/officeDocument/2006/relationships/slideLayout" Target="../slideLayouts/slideLayout16.xml"/><Relationship Id="rId5" Type="http://schemas.openxmlformats.org/officeDocument/2006/relationships/hyperlink" Target="https://orobix.com/en/ai-solutions-and-case-histories/" TargetMode="Externa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7.png"/><Relationship Id="rId1" Type="http://schemas.openxmlformats.org/officeDocument/2006/relationships/slideLayout" Target="../slideLayouts/slideLayout16.xml"/><Relationship Id="rId5" Type="http://schemas.openxmlformats.org/officeDocument/2006/relationships/hyperlink" Target="https://www.plantvoice.it/" TargetMode="Externa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490CC37-FC72-6607-FA38-5917C01896E0}"/>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DEF92E8-3EDF-A3EC-440F-0DE5679D1A23}"/>
              </a:ext>
            </a:extLst>
          </p:cNvPr>
          <p:cNvPicPr>
            <a:picLocks noChangeAspect="1"/>
          </p:cNvPicPr>
          <p:nvPr/>
        </p:nvPicPr>
        <p:blipFill rotWithShape="1">
          <a:blip r:embed="rId2"/>
          <a:srcRect l="18616" r="18616"/>
          <a:stretch/>
        </p:blipFill>
        <p:spPr>
          <a:xfrm>
            <a:off x="-1" y="2144853"/>
            <a:ext cx="7559676" cy="6749765"/>
          </a:xfrm>
          <a:prstGeom prst="rect">
            <a:avLst/>
          </a:prstGeom>
        </p:spPr>
      </p:pic>
      <p:sp>
        <p:nvSpPr>
          <p:cNvPr id="16" name="Rectangle 15">
            <a:extLst>
              <a:ext uri="{FF2B5EF4-FFF2-40B4-BE49-F238E27FC236}">
                <a16:creationId xmlns:a16="http://schemas.microsoft.com/office/drawing/2014/main" id="{8162D1C8-48FD-B454-8D9B-0D0F051C56BD}"/>
              </a:ext>
            </a:extLst>
          </p:cNvPr>
          <p:cNvSpPr/>
          <p:nvPr/>
        </p:nvSpPr>
        <p:spPr>
          <a:xfrm>
            <a:off x="-1" y="2144852"/>
            <a:ext cx="7559675" cy="6749765"/>
          </a:xfrm>
          <a:prstGeom prst="rect">
            <a:avLst/>
          </a:prstGeom>
          <a:gradFill>
            <a:gsLst>
              <a:gs pos="16000">
                <a:srgbClr val="00898B">
                  <a:alpha val="15922"/>
                </a:srgbClr>
              </a:gs>
              <a:gs pos="95000">
                <a:srgbClr val="51C4C6">
                  <a:alpha val="56057"/>
                </a:srgbClr>
              </a:gs>
              <a:gs pos="74000">
                <a:srgbClr val="51C4C6">
                  <a:alpha val="0"/>
                </a:srgbClr>
              </a:gs>
              <a:gs pos="0">
                <a:srgbClr val="00403F"/>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a:extLst>
              <a:ext uri="{FF2B5EF4-FFF2-40B4-BE49-F238E27FC236}">
                <a16:creationId xmlns:a16="http://schemas.microsoft.com/office/drawing/2014/main" id="{0A60CAB0-95F0-33DD-76E8-A48C18B0D7C1}"/>
              </a:ext>
            </a:extLst>
          </p:cNvPr>
          <p:cNvSpPr/>
          <p:nvPr/>
        </p:nvSpPr>
        <p:spPr>
          <a:xfrm rot="10550100">
            <a:off x="5478661" y="1622710"/>
            <a:ext cx="2972668" cy="2607568"/>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D6FE7A6A-D3AF-8637-B173-DA0ED2B122D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3489" y="352515"/>
            <a:ext cx="2981595" cy="1412334"/>
          </a:xfrm>
          <a:prstGeom prst="rect">
            <a:avLst/>
          </a:prstGeom>
        </p:spPr>
      </p:pic>
      <p:sp>
        <p:nvSpPr>
          <p:cNvPr id="7" name="Freeform 6">
            <a:extLst>
              <a:ext uri="{FF2B5EF4-FFF2-40B4-BE49-F238E27FC236}">
                <a16:creationId xmlns:a16="http://schemas.microsoft.com/office/drawing/2014/main" id="{7531EADF-8A7F-AD61-C247-BB9083362AF0}"/>
              </a:ext>
            </a:extLst>
          </p:cNvPr>
          <p:cNvSpPr/>
          <p:nvPr/>
        </p:nvSpPr>
        <p:spPr>
          <a:xfrm rot="12294402">
            <a:off x="-526794" y="6314157"/>
            <a:ext cx="2341288" cy="1884971"/>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grpSp>
        <p:nvGrpSpPr>
          <p:cNvPr id="8" name="Group 7">
            <a:extLst>
              <a:ext uri="{FF2B5EF4-FFF2-40B4-BE49-F238E27FC236}">
                <a16:creationId xmlns:a16="http://schemas.microsoft.com/office/drawing/2014/main" id="{BF243C20-9EDC-22AE-FD7D-312140EE53C2}"/>
              </a:ext>
            </a:extLst>
          </p:cNvPr>
          <p:cNvGrpSpPr/>
          <p:nvPr/>
        </p:nvGrpSpPr>
        <p:grpSpPr>
          <a:xfrm>
            <a:off x="456096" y="9892530"/>
            <a:ext cx="4246354" cy="323165"/>
            <a:chOff x="1102025" y="8113054"/>
            <a:chExt cx="4246354" cy="323165"/>
          </a:xfrm>
        </p:grpSpPr>
        <p:sp>
          <p:nvSpPr>
            <p:cNvPr id="14" name="TextBox 13">
              <a:extLst>
                <a:ext uri="{FF2B5EF4-FFF2-40B4-BE49-F238E27FC236}">
                  <a16:creationId xmlns:a16="http://schemas.microsoft.com/office/drawing/2014/main" id="{F53ED1B7-7847-3418-0A5B-0BAE5E1E5CC2}"/>
                </a:ext>
              </a:extLst>
            </p:cNvPr>
            <p:cNvSpPr txBox="1"/>
            <p:nvPr userDrawn="1"/>
          </p:nvSpPr>
          <p:spPr>
            <a:xfrm>
              <a:off x="2486566" y="8113054"/>
              <a:ext cx="2861813" cy="323165"/>
            </a:xfrm>
            <a:prstGeom prst="rect">
              <a:avLst/>
            </a:prstGeom>
            <a:noFill/>
          </p:spPr>
          <p:txBody>
            <a:bodyPr wrap="square">
              <a:spAutoFit/>
            </a:bodyPr>
            <a:lstStyle/>
            <a:p>
              <a:pPr algn="just"/>
              <a:r>
                <a:rPr lang="en-IE" sz="500" b="0" i="0" dirty="0">
                  <a:solidFill>
                    <a:srgbClr val="262626"/>
                  </a:solidFill>
                  <a:effectLst/>
                  <a:latin typeface="Calibri" panose="020F0502020204030204" pitchFamily="34" charset="0"/>
                  <a:cs typeface="Calibri" panose="020F0502020204030204" pitchFamily="34" charset="0"/>
                </a:rPr>
                <a:t>Finanziato dall'Unione Europea. Le opinioni e i punti di vista espressi sono tuttavia esclusivamente quelli dell'autore/degli autori e non riflettono necessariamente quelli dell'Unione Europea o dell'Agenzia esecutiva per l'istruzione e la cultura (EACEA). Né l'Unione Europea né l'EACEA possono essere ritenute responsabili per essi.</a:t>
              </a:r>
              <a:endParaRPr lang="en-US" sz="500" dirty="0">
                <a:solidFill>
                  <a:srgbClr val="262626"/>
                </a:solidFill>
                <a:latin typeface="Calibri" panose="020F0502020204030204" pitchFamily="34" charset="0"/>
                <a:cs typeface="Calibri" panose="020F0502020204030204" pitchFamily="34" charset="0"/>
              </a:endParaRPr>
            </a:p>
          </p:txBody>
        </p:sp>
        <p:pic>
          <p:nvPicPr>
            <p:cNvPr id="15" name="Picture 14" descr="Co-funded by the European Union logo in png for web usage">
              <a:extLst>
                <a:ext uri="{FF2B5EF4-FFF2-40B4-BE49-F238E27FC236}">
                  <a16:creationId xmlns:a16="http://schemas.microsoft.com/office/drawing/2014/main" id="{9063BE45-862B-0E43-3A88-5E7FA290466F}"/>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1102025" y="8143335"/>
              <a:ext cx="1343832" cy="281243"/>
            </a:xfrm>
            <a:prstGeom prst="rect">
              <a:avLst/>
            </a:prstGeom>
            <a:noFill/>
            <a:ln>
              <a:noFill/>
            </a:ln>
          </p:spPr>
        </p:pic>
      </p:grpSp>
      <p:sp>
        <p:nvSpPr>
          <p:cNvPr id="5" name="Text Placeholder 17">
            <a:extLst>
              <a:ext uri="{FF2B5EF4-FFF2-40B4-BE49-F238E27FC236}">
                <a16:creationId xmlns:a16="http://schemas.microsoft.com/office/drawing/2014/main" id="{7144B1AC-CEBA-CB1E-FDC4-3946FA2DB4EF}"/>
              </a:ext>
            </a:extLst>
          </p:cNvPr>
          <p:cNvSpPr txBox="1">
            <a:spLocks/>
          </p:cNvSpPr>
          <p:nvPr/>
        </p:nvSpPr>
        <p:spPr>
          <a:xfrm rot="16200000">
            <a:off x="5092239" y="2397358"/>
            <a:ext cx="3148066" cy="597446"/>
          </a:xfrm>
          <a:prstGeom prst="rect">
            <a:avLst/>
          </a:prstGeom>
          <a:solidFill>
            <a:srgbClr val="ADD037"/>
          </a:solidFill>
        </p:spPr>
        <p:txBody>
          <a:bodyPr anchor="ct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ctr">
              <a:buNone/>
            </a:pPr>
            <a:r>
              <a:rPr lang="en-US" sz="2600" b="0" dirty="0" err="1">
                <a:solidFill>
                  <a:schemeClr val="bg1"/>
                </a:solidFill>
                <a:latin typeface="Calibri" panose="020F0502020204030204" pitchFamily="34" charset="0"/>
                <a:cs typeface="Calibri" panose="020F0502020204030204" pitchFamily="34" charset="0"/>
              </a:rPr>
              <a:t>www.</a:t>
            </a:r>
            <a:r>
              <a:rPr lang="en-US" sz="2600" dirty="0" err="1">
                <a:solidFill>
                  <a:schemeClr val="bg1"/>
                </a:solidFill>
                <a:latin typeface="Calibri" panose="020F0502020204030204" pitchFamily="34" charset="0"/>
                <a:cs typeface="Calibri" panose="020F0502020204030204" pitchFamily="34" charset="0"/>
              </a:rPr>
              <a:t>sustainvet.</a:t>
            </a:r>
            <a:r>
              <a:rPr lang="en-US" sz="2600" b="0" dirty="0" err="1">
                <a:solidFill>
                  <a:schemeClr val="bg1"/>
                </a:solidFill>
                <a:latin typeface="Calibri" panose="020F0502020204030204" pitchFamily="34" charset="0"/>
                <a:cs typeface="Calibri" panose="020F0502020204030204" pitchFamily="34" charset="0"/>
              </a:rPr>
              <a:t>eu</a:t>
            </a:r>
            <a:endParaRPr lang="en-US" sz="2600" b="0" dirty="0">
              <a:solidFill>
                <a:schemeClr val="bg1"/>
              </a:solidFill>
              <a:latin typeface="Calibri" panose="020F0502020204030204" pitchFamily="34" charset="0"/>
              <a:cs typeface="Calibri" panose="020F0502020204030204" pitchFamily="34" charset="0"/>
            </a:endParaRPr>
          </a:p>
        </p:txBody>
      </p:sp>
      <p:sp>
        <p:nvSpPr>
          <p:cNvPr id="10" name="Text Placeholder 16">
            <a:extLst>
              <a:ext uri="{FF2B5EF4-FFF2-40B4-BE49-F238E27FC236}">
                <a16:creationId xmlns:a16="http://schemas.microsoft.com/office/drawing/2014/main" id="{93E8FBE8-7ADD-EB29-E6DB-D24EC6187B7D}"/>
              </a:ext>
            </a:extLst>
          </p:cNvPr>
          <p:cNvSpPr txBox="1">
            <a:spLocks/>
          </p:cNvSpPr>
          <p:nvPr/>
        </p:nvSpPr>
        <p:spPr>
          <a:xfrm>
            <a:off x="-208714" y="7520020"/>
            <a:ext cx="8267603" cy="1740471"/>
          </a:xfrm>
          <a:prstGeom prst="rect">
            <a:avLst/>
          </a:prstGeom>
          <a:noFill/>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1500" b="1" spc="-500" dirty="0">
                <a:solidFill>
                  <a:schemeClr val="bg1"/>
                </a:solidFill>
                <a:latin typeface="Calibri" panose="020F0502020204030204" pitchFamily="34" charset="0"/>
                <a:cs typeface="Calibri" panose="020F0502020204030204" pitchFamily="34" charset="0"/>
              </a:rPr>
              <a:t>CASI DI SUDIO</a:t>
            </a:r>
          </a:p>
        </p:txBody>
      </p:sp>
      <p:pic>
        <p:nvPicPr>
          <p:cNvPr id="3" name="Picture 2">
            <a:extLst>
              <a:ext uri="{FF2B5EF4-FFF2-40B4-BE49-F238E27FC236}">
                <a16:creationId xmlns:a16="http://schemas.microsoft.com/office/drawing/2014/main" id="{E9F5F513-2426-A6E4-E2C7-6112E7E3F763}"/>
              </a:ext>
            </a:extLst>
          </p:cNvPr>
          <p:cNvPicPr>
            <a:picLocks noChangeAspect="1"/>
          </p:cNvPicPr>
          <p:nvPr/>
        </p:nvPicPr>
        <p:blipFill>
          <a:blip r:embed="rId5"/>
          <a:stretch>
            <a:fillRect/>
          </a:stretch>
        </p:blipFill>
        <p:spPr>
          <a:xfrm>
            <a:off x="5618514" y="9709953"/>
            <a:ext cx="1047758" cy="619130"/>
          </a:xfrm>
          <a:prstGeom prst="rect">
            <a:avLst/>
          </a:prstGeom>
        </p:spPr>
      </p:pic>
    </p:spTree>
    <p:extLst>
      <p:ext uri="{BB962C8B-B14F-4D97-AF65-F5344CB8AC3E}">
        <p14:creationId xmlns:p14="http://schemas.microsoft.com/office/powerpoint/2010/main" val="2532309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A9F339-1A22-250A-9694-AD7B69FA14DD}"/>
            </a:ext>
          </a:extLst>
        </p:cNvPr>
        <p:cNvGrpSpPr/>
        <p:nvPr/>
      </p:nvGrpSpPr>
      <p:grpSpPr>
        <a:xfrm>
          <a:off x="0" y="0"/>
          <a:ext cx="0" cy="0"/>
          <a:chOff x="0" y="0"/>
          <a:chExt cx="0" cy="0"/>
        </a:xfrm>
      </p:grpSpPr>
      <p:grpSp>
        <p:nvGrpSpPr>
          <p:cNvPr id="23" name="Graphic 2">
            <a:extLst>
              <a:ext uri="{FF2B5EF4-FFF2-40B4-BE49-F238E27FC236}">
                <a16:creationId xmlns:a16="http://schemas.microsoft.com/office/drawing/2014/main" id="{63FF5848-1847-A228-5315-457D6D4F3D00}"/>
              </a:ext>
            </a:extLst>
          </p:cNvPr>
          <p:cNvGrpSpPr/>
          <p:nvPr/>
        </p:nvGrpSpPr>
        <p:grpSpPr>
          <a:xfrm>
            <a:off x="390411" y="-3307743"/>
            <a:ext cx="414291" cy="413839"/>
            <a:chOff x="7257599" y="768348"/>
            <a:chExt cx="868457" cy="867509"/>
          </a:xfrm>
          <a:solidFill>
            <a:schemeClr val="bg1"/>
          </a:solidFill>
        </p:grpSpPr>
        <p:sp>
          <p:nvSpPr>
            <p:cNvPr id="24" name="Freeform 23">
              <a:extLst>
                <a:ext uri="{FF2B5EF4-FFF2-40B4-BE49-F238E27FC236}">
                  <a16:creationId xmlns:a16="http://schemas.microsoft.com/office/drawing/2014/main" id="{31C1DC05-30DF-9B28-1ACF-298CC80D90EC}"/>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96C90454-0201-16F7-C695-25B9C7F2450F}"/>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D127D6B4-6EAD-6AF3-2D67-6E6708FE16C2}"/>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22370218-B390-AAF7-5D18-C67046DA5790}"/>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6F0B39DB-DB30-C2B6-07F8-37C68CA35D6D}"/>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88" name="TextBox 87">
            <a:extLst>
              <a:ext uri="{FF2B5EF4-FFF2-40B4-BE49-F238E27FC236}">
                <a16:creationId xmlns:a16="http://schemas.microsoft.com/office/drawing/2014/main" id="{8C42B9E5-5B2A-7B55-D7F1-2EA5BC02741B}"/>
              </a:ext>
            </a:extLst>
          </p:cNvPr>
          <p:cNvSpPr txBox="1"/>
          <p:nvPr/>
        </p:nvSpPr>
        <p:spPr>
          <a:xfrm>
            <a:off x="613655" y="292214"/>
            <a:ext cx="6919333" cy="365356"/>
          </a:xfrm>
          <a:prstGeom prst="rect">
            <a:avLst/>
          </a:prstGeom>
          <a:noFill/>
        </p:spPr>
        <p:txBody>
          <a:bodyPr wrap="square" rtlCol="0" anchor="ctr">
            <a:spAutoFit/>
          </a:bodyPr>
          <a:lstStyle/>
          <a:p>
            <a:pPr marL="6350">
              <a:lnSpc>
                <a:spcPts val="2120"/>
              </a:lnSpc>
              <a:tabLst>
                <a:tab pos="611188" algn="l"/>
                <a:tab pos="612775" algn="l"/>
              </a:tabLst>
            </a:pPr>
            <a:r>
              <a:rPr lang="en-US" sz="2100" b="1" dirty="0">
                <a:solidFill>
                  <a:srgbClr val="00898B"/>
                </a:solidFill>
                <a:latin typeface="Calibri" panose="020F0502020204030204" pitchFamily="34" charset="0"/>
                <a:cs typeface="Calibri" panose="020F0502020204030204" pitchFamily="34" charset="0"/>
              </a:rPr>
              <a:t>Risultato</a:t>
            </a:r>
          </a:p>
        </p:txBody>
      </p:sp>
      <p:cxnSp>
        <p:nvCxnSpPr>
          <p:cNvPr id="90" name="Straight Connector 89">
            <a:extLst>
              <a:ext uri="{FF2B5EF4-FFF2-40B4-BE49-F238E27FC236}">
                <a16:creationId xmlns:a16="http://schemas.microsoft.com/office/drawing/2014/main" id="{0B7B0034-AAFE-2C2E-F81E-EE347A190435}"/>
              </a:ext>
            </a:extLst>
          </p:cNvPr>
          <p:cNvCxnSpPr>
            <a:cxnSpLocks/>
            <a:stCxn id="88" idx="1"/>
          </p:cNvCxnSpPr>
          <p:nvPr/>
        </p:nvCxnSpPr>
        <p:spPr>
          <a:xfrm flipH="1" flipV="1">
            <a:off x="-2944" y="474891"/>
            <a:ext cx="616599" cy="1"/>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109" name="Freeform 108">
            <a:extLst>
              <a:ext uri="{FF2B5EF4-FFF2-40B4-BE49-F238E27FC236}">
                <a16:creationId xmlns:a16="http://schemas.microsoft.com/office/drawing/2014/main" id="{80B27467-1130-C978-6B28-AD6B9EC5B66B}"/>
              </a:ext>
            </a:extLst>
          </p:cNvPr>
          <p:cNvSpPr/>
          <p:nvPr/>
        </p:nvSpPr>
        <p:spPr>
          <a:xfrm rot="10491851">
            <a:off x="6154269" y="-611708"/>
            <a:ext cx="1932799" cy="1695414"/>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gradFill>
            <a:gsLst>
              <a:gs pos="98000">
                <a:srgbClr val="51C4C6"/>
              </a:gs>
              <a:gs pos="0">
                <a:srgbClr val="00403F"/>
              </a:gs>
            </a:gsLst>
            <a:lin ang="5400000" scaled="1"/>
          </a:gradFill>
          <a:ln w="5331" cap="flat">
            <a:noFill/>
            <a:prstDash val="solid"/>
            <a:miter/>
          </a:ln>
        </p:spPr>
        <p:txBody>
          <a:bodyPr rtlCol="0" anchor="ctr"/>
          <a:lstStyle/>
          <a:p>
            <a:endParaRPr lang="en-US"/>
          </a:p>
        </p:txBody>
      </p:sp>
      <p:sp>
        <p:nvSpPr>
          <p:cNvPr id="110" name="Slide Number Placeholder 5">
            <a:extLst>
              <a:ext uri="{FF2B5EF4-FFF2-40B4-BE49-F238E27FC236}">
                <a16:creationId xmlns:a16="http://schemas.microsoft.com/office/drawing/2014/main" id="{2B28B0C2-EBD2-6F81-76B8-4A3A1EA4F894}"/>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10</a:t>
            </a:fld>
            <a:endParaRPr lang="en-US" dirty="0">
              <a:solidFill>
                <a:srgbClr val="262626"/>
              </a:solidFill>
            </a:endParaRPr>
          </a:p>
        </p:txBody>
      </p:sp>
      <p:cxnSp>
        <p:nvCxnSpPr>
          <p:cNvPr id="2" name="Straight Connector 1">
            <a:extLst>
              <a:ext uri="{FF2B5EF4-FFF2-40B4-BE49-F238E27FC236}">
                <a16:creationId xmlns:a16="http://schemas.microsoft.com/office/drawing/2014/main" id="{F3E977DB-0A16-AD0A-FD48-055332C278EA}"/>
              </a:ext>
            </a:extLst>
          </p:cNvPr>
          <p:cNvCxnSpPr>
            <a:cxnSpLocks/>
          </p:cNvCxnSpPr>
          <p:nvPr/>
        </p:nvCxnSpPr>
        <p:spPr>
          <a:xfrm>
            <a:off x="3144540" y="1748293"/>
            <a:ext cx="0" cy="1528682"/>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7EC061FB-B959-2ABA-77A5-3279F9F91D2D}"/>
              </a:ext>
            </a:extLst>
          </p:cNvPr>
          <p:cNvCxnSpPr>
            <a:cxnSpLocks/>
          </p:cNvCxnSpPr>
          <p:nvPr/>
        </p:nvCxnSpPr>
        <p:spPr>
          <a:xfrm>
            <a:off x="-2944" y="1754388"/>
            <a:ext cx="3147484"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29397D42-04A8-42C9-0B70-85937D44FE6A}"/>
              </a:ext>
            </a:extLst>
          </p:cNvPr>
          <p:cNvCxnSpPr>
            <a:cxnSpLocks/>
          </p:cNvCxnSpPr>
          <p:nvPr/>
        </p:nvCxnSpPr>
        <p:spPr>
          <a:xfrm>
            <a:off x="3144540" y="3267739"/>
            <a:ext cx="4415135"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8" name="Text Placeholder 1">
            <a:extLst>
              <a:ext uri="{FF2B5EF4-FFF2-40B4-BE49-F238E27FC236}">
                <a16:creationId xmlns:a16="http://schemas.microsoft.com/office/drawing/2014/main" id="{71AA12C5-0E6F-DE7E-BED3-52DFBC96738E}"/>
              </a:ext>
            </a:extLst>
          </p:cNvPr>
          <p:cNvSpPr txBox="1">
            <a:spLocks/>
          </p:cNvSpPr>
          <p:nvPr/>
        </p:nvSpPr>
        <p:spPr>
          <a:xfrm>
            <a:off x="585015" y="942475"/>
            <a:ext cx="6389643" cy="787775"/>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a:solidFill>
                  <a:srgbClr val="262626"/>
                </a:solidFill>
              </a:rPr>
              <a:t>PLANTVOICE è attualmente in uso in venti aziende agricole, dove monitora circa 150 ettari di terreno agricolo. I dati raccolti dagli agricoltori che utilizzano il sistema hanno dimostrato significativi miglioramenti nell'efficienza delle risorse e nella produttività.</a:t>
            </a:r>
          </a:p>
        </p:txBody>
      </p:sp>
      <p:cxnSp>
        <p:nvCxnSpPr>
          <p:cNvPr id="13" name="Straight Connector 12">
            <a:extLst>
              <a:ext uri="{FF2B5EF4-FFF2-40B4-BE49-F238E27FC236}">
                <a16:creationId xmlns:a16="http://schemas.microsoft.com/office/drawing/2014/main" id="{12A3553A-B69D-0D0B-A9A9-96866BFDE817}"/>
              </a:ext>
            </a:extLst>
          </p:cNvPr>
          <p:cNvCxnSpPr>
            <a:cxnSpLocks/>
          </p:cNvCxnSpPr>
          <p:nvPr/>
        </p:nvCxnSpPr>
        <p:spPr>
          <a:xfrm>
            <a:off x="3137416" y="5989517"/>
            <a:ext cx="0" cy="1096423"/>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1BEDBCB-B87F-1B38-111E-FE6443E012EA}"/>
              </a:ext>
            </a:extLst>
          </p:cNvPr>
          <p:cNvCxnSpPr>
            <a:cxnSpLocks/>
          </p:cNvCxnSpPr>
          <p:nvPr/>
        </p:nvCxnSpPr>
        <p:spPr>
          <a:xfrm>
            <a:off x="-10068" y="5995612"/>
            <a:ext cx="3147484"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256DC23-547D-989B-1EDB-689F6D1174B4}"/>
              </a:ext>
            </a:extLst>
          </p:cNvPr>
          <p:cNvCxnSpPr>
            <a:cxnSpLocks/>
          </p:cNvCxnSpPr>
          <p:nvPr/>
        </p:nvCxnSpPr>
        <p:spPr>
          <a:xfrm>
            <a:off x="3137416" y="7085940"/>
            <a:ext cx="4395253"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B0BE48C7-58B4-74F4-A922-C1158F90AF1E}"/>
              </a:ext>
            </a:extLst>
          </p:cNvPr>
          <p:cNvCxnSpPr>
            <a:cxnSpLocks/>
          </p:cNvCxnSpPr>
          <p:nvPr/>
        </p:nvCxnSpPr>
        <p:spPr>
          <a:xfrm>
            <a:off x="3115181" y="7443002"/>
            <a:ext cx="0" cy="1488496"/>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AB6BC3D6-9CCB-948A-4B78-B2AABE099339}"/>
              </a:ext>
            </a:extLst>
          </p:cNvPr>
          <p:cNvCxnSpPr>
            <a:cxnSpLocks/>
          </p:cNvCxnSpPr>
          <p:nvPr/>
        </p:nvCxnSpPr>
        <p:spPr>
          <a:xfrm>
            <a:off x="-32303" y="7449097"/>
            <a:ext cx="3147484"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74D29347-D56F-2F10-907C-0B5ADAB61AB6}"/>
              </a:ext>
            </a:extLst>
          </p:cNvPr>
          <p:cNvCxnSpPr>
            <a:cxnSpLocks/>
          </p:cNvCxnSpPr>
          <p:nvPr/>
        </p:nvCxnSpPr>
        <p:spPr>
          <a:xfrm>
            <a:off x="3119681" y="8931498"/>
            <a:ext cx="4415135"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AA1BAB6E-8ABC-2B48-26AD-CB5FAFF5B7B0}"/>
              </a:ext>
            </a:extLst>
          </p:cNvPr>
          <p:cNvSpPr txBox="1"/>
          <p:nvPr/>
        </p:nvSpPr>
        <p:spPr>
          <a:xfrm>
            <a:off x="569633" y="1592936"/>
            <a:ext cx="1763650" cy="710772"/>
          </a:xfrm>
          <a:prstGeom prst="rect">
            <a:avLst/>
          </a:prstGeom>
          <a:noFill/>
        </p:spPr>
        <p:txBody>
          <a:bodyPr wrap="square" rtlCol="0">
            <a:spAutoFit/>
          </a:bodyPr>
          <a:lstStyle/>
          <a:p>
            <a:pPr>
              <a:lnSpc>
                <a:spcPts val="1580"/>
              </a:lnSpc>
            </a:pPr>
            <a:r>
              <a:rPr lang="en-US" sz="1600" b="1" dirty="0">
                <a:solidFill>
                  <a:srgbClr val="00898B"/>
                </a:solidFill>
                <a:highlight>
                  <a:srgbClr val="FFFFFF"/>
                </a:highlight>
                <a:latin typeface="Calibri" panose="020F0502020204030204" pitchFamily="34" charset="0"/>
                <a:cs typeface="Calibri" panose="020F0502020204030204" pitchFamily="34" charset="0"/>
              </a:rPr>
              <a:t>I principali vantaggi includono:</a:t>
            </a:r>
          </a:p>
          <a:p>
            <a:pPr>
              <a:lnSpc>
                <a:spcPts val="1580"/>
              </a:lnSpc>
            </a:pPr>
            <a:endParaRPr lang="en-US" sz="1600" b="1" dirty="0">
              <a:solidFill>
                <a:srgbClr val="00898B"/>
              </a:solidFill>
              <a:highlight>
                <a:srgbClr val="FFFFFF"/>
              </a:highlight>
              <a:latin typeface="Calibri" panose="020F0502020204030204" pitchFamily="34" charset="0"/>
              <a:cs typeface="Calibri" panose="020F0502020204030204" pitchFamily="34" charset="0"/>
            </a:endParaRPr>
          </a:p>
        </p:txBody>
      </p:sp>
      <p:sp>
        <p:nvSpPr>
          <p:cNvPr id="48" name="TextBox 47">
            <a:extLst>
              <a:ext uri="{FF2B5EF4-FFF2-40B4-BE49-F238E27FC236}">
                <a16:creationId xmlns:a16="http://schemas.microsoft.com/office/drawing/2014/main" id="{118A9E91-94A2-C876-8D47-EF2E2EFF7CBB}"/>
              </a:ext>
            </a:extLst>
          </p:cNvPr>
          <p:cNvSpPr txBox="1"/>
          <p:nvPr/>
        </p:nvSpPr>
        <p:spPr>
          <a:xfrm>
            <a:off x="3284091" y="1830549"/>
            <a:ext cx="3486159" cy="1785553"/>
          </a:xfrm>
          <a:prstGeom prst="rect">
            <a:avLst/>
          </a:prstGeom>
          <a:noFill/>
        </p:spPr>
        <p:txBody>
          <a:bodyPr wrap="square" rtlCol="0">
            <a:spAutoFit/>
          </a:bodyPr>
          <a:lstStyle/>
          <a:p>
            <a:pPr marL="182563" lvl="0" indent="-174625">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Riduzione del 40% del consumo idrico, </a:t>
            </a:r>
            <a:r>
              <a:rPr lang="en-US" sz="1150" dirty="0" err="1">
                <a:solidFill>
                  <a:srgbClr val="000000"/>
                </a:solidFill>
                <a:latin typeface="Calibri" panose="020F0502020204030204" pitchFamily="34" charset="0"/>
                <a:cs typeface="Calibri" panose="020F0502020204030204" pitchFamily="34" charset="0"/>
              </a:rPr>
              <a:t>ottimizzando </a:t>
            </a:r>
            <a:r>
              <a:rPr lang="en-US" sz="1150" dirty="0">
                <a:solidFill>
                  <a:srgbClr val="000000"/>
                </a:solidFill>
                <a:latin typeface="Calibri" panose="020F0502020204030204" pitchFamily="34" charset="0"/>
                <a:cs typeface="Calibri" panose="020F0502020204030204" pitchFamily="34" charset="0"/>
              </a:rPr>
              <a:t>le pratiche di irrigazione.</a:t>
            </a:r>
          </a:p>
          <a:p>
            <a:pPr marL="182563" lvl="0" indent="-174625">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Riduzione media del 13% del consumo </a:t>
            </a:r>
            <a:r>
              <a:rPr lang="en-US" sz="1150" dirty="0" err="1">
                <a:solidFill>
                  <a:srgbClr val="000000"/>
                </a:solidFill>
                <a:latin typeface="Calibri" panose="020F0502020204030204" pitchFamily="34" charset="0"/>
                <a:cs typeface="Calibri" panose="020F0502020204030204" pitchFamily="34" charset="0"/>
              </a:rPr>
              <a:t>di fertilizzanti</a:t>
            </a:r>
            <a:r>
              <a:rPr lang="en-US" sz="1150" dirty="0">
                <a:solidFill>
                  <a:srgbClr val="000000"/>
                </a:solidFill>
                <a:latin typeface="Calibri" panose="020F0502020204030204" pitchFamily="34" charset="0"/>
                <a:cs typeface="Calibri" panose="020F0502020204030204" pitchFamily="34" charset="0"/>
              </a:rPr>
              <a:t>, contribuendo a un'agricoltura più sostenibile.</a:t>
            </a:r>
          </a:p>
          <a:p>
            <a:pPr marL="182563" lvl="0" indent="-174625">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Riduzione dei costi di produzione, grazie a una gestione </a:t>
            </a:r>
            <a:r>
              <a:rPr lang="en-US" sz="1150" dirty="0" err="1">
                <a:solidFill>
                  <a:srgbClr val="000000"/>
                </a:solidFill>
                <a:latin typeface="Calibri" panose="020F0502020204030204" pitchFamily="34" charset="0"/>
                <a:cs typeface="Calibri" panose="020F0502020204030204" pitchFamily="34" charset="0"/>
              </a:rPr>
              <a:t>ottimizzata </a:t>
            </a:r>
            <a:r>
              <a:rPr lang="en-US" sz="1150" dirty="0">
                <a:solidFill>
                  <a:srgbClr val="000000"/>
                </a:solidFill>
                <a:latin typeface="Calibri" panose="020F0502020204030204" pitchFamily="34" charset="0"/>
                <a:cs typeface="Calibri" panose="020F0502020204030204" pitchFamily="34" charset="0"/>
              </a:rPr>
              <a:t>delle risorse.</a:t>
            </a:r>
          </a:p>
          <a:p>
            <a:pPr marL="182563" lvl="0" indent="-174625">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Aumento della resa e miglioramento della qualità dei prodotti, garantendo una maggiore redditività per gli agricoltori.</a:t>
            </a:r>
          </a:p>
          <a:p>
            <a:pPr marL="182563" lvl="0" indent="-174625">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a:p>
            <a:pPr marL="182563" indent="-174625">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a:p>
            <a:pPr marL="755650" lvl="0" indent="-171450">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p:txBody>
      </p:sp>
      <p:sp>
        <p:nvSpPr>
          <p:cNvPr id="49" name="TextBox 48">
            <a:extLst>
              <a:ext uri="{FF2B5EF4-FFF2-40B4-BE49-F238E27FC236}">
                <a16:creationId xmlns:a16="http://schemas.microsoft.com/office/drawing/2014/main" id="{FF2DCCAB-F6C9-7C39-0368-8291E8195B91}"/>
              </a:ext>
            </a:extLst>
          </p:cNvPr>
          <p:cNvSpPr txBox="1"/>
          <p:nvPr/>
        </p:nvSpPr>
        <p:spPr>
          <a:xfrm>
            <a:off x="562508" y="5834160"/>
            <a:ext cx="2236147" cy="300403"/>
          </a:xfrm>
          <a:prstGeom prst="rect">
            <a:avLst/>
          </a:prstGeom>
          <a:noFill/>
        </p:spPr>
        <p:txBody>
          <a:bodyPr wrap="square" rtlCol="0">
            <a:spAutoFit/>
          </a:bodyPr>
          <a:lstStyle/>
          <a:p>
            <a:pPr>
              <a:lnSpc>
                <a:spcPts val="1580"/>
              </a:lnSpc>
            </a:pPr>
            <a:r>
              <a:rPr lang="en-US" sz="1600" b="1" dirty="0">
                <a:solidFill>
                  <a:srgbClr val="00898B"/>
                </a:solidFill>
                <a:highlight>
                  <a:srgbClr val="FFFFFF"/>
                </a:highlight>
                <a:latin typeface="Calibri" panose="020F0502020204030204" pitchFamily="34" charset="0"/>
                <a:cs typeface="Calibri" panose="020F0502020204030204" pitchFamily="34" charset="0"/>
              </a:rPr>
              <a:t>Sistema a semaforo: </a:t>
            </a:r>
          </a:p>
        </p:txBody>
      </p:sp>
      <p:sp>
        <p:nvSpPr>
          <p:cNvPr id="50" name="TextBox 49">
            <a:extLst>
              <a:ext uri="{FF2B5EF4-FFF2-40B4-BE49-F238E27FC236}">
                <a16:creationId xmlns:a16="http://schemas.microsoft.com/office/drawing/2014/main" id="{6C9DDC9C-45F8-5A4E-A04C-55769A77E605}"/>
              </a:ext>
            </a:extLst>
          </p:cNvPr>
          <p:cNvSpPr txBox="1"/>
          <p:nvPr/>
        </p:nvSpPr>
        <p:spPr>
          <a:xfrm>
            <a:off x="3276967" y="6071773"/>
            <a:ext cx="3675184" cy="1016112"/>
          </a:xfrm>
          <a:prstGeom prst="rect">
            <a:avLst/>
          </a:prstGeom>
          <a:noFill/>
        </p:spPr>
        <p:txBody>
          <a:bodyPr wrap="square" rtlCol="0">
            <a:spAutoFit/>
          </a:bodyPr>
          <a:lstStyle/>
          <a:p>
            <a:pPr marL="182563" indent="-174625">
              <a:lnSpc>
                <a:spcPts val="1240"/>
              </a:lnSpc>
              <a:buClr>
                <a:srgbClr val="60BB47"/>
              </a:buClr>
              <a:buFont typeface="Arial" panose="020B0604020202020204" pitchFamily="34" charset="0"/>
              <a:buChar char="•"/>
              <a:tabLst>
                <a:tab pos="665163" algn="l"/>
              </a:tabLst>
            </a:pPr>
            <a:r>
              <a:rPr lang="en-US" sz="1150" b="1" dirty="0">
                <a:solidFill>
                  <a:srgbClr val="000000"/>
                </a:solidFill>
                <a:latin typeface="Calibri" panose="020F0502020204030204" pitchFamily="34" charset="0"/>
                <a:cs typeface="Calibri" panose="020F0502020204030204" pitchFamily="34" charset="0"/>
              </a:rPr>
              <a:t>Verde </a:t>
            </a:r>
            <a:r>
              <a:rPr lang="en-US" sz="1150" dirty="0">
                <a:solidFill>
                  <a:srgbClr val="000000"/>
                </a:solidFill>
                <a:latin typeface="Calibri" panose="020F0502020204030204" pitchFamily="34" charset="0"/>
                <a:cs typeface="Calibri" panose="020F0502020204030204" pitchFamily="34" charset="0"/>
              </a:rPr>
              <a:t>   Stato di salute ottimale, nessuna azione richiesta.</a:t>
            </a:r>
          </a:p>
          <a:p>
            <a:pPr marL="182563" indent="-174625">
              <a:lnSpc>
                <a:spcPts val="1240"/>
              </a:lnSpc>
              <a:buClr>
                <a:srgbClr val="60BB47"/>
              </a:buClr>
              <a:buFont typeface="Arial" panose="020B0604020202020204" pitchFamily="34" charset="0"/>
              <a:buChar char="•"/>
              <a:tabLst>
                <a:tab pos="665163" algn="l"/>
              </a:tabLst>
            </a:pPr>
            <a:r>
              <a:rPr lang="en-US" sz="1150" b="1" dirty="0">
                <a:solidFill>
                  <a:srgbClr val="000000"/>
                </a:solidFill>
                <a:latin typeface="Calibri" panose="020F0502020204030204" pitchFamily="34" charset="0"/>
                <a:cs typeface="Calibri" panose="020F0502020204030204" pitchFamily="34" charset="0"/>
              </a:rPr>
              <a:t>Giallo </a:t>
            </a:r>
            <a:r>
              <a:rPr lang="en-US" sz="1150" dirty="0">
                <a:solidFill>
                  <a:srgbClr val="000000"/>
                </a:solidFill>
                <a:latin typeface="Calibri" panose="020F0502020204030204" pitchFamily="34" charset="0"/>
                <a:cs typeface="Calibri" panose="020F0502020204030204" pitchFamily="34" charset="0"/>
              </a:rPr>
              <a:t>   È stato rilevato un potenziale problema in fase di incubazione, che consente un intervento tempestivo.</a:t>
            </a:r>
          </a:p>
          <a:p>
            <a:pPr marL="182563" indent="-174625">
              <a:lnSpc>
                <a:spcPts val="1240"/>
              </a:lnSpc>
              <a:buClr>
                <a:srgbClr val="60BB47"/>
              </a:buClr>
              <a:buFont typeface="Arial" panose="020B0604020202020204" pitchFamily="34" charset="0"/>
              <a:buChar char="•"/>
              <a:tabLst>
                <a:tab pos="665163" algn="l"/>
              </a:tabLst>
            </a:pPr>
            <a:r>
              <a:rPr lang="en-US" sz="1150" b="1" dirty="0">
                <a:solidFill>
                  <a:srgbClr val="000000"/>
                </a:solidFill>
                <a:latin typeface="Calibri" panose="020F0502020204030204" pitchFamily="34" charset="0"/>
                <a:cs typeface="Calibri" panose="020F0502020204030204" pitchFamily="34" charset="0"/>
              </a:rPr>
              <a:t>Rosso </a:t>
            </a:r>
            <a:r>
              <a:rPr lang="en-US" sz="1150" dirty="0">
                <a:solidFill>
                  <a:srgbClr val="000000"/>
                </a:solidFill>
                <a:latin typeface="Calibri" panose="020F0502020204030204" pitchFamily="34" charset="0"/>
                <a:cs typeface="Calibri" panose="020F0502020204030204" pitchFamily="34" charset="0"/>
              </a:rPr>
              <a:t>    È stato individuato un problema grave che richiede un intervento immediato.</a:t>
            </a:r>
          </a:p>
          <a:p>
            <a:pPr marL="584200" lvl="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p:txBody>
      </p:sp>
      <p:sp>
        <p:nvSpPr>
          <p:cNvPr id="51" name="TextBox 50">
            <a:extLst>
              <a:ext uri="{FF2B5EF4-FFF2-40B4-BE49-F238E27FC236}">
                <a16:creationId xmlns:a16="http://schemas.microsoft.com/office/drawing/2014/main" id="{F9C0A87B-C77C-9796-0411-FD1465431665}"/>
              </a:ext>
            </a:extLst>
          </p:cNvPr>
          <p:cNvSpPr txBox="1"/>
          <p:nvPr/>
        </p:nvSpPr>
        <p:spPr>
          <a:xfrm>
            <a:off x="540273" y="7287645"/>
            <a:ext cx="2236147" cy="1326325"/>
          </a:xfrm>
          <a:prstGeom prst="rect">
            <a:avLst/>
          </a:prstGeom>
          <a:noFill/>
        </p:spPr>
        <p:txBody>
          <a:bodyPr wrap="square" rtlCol="0">
            <a:spAutoFit/>
          </a:bodyPr>
          <a:lstStyle/>
          <a:p>
            <a:pPr>
              <a:lnSpc>
                <a:spcPts val="1580"/>
              </a:lnSpc>
            </a:pPr>
            <a:r>
              <a:rPr lang="en-US" sz="1600" b="1" dirty="0">
                <a:solidFill>
                  <a:srgbClr val="00898B"/>
                </a:solidFill>
                <a:highlight>
                  <a:srgbClr val="FFFFFF"/>
                </a:highlight>
                <a:latin typeface="Calibri" panose="020F0502020204030204" pitchFamily="34" charset="0"/>
                <a:cs typeface="Calibri" panose="020F0502020204030204" pitchFamily="34" charset="0"/>
              </a:rPr>
              <a:t>Il sistema fornisce una mappa termica dettagliata, offrendo agli agricoltori informazioni chiare, precise e utilizzabili, identificando:</a:t>
            </a:r>
          </a:p>
          <a:p>
            <a:pPr>
              <a:lnSpc>
                <a:spcPts val="1580"/>
              </a:lnSpc>
            </a:pPr>
            <a:endParaRPr lang="en-US" sz="1600" b="1" dirty="0">
              <a:solidFill>
                <a:srgbClr val="00898B"/>
              </a:solidFill>
              <a:highlight>
                <a:srgbClr val="FFFFFF"/>
              </a:highlight>
              <a:latin typeface="Calibri" panose="020F0502020204030204" pitchFamily="34" charset="0"/>
              <a:cs typeface="Calibri" panose="020F0502020204030204" pitchFamily="34" charset="0"/>
            </a:endParaRPr>
          </a:p>
        </p:txBody>
      </p:sp>
      <p:sp>
        <p:nvSpPr>
          <p:cNvPr id="52" name="TextBox 51">
            <a:extLst>
              <a:ext uri="{FF2B5EF4-FFF2-40B4-BE49-F238E27FC236}">
                <a16:creationId xmlns:a16="http://schemas.microsoft.com/office/drawing/2014/main" id="{AB80D166-B9AB-B5D7-E4DD-A7E20589FE9A}"/>
              </a:ext>
            </a:extLst>
          </p:cNvPr>
          <p:cNvSpPr txBox="1"/>
          <p:nvPr/>
        </p:nvSpPr>
        <p:spPr>
          <a:xfrm>
            <a:off x="3254732" y="7525258"/>
            <a:ext cx="3486159" cy="1631665"/>
          </a:xfrm>
          <a:prstGeom prst="rect">
            <a:avLst/>
          </a:prstGeom>
          <a:noFill/>
        </p:spPr>
        <p:txBody>
          <a:bodyPr wrap="square" rtlCol="0">
            <a:spAutoFit/>
          </a:bodyPr>
          <a:lstStyle/>
          <a:p>
            <a:pPr marL="182563" lvl="0" indent="-174625">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La natura esatta e la posizione di un problema all'interno del campo.</a:t>
            </a:r>
          </a:p>
          <a:p>
            <a:pPr marL="182563" lvl="0" indent="-174625">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La gravità del problema, consentendo di </a:t>
            </a:r>
            <a:r>
              <a:rPr lang="en-US" sz="1150" dirty="0" err="1">
                <a:solidFill>
                  <a:srgbClr val="000000"/>
                </a:solidFill>
                <a:latin typeface="Calibri" panose="020F0502020204030204" pitchFamily="34" charset="0"/>
                <a:cs typeface="Calibri" panose="020F0502020204030204" pitchFamily="34" charset="0"/>
              </a:rPr>
              <a:t>stabilire le priorità </a:t>
            </a:r>
            <a:r>
              <a:rPr lang="en-US" sz="1150" dirty="0">
                <a:solidFill>
                  <a:srgbClr val="000000"/>
                </a:solidFill>
                <a:latin typeface="Calibri" panose="020F0502020204030204" pitchFamily="34" charset="0"/>
                <a:cs typeface="Calibri" panose="020F0502020204030204" pitchFamily="34" charset="0"/>
              </a:rPr>
              <a:t>degli interventi.</a:t>
            </a:r>
          </a:p>
          <a:p>
            <a:pPr marL="182563" lvl="0" indent="-174625">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Chi deve intervenire, se l'agricoltore o un agronomo.</a:t>
            </a:r>
          </a:p>
          <a:p>
            <a:pPr marL="182563" lvl="0" indent="-174625">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Il rilevamento precoce dei pericoli, consentendo soluzioni tempestive, economiche e sostenibili.</a:t>
            </a:r>
          </a:p>
          <a:p>
            <a:pPr marL="182563" lvl="0" indent="-174625">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a:p>
            <a:pPr marL="584200" lvl="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4C535D58-8A79-D2A6-EA43-96A8CEB26F1C}"/>
              </a:ext>
            </a:extLst>
          </p:cNvPr>
          <p:cNvPicPr>
            <a:picLocks noChangeAspect="1"/>
          </p:cNvPicPr>
          <p:nvPr/>
        </p:nvPicPr>
        <p:blipFill rotWithShape="1">
          <a:blip r:embed="rId2"/>
          <a:srcRect t="316" b="316"/>
          <a:stretch/>
        </p:blipFill>
        <p:spPr>
          <a:xfrm>
            <a:off x="4558552" y="3692781"/>
            <a:ext cx="2971762" cy="1906699"/>
          </a:xfrm>
          <a:prstGeom prst="rect">
            <a:avLst/>
          </a:prstGeom>
        </p:spPr>
      </p:pic>
      <p:sp>
        <p:nvSpPr>
          <p:cNvPr id="5" name="object 13">
            <a:extLst>
              <a:ext uri="{FF2B5EF4-FFF2-40B4-BE49-F238E27FC236}">
                <a16:creationId xmlns:a16="http://schemas.microsoft.com/office/drawing/2014/main" id="{D9D8C1AA-DFA3-0A73-56D1-B188EF5AF17A}"/>
              </a:ext>
            </a:extLst>
          </p:cNvPr>
          <p:cNvSpPr/>
          <p:nvPr/>
        </p:nvSpPr>
        <p:spPr>
          <a:xfrm rot="16200000">
            <a:off x="2745697" y="917721"/>
            <a:ext cx="1894087" cy="7444205"/>
          </a:xfrm>
          <a:custGeom>
            <a:avLst/>
            <a:gdLst/>
            <a:ahLst/>
            <a:cxnLst/>
            <a:rect l="l" t="t" r="r" b="b"/>
            <a:pathLst>
              <a:path w="1277620" h="1277620">
                <a:moveTo>
                  <a:pt x="1277480" y="0"/>
                </a:moveTo>
                <a:lnTo>
                  <a:pt x="0" y="0"/>
                </a:lnTo>
                <a:lnTo>
                  <a:pt x="0" y="1277480"/>
                </a:lnTo>
                <a:lnTo>
                  <a:pt x="1277480" y="1277480"/>
                </a:lnTo>
                <a:lnTo>
                  <a:pt x="1277480" y="0"/>
                </a:lnTo>
                <a:close/>
              </a:path>
            </a:pathLst>
          </a:custGeom>
          <a:gradFill>
            <a:gsLst>
              <a:gs pos="62000">
                <a:srgbClr val="00898B"/>
              </a:gs>
              <a:gs pos="97000">
                <a:srgbClr val="51C4C6">
                  <a:alpha val="0"/>
                </a:srgbClr>
              </a:gs>
              <a:gs pos="0">
                <a:srgbClr val="00403F"/>
              </a:gs>
            </a:gsLst>
            <a:lin ang="5400000" scaled="0"/>
          </a:gradFill>
        </p:spPr>
        <p:txBody>
          <a:bodyPr wrap="square" lIns="0" tIns="0" rIns="0" bIns="0" rtlCol="0"/>
          <a:lstStyle/>
          <a:p>
            <a:endParaRPr dirty="0">
              <a:solidFill>
                <a:srgbClr val="F05A28"/>
              </a:solidFill>
            </a:endParaRPr>
          </a:p>
        </p:txBody>
      </p:sp>
      <p:sp>
        <p:nvSpPr>
          <p:cNvPr id="6" name="TextBox 5">
            <a:extLst>
              <a:ext uri="{FF2B5EF4-FFF2-40B4-BE49-F238E27FC236}">
                <a16:creationId xmlns:a16="http://schemas.microsoft.com/office/drawing/2014/main" id="{79A82098-0716-C03B-C970-3932B20D38C2}"/>
              </a:ext>
            </a:extLst>
          </p:cNvPr>
          <p:cNvSpPr txBox="1"/>
          <p:nvPr/>
        </p:nvSpPr>
        <p:spPr>
          <a:xfrm>
            <a:off x="540272" y="4160365"/>
            <a:ext cx="4865445" cy="1054135"/>
          </a:xfrm>
          <a:prstGeom prst="rect">
            <a:avLst/>
          </a:prstGeom>
          <a:noFill/>
        </p:spPr>
        <p:txBody>
          <a:bodyPr wrap="square" rtlCol="0">
            <a:spAutoFit/>
          </a:bodyPr>
          <a:lstStyle/>
          <a:p>
            <a:pPr algn="ctr">
              <a:lnSpc>
                <a:spcPts val="1480"/>
              </a:lnSpc>
            </a:pP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Uno dei principali vantaggi di PLANTVOICE è che gli agricoltori possono monitorare direttamente la salute delle piante utilizzando un PC o un'app mobile. L'app è progettata per essere intuitiva e facile da usare, funzionando con un sistema a semaforo per una rapida interpretazione delle condizioni delle piante:</a:t>
            </a:r>
          </a:p>
          <a:p>
            <a:pPr algn="ctr">
              <a:lnSpc>
                <a:spcPts val="1480"/>
              </a:lnSpc>
            </a:pPr>
            <a:endParaRPr lang="en-US" sz="1400" i="1" spc="0" baseline="0" dirty="0">
              <a:ln/>
              <a:solidFill>
                <a:schemeClr val="bg1"/>
              </a:solidFill>
              <a:latin typeface="Calibri" panose="020F0502020204030204" pitchFamily="34" charset="0"/>
              <a:cs typeface="Calibri" panose="020F0502020204030204" pitchFamily="34" charset="0"/>
              <a:sym typeface="Poppins-MediumItalic"/>
              <a:rtl val="0"/>
            </a:endParaRPr>
          </a:p>
        </p:txBody>
      </p:sp>
      <p:grpSp>
        <p:nvGrpSpPr>
          <p:cNvPr id="9" name="Group 8">
            <a:extLst>
              <a:ext uri="{FF2B5EF4-FFF2-40B4-BE49-F238E27FC236}">
                <a16:creationId xmlns:a16="http://schemas.microsoft.com/office/drawing/2014/main" id="{216CD784-0DA0-CE59-1D56-3CACD6CFB7D6}"/>
              </a:ext>
            </a:extLst>
          </p:cNvPr>
          <p:cNvGrpSpPr/>
          <p:nvPr/>
        </p:nvGrpSpPr>
        <p:grpSpPr>
          <a:xfrm>
            <a:off x="2719729" y="3447072"/>
            <a:ext cx="506531" cy="527128"/>
            <a:chOff x="3402050" y="5539672"/>
            <a:chExt cx="751576" cy="782137"/>
          </a:xfrm>
        </p:grpSpPr>
        <p:sp>
          <p:nvSpPr>
            <p:cNvPr id="10" name="Freeform 9">
              <a:extLst>
                <a:ext uri="{FF2B5EF4-FFF2-40B4-BE49-F238E27FC236}">
                  <a16:creationId xmlns:a16="http://schemas.microsoft.com/office/drawing/2014/main" id="{224B725E-B35B-C437-297D-E0F98C47EA4A}"/>
                </a:ext>
              </a:extLst>
            </p:cNvPr>
            <p:cNvSpPr/>
            <p:nvPr/>
          </p:nvSpPr>
          <p:spPr>
            <a:xfrm>
              <a:off x="3402050" y="5539672"/>
              <a:ext cx="751576" cy="782137"/>
            </a:xfrm>
            <a:custGeom>
              <a:avLst/>
              <a:gdLst>
                <a:gd name="connsiteX0" fmla="*/ 27317 w 751576"/>
                <a:gd name="connsiteY0" fmla="*/ 782137 h 782137"/>
                <a:gd name="connsiteX1" fmla="*/ 0 w 751576"/>
                <a:gd name="connsiteY1" fmla="*/ 640899 h 782137"/>
                <a:gd name="connsiteX2" fmla="*/ 23986 w 751576"/>
                <a:gd name="connsiteY2" fmla="*/ 508323 h 782137"/>
                <a:gd name="connsiteX3" fmla="*/ 0 w 751576"/>
                <a:gd name="connsiteY3" fmla="*/ 375746 h 782137"/>
                <a:gd name="connsiteX4" fmla="*/ 375788 w 751576"/>
                <a:gd name="connsiteY4" fmla="*/ 0 h 782137"/>
                <a:gd name="connsiteX5" fmla="*/ 751577 w 751576"/>
                <a:gd name="connsiteY5" fmla="*/ 375746 h 782137"/>
                <a:gd name="connsiteX6" fmla="*/ 727590 w 751576"/>
                <a:gd name="connsiteY6" fmla="*/ 508323 h 782137"/>
                <a:gd name="connsiteX7" fmla="*/ 632977 w 751576"/>
                <a:gd name="connsiteY7" fmla="*/ 649560 h 782137"/>
                <a:gd name="connsiteX8" fmla="*/ 376455 w 751576"/>
                <a:gd name="connsiteY8" fmla="*/ 750825 h 782137"/>
                <a:gd name="connsiteX9" fmla="*/ 119932 w 751576"/>
                <a:gd name="connsiteY9" fmla="*/ 649560 h 782137"/>
                <a:gd name="connsiteX10" fmla="*/ 28651 w 751576"/>
                <a:gd name="connsiteY10" fmla="*/ 782137 h 78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1576" h="782137">
                  <a:moveTo>
                    <a:pt x="27317" y="782137"/>
                  </a:moveTo>
                  <a:cubicBezTo>
                    <a:pt x="9327" y="738167"/>
                    <a:pt x="0" y="690865"/>
                    <a:pt x="0" y="640899"/>
                  </a:cubicBezTo>
                  <a:cubicBezTo>
                    <a:pt x="0" y="590933"/>
                    <a:pt x="8662" y="549628"/>
                    <a:pt x="23986" y="508323"/>
                  </a:cubicBezTo>
                  <a:cubicBezTo>
                    <a:pt x="8662" y="467017"/>
                    <a:pt x="0" y="422381"/>
                    <a:pt x="0" y="375746"/>
                  </a:cubicBezTo>
                  <a:cubicBezTo>
                    <a:pt x="0" y="168553"/>
                    <a:pt x="167905" y="0"/>
                    <a:pt x="375788" y="0"/>
                  </a:cubicBezTo>
                  <a:cubicBezTo>
                    <a:pt x="583670" y="0"/>
                    <a:pt x="751577" y="167886"/>
                    <a:pt x="751577" y="375746"/>
                  </a:cubicBezTo>
                  <a:cubicBezTo>
                    <a:pt x="751577" y="583605"/>
                    <a:pt x="742915" y="467017"/>
                    <a:pt x="727590" y="508323"/>
                  </a:cubicBezTo>
                  <a:cubicBezTo>
                    <a:pt x="706934" y="562286"/>
                    <a:pt x="674286" y="610919"/>
                    <a:pt x="632977" y="649560"/>
                  </a:cubicBezTo>
                  <a:cubicBezTo>
                    <a:pt x="565681" y="712185"/>
                    <a:pt x="475731" y="750825"/>
                    <a:pt x="376455" y="750825"/>
                  </a:cubicBezTo>
                  <a:cubicBezTo>
                    <a:pt x="277176" y="750825"/>
                    <a:pt x="186562" y="712185"/>
                    <a:pt x="119932" y="649560"/>
                  </a:cubicBezTo>
                  <a:cubicBezTo>
                    <a:pt x="80620" y="686202"/>
                    <a:pt x="49305" y="731505"/>
                    <a:pt x="28651" y="782137"/>
                  </a:cubicBezTo>
                  <a:close/>
                </a:path>
              </a:pathLst>
            </a:custGeom>
            <a:solidFill>
              <a:srgbClr val="ADD037"/>
            </a:solidFill>
            <a:ln w="6662" cap="flat">
              <a:noFill/>
              <a:prstDash val="solid"/>
              <a:miter/>
            </a:ln>
          </p:spPr>
          <p:txBody>
            <a:bodyPr rtlCol="0" anchor="ctr"/>
            <a:lstStyle/>
            <a:p>
              <a:endParaRPr lang="en-US">
                <a:solidFill>
                  <a:srgbClr val="262626"/>
                </a:solidFill>
              </a:endParaRPr>
            </a:p>
          </p:txBody>
        </p:sp>
        <p:sp>
          <p:nvSpPr>
            <p:cNvPr id="11" name="Freeform 10">
              <a:extLst>
                <a:ext uri="{FF2B5EF4-FFF2-40B4-BE49-F238E27FC236}">
                  <a16:creationId xmlns:a16="http://schemas.microsoft.com/office/drawing/2014/main" id="{E9D12CFB-DCD2-DAF2-BF3B-F5FFFE7C249F}"/>
                </a:ext>
              </a:extLst>
            </p:cNvPr>
            <p:cNvSpPr/>
            <p:nvPr/>
          </p:nvSpPr>
          <p:spPr>
            <a:xfrm>
              <a:off x="3794857" y="5761975"/>
              <a:ext cx="213675" cy="282614"/>
            </a:xfrm>
            <a:custGeom>
              <a:avLst/>
              <a:gdLst>
                <a:gd name="connsiteX0" fmla="*/ 138227 w 213675"/>
                <a:gd name="connsiteY0" fmla="*/ 215400 h 282614"/>
                <a:gd name="connsiteX1" fmla="*/ 75596 w 213675"/>
                <a:gd name="connsiteY1" fmla="*/ 209405 h 282614"/>
                <a:gd name="connsiteX2" fmla="*/ 1637 w 213675"/>
                <a:gd name="connsiteY2" fmla="*/ 88819 h 282614"/>
                <a:gd name="connsiteX3" fmla="*/ 117571 w 213675"/>
                <a:gd name="connsiteY3" fmla="*/ 213 h 282614"/>
                <a:gd name="connsiteX4" fmla="*/ 213518 w 213675"/>
                <a:gd name="connsiteY4" fmla="*/ 100812 h 282614"/>
                <a:gd name="connsiteX5" fmla="*/ 134228 w 213675"/>
                <a:gd name="connsiteY5" fmla="*/ 262702 h 282614"/>
                <a:gd name="connsiteX6" fmla="*/ 106911 w 213675"/>
                <a:gd name="connsiteY6" fmla="*/ 282022 h 282614"/>
                <a:gd name="connsiteX7" fmla="*/ 98249 w 213675"/>
                <a:gd name="connsiteY7" fmla="*/ 282022 h 282614"/>
                <a:gd name="connsiteX8" fmla="*/ 100248 w 213675"/>
                <a:gd name="connsiteY8" fmla="*/ 273362 h 282614"/>
                <a:gd name="connsiteX9" fmla="*/ 138227 w 213675"/>
                <a:gd name="connsiteY9" fmla="*/ 214068 h 28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675" h="282614">
                  <a:moveTo>
                    <a:pt x="138227" y="215400"/>
                  </a:moveTo>
                  <a:cubicBezTo>
                    <a:pt x="114907" y="213402"/>
                    <a:pt x="94918" y="214734"/>
                    <a:pt x="75596" y="209405"/>
                  </a:cubicBezTo>
                  <a:cubicBezTo>
                    <a:pt x="23625" y="195414"/>
                    <a:pt x="-7690" y="141451"/>
                    <a:pt x="1637" y="88819"/>
                  </a:cubicBezTo>
                  <a:cubicBezTo>
                    <a:pt x="11631" y="32858"/>
                    <a:pt x="58939" y="-3118"/>
                    <a:pt x="117571" y="213"/>
                  </a:cubicBezTo>
                  <a:cubicBezTo>
                    <a:pt x="168877" y="3544"/>
                    <a:pt x="211519" y="47514"/>
                    <a:pt x="213518" y="100812"/>
                  </a:cubicBezTo>
                  <a:cubicBezTo>
                    <a:pt x="216182" y="168765"/>
                    <a:pt x="184867" y="220730"/>
                    <a:pt x="134228" y="262702"/>
                  </a:cubicBezTo>
                  <a:cubicBezTo>
                    <a:pt x="125568" y="270031"/>
                    <a:pt x="116239" y="276027"/>
                    <a:pt x="106911" y="282022"/>
                  </a:cubicBezTo>
                  <a:cubicBezTo>
                    <a:pt x="104912" y="283355"/>
                    <a:pt x="100914" y="282022"/>
                    <a:pt x="98249" y="282022"/>
                  </a:cubicBezTo>
                  <a:cubicBezTo>
                    <a:pt x="98249" y="279358"/>
                    <a:pt x="98249" y="276027"/>
                    <a:pt x="100248" y="273362"/>
                  </a:cubicBezTo>
                  <a:cubicBezTo>
                    <a:pt x="112907" y="253375"/>
                    <a:pt x="125568" y="233389"/>
                    <a:pt x="138227" y="214068"/>
                  </a:cubicBezTo>
                  <a:close/>
                </a:path>
              </a:pathLst>
            </a:custGeom>
            <a:solidFill>
              <a:schemeClr val="bg1"/>
            </a:solidFill>
            <a:ln w="6662" cap="flat">
              <a:noFill/>
              <a:prstDash val="solid"/>
              <a:miter/>
            </a:ln>
          </p:spPr>
          <p:txBody>
            <a:bodyPr rtlCol="0" anchor="ctr"/>
            <a:lstStyle/>
            <a:p>
              <a:endParaRPr lang="en-US">
                <a:solidFill>
                  <a:srgbClr val="262626"/>
                </a:solidFill>
              </a:endParaRPr>
            </a:p>
          </p:txBody>
        </p:sp>
        <p:sp>
          <p:nvSpPr>
            <p:cNvPr id="12" name="Freeform 11">
              <a:extLst>
                <a:ext uri="{FF2B5EF4-FFF2-40B4-BE49-F238E27FC236}">
                  <a16:creationId xmlns:a16="http://schemas.microsoft.com/office/drawing/2014/main" id="{83CDC132-88A3-5A17-6357-9F5F91BA35AF}"/>
                </a:ext>
              </a:extLst>
            </p:cNvPr>
            <p:cNvSpPr/>
            <p:nvPr/>
          </p:nvSpPr>
          <p:spPr>
            <a:xfrm>
              <a:off x="3546595" y="5762276"/>
              <a:ext cx="213875" cy="282387"/>
            </a:xfrm>
            <a:custGeom>
              <a:avLst/>
              <a:gdLst>
                <a:gd name="connsiteX0" fmla="*/ 134630 w 213875"/>
                <a:gd name="connsiteY0" fmla="*/ 211102 h 282387"/>
                <a:gd name="connsiteX1" fmla="*/ 59339 w 213875"/>
                <a:gd name="connsiteY1" fmla="*/ 203108 h 282387"/>
                <a:gd name="connsiteX2" fmla="*/ 4038 w 213875"/>
                <a:gd name="connsiteY2" fmla="*/ 77193 h 282387"/>
                <a:gd name="connsiteX3" fmla="*/ 119305 w 213875"/>
                <a:gd name="connsiteY3" fmla="*/ 578 h 282387"/>
                <a:gd name="connsiteX4" fmla="*/ 213253 w 213875"/>
                <a:gd name="connsiteY4" fmla="*/ 95848 h 282387"/>
                <a:gd name="connsiteX5" fmla="*/ 169277 w 213875"/>
                <a:gd name="connsiteY5" fmla="*/ 228424 h 282387"/>
                <a:gd name="connsiteX6" fmla="*/ 109978 w 213875"/>
                <a:gd name="connsiteY6" fmla="*/ 280389 h 282387"/>
                <a:gd name="connsiteX7" fmla="*/ 97984 w 213875"/>
                <a:gd name="connsiteY7" fmla="*/ 282388 h 282387"/>
                <a:gd name="connsiteX8" fmla="*/ 101982 w 213875"/>
                <a:gd name="connsiteY8" fmla="*/ 271728 h 282387"/>
                <a:gd name="connsiteX9" fmla="*/ 137962 w 213875"/>
                <a:gd name="connsiteY9" fmla="*/ 215099 h 282387"/>
                <a:gd name="connsiteX10" fmla="*/ 134630 w 213875"/>
                <a:gd name="connsiteY10" fmla="*/ 211102 h 28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875" h="282387">
                  <a:moveTo>
                    <a:pt x="134630" y="211102"/>
                  </a:moveTo>
                  <a:cubicBezTo>
                    <a:pt x="108645" y="217098"/>
                    <a:pt x="83326" y="215099"/>
                    <a:pt x="59339" y="203108"/>
                  </a:cubicBezTo>
                  <a:cubicBezTo>
                    <a:pt x="13365" y="180457"/>
                    <a:pt x="-9955" y="127159"/>
                    <a:pt x="4038" y="77193"/>
                  </a:cubicBezTo>
                  <a:cubicBezTo>
                    <a:pt x="18029" y="27227"/>
                    <a:pt x="65336" y="-4752"/>
                    <a:pt x="119305" y="578"/>
                  </a:cubicBezTo>
                  <a:cubicBezTo>
                    <a:pt x="167945" y="5242"/>
                    <a:pt x="209254" y="45881"/>
                    <a:pt x="213253" y="95848"/>
                  </a:cubicBezTo>
                  <a:cubicBezTo>
                    <a:pt x="217251" y="146480"/>
                    <a:pt x="201926" y="191116"/>
                    <a:pt x="169277" y="228424"/>
                  </a:cubicBezTo>
                  <a:cubicBezTo>
                    <a:pt x="151954" y="247744"/>
                    <a:pt x="130633" y="263734"/>
                    <a:pt x="109978" y="280389"/>
                  </a:cubicBezTo>
                  <a:cubicBezTo>
                    <a:pt x="107313" y="282388"/>
                    <a:pt x="101982" y="281721"/>
                    <a:pt x="97984" y="282388"/>
                  </a:cubicBezTo>
                  <a:cubicBezTo>
                    <a:pt x="99316" y="279057"/>
                    <a:pt x="99983" y="275059"/>
                    <a:pt x="101982" y="271728"/>
                  </a:cubicBezTo>
                  <a:cubicBezTo>
                    <a:pt x="113976" y="253074"/>
                    <a:pt x="125968" y="233754"/>
                    <a:pt x="137962" y="215099"/>
                  </a:cubicBezTo>
                  <a:cubicBezTo>
                    <a:pt x="136629" y="213767"/>
                    <a:pt x="135962" y="212435"/>
                    <a:pt x="134630" y="211102"/>
                  </a:cubicBezTo>
                  <a:close/>
                </a:path>
              </a:pathLst>
            </a:custGeom>
            <a:solidFill>
              <a:schemeClr val="bg1"/>
            </a:solidFill>
            <a:ln w="6662" cap="flat">
              <a:noFill/>
              <a:prstDash val="solid"/>
              <a:miter/>
            </a:ln>
          </p:spPr>
          <p:txBody>
            <a:bodyPr rtlCol="0" anchor="ctr"/>
            <a:lstStyle/>
            <a:p>
              <a:endParaRPr lang="en-US">
                <a:solidFill>
                  <a:srgbClr val="262626"/>
                </a:solidFill>
              </a:endParaRPr>
            </a:p>
          </p:txBody>
        </p:sp>
      </p:grpSp>
      <p:sp>
        <p:nvSpPr>
          <p:cNvPr id="15" name="Text Placeholder 1">
            <a:extLst>
              <a:ext uri="{FF2B5EF4-FFF2-40B4-BE49-F238E27FC236}">
                <a16:creationId xmlns:a16="http://schemas.microsoft.com/office/drawing/2014/main" id="{4461CB30-FB66-E1A9-AE14-B12D3BE7CEA0}"/>
              </a:ext>
            </a:extLst>
          </p:cNvPr>
          <p:cNvSpPr txBox="1">
            <a:spLocks/>
          </p:cNvSpPr>
          <p:nvPr/>
        </p:nvSpPr>
        <p:spPr>
          <a:xfrm>
            <a:off x="562508" y="9229998"/>
            <a:ext cx="6389643" cy="612911"/>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a:solidFill>
                  <a:srgbClr val="262626"/>
                </a:solidFill>
              </a:rPr>
              <a:t>PLANTVOICE aiuta gli agricoltori a gestire i problemi immediati relativi alla salute delle piante e offre vantaggi di sostenibilità a lungo termine. Il sistema consente agli agricoltori di monitorare l'andamento della produzione nel tempo, garantendo migliori previsioni di resa e una gestione a lungo termine della salute delle colture. Integrando il monitoraggio basato sull'intelligenza artificiale con approfondimenti predittivi, PLANTVOICE consente agli agricoltori di preservare la salute delle piante, ridurre i costi e </a:t>
            </a:r>
            <a:r>
              <a:rPr lang="en-US" sz="1150" b="0" dirty="0" err="1">
                <a:solidFill>
                  <a:srgbClr val="262626"/>
                </a:solidFill>
              </a:rPr>
              <a:t>ottimizzare </a:t>
            </a:r>
            <a:r>
              <a:rPr lang="en-US" sz="1150" b="0" dirty="0">
                <a:solidFill>
                  <a:srgbClr val="262626"/>
                </a:solidFill>
              </a:rPr>
              <a:t>le risorse, creando un settore agricolo più sostenibile e resiliente. </a:t>
            </a:r>
          </a:p>
        </p:txBody>
      </p:sp>
    </p:spTree>
    <p:extLst>
      <p:ext uri="{BB962C8B-B14F-4D97-AF65-F5344CB8AC3E}">
        <p14:creationId xmlns:p14="http://schemas.microsoft.com/office/powerpoint/2010/main" val="41818092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750F5E-5E3D-FB33-7E34-BE3E9D9986FB}"/>
            </a:ext>
          </a:extLst>
        </p:cNvPr>
        <p:cNvGrpSpPr/>
        <p:nvPr/>
      </p:nvGrpSpPr>
      <p:grpSpPr>
        <a:xfrm>
          <a:off x="0" y="0"/>
          <a:ext cx="0" cy="0"/>
          <a:chOff x="0" y="0"/>
          <a:chExt cx="0" cy="0"/>
        </a:xfrm>
      </p:grpSpPr>
      <p:pic>
        <p:nvPicPr>
          <p:cNvPr id="36" name="Picture 35">
            <a:extLst>
              <a:ext uri="{FF2B5EF4-FFF2-40B4-BE49-F238E27FC236}">
                <a16:creationId xmlns:a16="http://schemas.microsoft.com/office/drawing/2014/main" id="{9C8BEFEC-E96D-4B4A-0F8B-89243FB5F380}"/>
              </a:ext>
            </a:extLst>
          </p:cNvPr>
          <p:cNvPicPr>
            <a:picLocks noChangeAspect="1"/>
          </p:cNvPicPr>
          <p:nvPr/>
        </p:nvPicPr>
        <p:blipFill rotWithShape="1">
          <a:blip r:embed="rId2"/>
          <a:srcRect t="20147" b="20147"/>
          <a:stretch/>
        </p:blipFill>
        <p:spPr>
          <a:xfrm>
            <a:off x="0" y="1389086"/>
            <a:ext cx="7560000" cy="3385347"/>
          </a:xfrm>
          <a:prstGeom prst="rect">
            <a:avLst/>
          </a:prstGeom>
        </p:spPr>
      </p:pic>
      <p:sp>
        <p:nvSpPr>
          <p:cNvPr id="12" name="object 13">
            <a:extLst>
              <a:ext uri="{FF2B5EF4-FFF2-40B4-BE49-F238E27FC236}">
                <a16:creationId xmlns:a16="http://schemas.microsoft.com/office/drawing/2014/main" id="{55063435-DC4F-043A-C543-F7AD989A915B}"/>
              </a:ext>
            </a:extLst>
          </p:cNvPr>
          <p:cNvSpPr/>
          <p:nvPr/>
        </p:nvSpPr>
        <p:spPr>
          <a:xfrm>
            <a:off x="509999" y="3773565"/>
            <a:ext cx="3128424" cy="1456361"/>
          </a:xfrm>
          <a:custGeom>
            <a:avLst/>
            <a:gdLst/>
            <a:ahLst/>
            <a:cxnLst/>
            <a:rect l="l" t="t" r="r" b="b"/>
            <a:pathLst>
              <a:path w="1277620" h="1277620">
                <a:moveTo>
                  <a:pt x="1277480" y="0"/>
                </a:moveTo>
                <a:lnTo>
                  <a:pt x="0" y="0"/>
                </a:lnTo>
                <a:lnTo>
                  <a:pt x="0" y="1277480"/>
                </a:lnTo>
                <a:lnTo>
                  <a:pt x="1277480" y="1277480"/>
                </a:lnTo>
                <a:lnTo>
                  <a:pt x="1277480" y="0"/>
                </a:lnTo>
                <a:close/>
              </a:path>
            </a:pathLst>
          </a:custGeom>
          <a:gradFill>
            <a:gsLst>
              <a:gs pos="62000">
                <a:srgbClr val="00898B">
                  <a:alpha val="82000"/>
                </a:srgbClr>
              </a:gs>
              <a:gs pos="97000">
                <a:srgbClr val="51C4C6"/>
              </a:gs>
              <a:gs pos="0">
                <a:srgbClr val="00403F"/>
              </a:gs>
            </a:gsLst>
            <a:lin ang="5400000" scaled="0"/>
          </a:gradFill>
        </p:spPr>
        <p:txBody>
          <a:bodyPr wrap="square" lIns="0" tIns="0" rIns="0" bIns="0" rtlCol="0"/>
          <a:lstStyle/>
          <a:p>
            <a:endParaRPr dirty="0">
              <a:solidFill>
                <a:srgbClr val="F05A28"/>
              </a:solidFill>
            </a:endParaRPr>
          </a:p>
        </p:txBody>
      </p:sp>
      <p:sp>
        <p:nvSpPr>
          <p:cNvPr id="14" name="Text Placeholder 8">
            <a:extLst>
              <a:ext uri="{FF2B5EF4-FFF2-40B4-BE49-F238E27FC236}">
                <a16:creationId xmlns:a16="http://schemas.microsoft.com/office/drawing/2014/main" id="{767D1930-DE4B-53F5-4E9C-F6974C3FF1A8}"/>
              </a:ext>
            </a:extLst>
          </p:cNvPr>
          <p:cNvSpPr txBox="1">
            <a:spLocks/>
          </p:cNvSpPr>
          <p:nvPr/>
        </p:nvSpPr>
        <p:spPr>
          <a:xfrm>
            <a:off x="738301" y="2943360"/>
            <a:ext cx="2301782" cy="1456361"/>
          </a:xfrm>
          <a:prstGeom prst="rect">
            <a:avLst/>
          </a:prstGeom>
        </p:spPr>
        <p:txBody>
          <a:bodyPr anchor="b"/>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nSpc>
                <a:spcPts val="2300"/>
              </a:lnSpc>
              <a:spcBef>
                <a:spcPts val="0"/>
              </a:spcBef>
              <a:buNone/>
            </a:pPr>
            <a:r>
              <a:rPr lang="en-US" sz="2400" b="1" dirty="0">
                <a:solidFill>
                  <a:schemeClr val="bg1"/>
                </a:solidFill>
                <a:latin typeface="Calibri" panose="020F0502020204030204" pitchFamily="34" charset="0"/>
                <a:cs typeface="Calibri" panose="020F0502020204030204" pitchFamily="34" charset="0"/>
              </a:rPr>
              <a:t>Plantvoice </a:t>
            </a:r>
          </a:p>
        </p:txBody>
      </p:sp>
      <p:sp>
        <p:nvSpPr>
          <p:cNvPr id="19" name="Text Placeholder 5">
            <a:extLst>
              <a:ext uri="{FF2B5EF4-FFF2-40B4-BE49-F238E27FC236}">
                <a16:creationId xmlns:a16="http://schemas.microsoft.com/office/drawing/2014/main" id="{DF790498-A72E-6C33-84B3-90A4741BD00A}"/>
              </a:ext>
            </a:extLst>
          </p:cNvPr>
          <p:cNvSpPr txBox="1">
            <a:spLocks/>
          </p:cNvSpPr>
          <p:nvPr/>
        </p:nvSpPr>
        <p:spPr>
          <a:xfrm>
            <a:off x="882979" y="6457891"/>
            <a:ext cx="2844069" cy="604186"/>
          </a:xfrm>
          <a:prstGeom prst="rect">
            <a:avLst/>
          </a:prstGeom>
        </p:spPr>
        <p:txBody>
          <a:bodyPr anchor="t">
            <a:noAutofit/>
          </a:bodyPr>
          <a:lstStyle>
            <a:lvl1pPr marL="0" marR="0" indent="0" algn="l" defTabSz="583729" rtl="0" latinLnBrk="0">
              <a:lnSpc>
                <a:spcPct val="120000"/>
              </a:lnSpc>
              <a:spcBef>
                <a:spcPts val="4158"/>
              </a:spcBef>
              <a:spcAft>
                <a:spcPts val="0"/>
              </a:spcAft>
              <a:buClrTx/>
              <a:buSzTx/>
              <a:buFontTx/>
              <a:buNone/>
              <a:tabLst/>
              <a:defRPr sz="1800" b="0" i="0" u="none" strike="noStrike" cap="none" spc="0" baseline="0">
                <a:ln>
                  <a:noFill/>
                </a:ln>
                <a:solidFill>
                  <a:schemeClr val="bg1"/>
                </a:solidFill>
                <a:uFillTx/>
                <a:latin typeface="Calibri" panose="020F0502020204030204" pitchFamily="34" charset="0"/>
                <a:ea typeface="Montserrat Light"/>
                <a:cs typeface="Calibri" panose="020F0502020204030204" pitchFamily="34" charset="0"/>
                <a:sym typeface="Montserrat Light"/>
              </a:defRPr>
            </a:lvl1pPr>
            <a:lvl2pPr marL="385602" marR="0" indent="0" algn="l" defTabSz="583729" rtl="0" latinLnBrk="0">
              <a:lnSpc>
                <a:spcPct val="120000"/>
              </a:lnSpc>
              <a:spcBef>
                <a:spcPts val="4158"/>
              </a:spcBef>
              <a:spcAft>
                <a:spcPts val="0"/>
              </a:spcAft>
              <a:buClrTx/>
              <a:buSzTx/>
              <a:buFontTx/>
              <a:buNone/>
              <a:tabLst/>
              <a:defRPr sz="3265" b="0" i="0" u="none" strike="noStrike" cap="none" spc="0" baseline="0">
                <a:ln>
                  <a:noFill/>
                </a:ln>
                <a:solidFill>
                  <a:srgbClr val="011E3B"/>
                </a:solidFill>
                <a:uFillTx/>
                <a:latin typeface="Montserrat" pitchFamily="2" charset="77"/>
                <a:ea typeface="Montserrat Light"/>
                <a:cs typeface="Montserrat Light"/>
                <a:sym typeface="Montserrat Light"/>
              </a:defRPr>
            </a:lvl2pPr>
            <a:lvl3pPr marL="771204" marR="0" indent="0" algn="l" defTabSz="583729" rtl="0" latinLnBrk="0">
              <a:lnSpc>
                <a:spcPct val="120000"/>
              </a:lnSpc>
              <a:spcBef>
                <a:spcPts val="4158"/>
              </a:spcBef>
              <a:spcAft>
                <a:spcPts val="0"/>
              </a:spcAft>
              <a:buClrTx/>
              <a:buSzTx/>
              <a:buFontTx/>
              <a:buNone/>
              <a:tabLst/>
              <a:defRPr sz="3265" b="0" i="0" u="none" strike="noStrike" cap="none" spc="0" baseline="0">
                <a:ln>
                  <a:noFill/>
                </a:ln>
                <a:solidFill>
                  <a:srgbClr val="011E3B"/>
                </a:solidFill>
                <a:uFillTx/>
                <a:latin typeface="Montserrat" pitchFamily="2" charset="77"/>
                <a:ea typeface="Montserrat Light"/>
                <a:cs typeface="Montserrat Light"/>
                <a:sym typeface="Montserrat Light"/>
              </a:defRPr>
            </a:lvl3pPr>
            <a:lvl4pPr marL="1156806" marR="0" indent="0" algn="l" defTabSz="583729" rtl="0" latinLnBrk="0">
              <a:lnSpc>
                <a:spcPct val="120000"/>
              </a:lnSpc>
              <a:spcBef>
                <a:spcPts val="4158"/>
              </a:spcBef>
              <a:spcAft>
                <a:spcPts val="0"/>
              </a:spcAft>
              <a:buClrTx/>
              <a:buSzTx/>
              <a:buFontTx/>
              <a:buNone/>
              <a:tabLst/>
              <a:defRPr sz="3265" b="0" i="0" u="none" strike="noStrike" cap="none" spc="0" baseline="0">
                <a:ln>
                  <a:noFill/>
                </a:ln>
                <a:solidFill>
                  <a:srgbClr val="011E3B"/>
                </a:solidFill>
                <a:uFillTx/>
                <a:latin typeface="Montserrat" pitchFamily="2" charset="77"/>
                <a:ea typeface="Montserrat Light"/>
                <a:cs typeface="Montserrat Light"/>
                <a:sym typeface="Montserrat Light"/>
              </a:defRPr>
            </a:lvl4pPr>
            <a:lvl5pPr marL="1542409" marR="0" indent="0" algn="l" defTabSz="583729" rtl="0" latinLnBrk="0">
              <a:lnSpc>
                <a:spcPct val="120000"/>
              </a:lnSpc>
              <a:spcBef>
                <a:spcPts val="4158"/>
              </a:spcBef>
              <a:spcAft>
                <a:spcPts val="0"/>
              </a:spcAft>
              <a:buClrTx/>
              <a:buSzTx/>
              <a:buFontTx/>
              <a:buNone/>
              <a:tabLst/>
              <a:defRPr sz="3265" b="0" i="0" u="none" strike="noStrike" cap="none" spc="0" baseline="0">
                <a:ln>
                  <a:noFill/>
                </a:ln>
                <a:solidFill>
                  <a:srgbClr val="011E3B"/>
                </a:solidFill>
                <a:uFillTx/>
                <a:latin typeface="Montserrat" pitchFamily="2" charset="77"/>
                <a:ea typeface="Montserrat Light"/>
                <a:cs typeface="Montserrat Light"/>
                <a:sym typeface="Montserrat Light"/>
              </a:defRPr>
            </a:lvl5pPr>
            <a:lvl6pPr marL="0" marR="0" indent="248831" algn="l" defTabSz="583729" rtl="0" latinLnBrk="0">
              <a:lnSpc>
                <a:spcPct val="120000"/>
              </a:lnSpc>
              <a:spcBef>
                <a:spcPts val="4158"/>
              </a:spcBef>
              <a:spcAft>
                <a:spcPts val="0"/>
              </a:spcAft>
              <a:buClrTx/>
              <a:buSzTx/>
              <a:buFontTx/>
              <a:buNone/>
              <a:tabLst/>
              <a:defRPr sz="1219" b="0" i="0" u="none" strike="noStrike" cap="none" spc="0" baseline="0">
                <a:ln>
                  <a:noFill/>
                </a:ln>
                <a:solidFill>
                  <a:srgbClr val="595457"/>
                </a:solidFill>
                <a:uFillTx/>
                <a:latin typeface="Montserrat Light"/>
                <a:ea typeface="Montserrat Light"/>
                <a:cs typeface="Montserrat Light"/>
                <a:sym typeface="Montserrat Light"/>
              </a:defRPr>
            </a:lvl6pPr>
            <a:lvl7pPr marL="0" marR="0" indent="298597" algn="l" defTabSz="583729" rtl="0" latinLnBrk="0">
              <a:lnSpc>
                <a:spcPct val="120000"/>
              </a:lnSpc>
              <a:spcBef>
                <a:spcPts val="4158"/>
              </a:spcBef>
              <a:spcAft>
                <a:spcPts val="0"/>
              </a:spcAft>
              <a:buClrTx/>
              <a:buSzTx/>
              <a:buFontTx/>
              <a:buNone/>
              <a:tabLst/>
              <a:defRPr sz="1219" b="0" i="0" u="none" strike="noStrike" cap="none" spc="0" baseline="0">
                <a:ln>
                  <a:noFill/>
                </a:ln>
                <a:solidFill>
                  <a:srgbClr val="595457"/>
                </a:solidFill>
                <a:uFillTx/>
                <a:latin typeface="Montserrat Light"/>
                <a:ea typeface="Montserrat Light"/>
                <a:cs typeface="Montserrat Light"/>
                <a:sym typeface="Montserrat Light"/>
              </a:defRPr>
            </a:lvl7pPr>
            <a:lvl8pPr marL="0" marR="0" indent="348364" algn="l" defTabSz="583729" rtl="0" latinLnBrk="0">
              <a:lnSpc>
                <a:spcPct val="120000"/>
              </a:lnSpc>
              <a:spcBef>
                <a:spcPts val="4158"/>
              </a:spcBef>
              <a:spcAft>
                <a:spcPts val="0"/>
              </a:spcAft>
              <a:buClrTx/>
              <a:buSzTx/>
              <a:buFontTx/>
              <a:buNone/>
              <a:tabLst/>
              <a:defRPr sz="1219" b="0" i="0" u="none" strike="noStrike" cap="none" spc="0" baseline="0">
                <a:ln>
                  <a:noFill/>
                </a:ln>
                <a:solidFill>
                  <a:srgbClr val="595457"/>
                </a:solidFill>
                <a:uFillTx/>
                <a:latin typeface="Montserrat Light"/>
                <a:ea typeface="Montserrat Light"/>
                <a:cs typeface="Montserrat Light"/>
                <a:sym typeface="Montserrat Light"/>
              </a:defRPr>
            </a:lvl8pPr>
            <a:lvl9pPr marL="0" marR="0" indent="398130" algn="l" defTabSz="583729" rtl="0" latinLnBrk="0">
              <a:lnSpc>
                <a:spcPct val="120000"/>
              </a:lnSpc>
              <a:spcBef>
                <a:spcPts val="4158"/>
              </a:spcBef>
              <a:spcAft>
                <a:spcPts val="0"/>
              </a:spcAft>
              <a:buClrTx/>
              <a:buSzTx/>
              <a:buFontTx/>
              <a:buNone/>
              <a:tabLst/>
              <a:defRPr sz="1219" b="0" i="0" u="none" strike="noStrike" cap="none" spc="0" baseline="0">
                <a:ln>
                  <a:noFill/>
                </a:ln>
                <a:solidFill>
                  <a:srgbClr val="595457"/>
                </a:solidFill>
                <a:uFillTx/>
                <a:latin typeface="Montserrat Light"/>
                <a:ea typeface="Montserrat Light"/>
                <a:cs typeface="Montserrat Light"/>
                <a:sym typeface="Montserrat Light"/>
              </a:defRPr>
            </a:lvl9pPr>
          </a:lstStyle>
          <a:p>
            <a:pPr algn="just" hangingPunct="1">
              <a:lnSpc>
                <a:spcPts val="1220"/>
              </a:lnSpc>
              <a:spcBef>
                <a:spcPts val="0"/>
              </a:spcBef>
            </a:pPr>
            <a:r>
              <a:rPr lang="en-US" sz="1150" dirty="0"/>
              <a:t>Era sempre stato un sogno, ma avevo paura: avere un lavoro sembrava la strada più facile, ma mio marito mi ha detto che avere un'attività in proprio era sempre stato il mio sogno, quindi dovevo inseguirlo. Ho seguito una formazione e mio marito e i miei figli mi hanno sostenuto moltissimo, incoraggiandomi.</a:t>
            </a:r>
          </a:p>
        </p:txBody>
      </p:sp>
      <p:sp>
        <p:nvSpPr>
          <p:cNvPr id="129" name="Freeform 128">
            <a:extLst>
              <a:ext uri="{FF2B5EF4-FFF2-40B4-BE49-F238E27FC236}">
                <a16:creationId xmlns:a16="http://schemas.microsoft.com/office/drawing/2014/main" id="{A02EBE4E-FBCA-11DB-2C12-749D00EFEE9E}"/>
              </a:ext>
            </a:extLst>
          </p:cNvPr>
          <p:cNvSpPr/>
          <p:nvPr/>
        </p:nvSpPr>
        <p:spPr>
          <a:xfrm rot="11207408">
            <a:off x="5794270" y="-787653"/>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gradFill>
            <a:gsLst>
              <a:gs pos="98000">
                <a:srgbClr val="51C4C6"/>
              </a:gs>
              <a:gs pos="0">
                <a:srgbClr val="00403F"/>
              </a:gs>
            </a:gsLst>
            <a:lin ang="5400000" scaled="1"/>
          </a:gradFill>
          <a:ln w="5331" cap="flat">
            <a:noFill/>
            <a:prstDash val="solid"/>
            <a:miter/>
          </a:ln>
        </p:spPr>
        <p:txBody>
          <a:bodyPr rtlCol="0" anchor="ctr"/>
          <a:lstStyle/>
          <a:p>
            <a:endParaRPr lang="en-US"/>
          </a:p>
        </p:txBody>
      </p:sp>
      <p:sp>
        <p:nvSpPr>
          <p:cNvPr id="226" name="Text Placeholder 35">
            <a:extLst>
              <a:ext uri="{FF2B5EF4-FFF2-40B4-BE49-F238E27FC236}">
                <a16:creationId xmlns:a16="http://schemas.microsoft.com/office/drawing/2014/main" id="{4B82B093-8325-A69C-E01A-886301EE3B8B}"/>
              </a:ext>
            </a:extLst>
          </p:cNvPr>
          <p:cNvSpPr txBox="1">
            <a:spLocks/>
          </p:cNvSpPr>
          <p:nvPr/>
        </p:nvSpPr>
        <p:spPr>
          <a:xfrm>
            <a:off x="610445" y="4852742"/>
            <a:ext cx="2940829" cy="361280"/>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None/>
            </a:pPr>
            <a:r>
              <a:rPr lang="en-US" sz="1400" b="1" dirty="0">
                <a:solidFill>
                  <a:schemeClr val="bg1"/>
                </a:solidFill>
                <a:latin typeface="Calibri" panose="020F0502020204030204" pitchFamily="34" charset="0"/>
                <a:cs typeface="Calibri" panose="020F0502020204030204" pitchFamily="34" charset="0"/>
              </a:rPr>
              <a:t>  Paese: </a:t>
            </a:r>
            <a:r>
              <a:rPr lang="en-US" sz="1400" dirty="0">
                <a:solidFill>
                  <a:schemeClr val="bg1"/>
                </a:solidFill>
                <a:latin typeface="Calibri" panose="020F0502020204030204" pitchFamily="34" charset="0"/>
                <a:cs typeface="Calibri" panose="020F0502020204030204" pitchFamily="34" charset="0"/>
              </a:rPr>
              <a:t> Irlanda</a:t>
            </a:r>
            <a:endParaRPr lang="en-US" sz="1400" b="1" dirty="0">
              <a:solidFill>
                <a:schemeClr val="bg1"/>
              </a:solidFill>
              <a:latin typeface="Calibri" panose="020F0502020204030204" pitchFamily="34" charset="0"/>
              <a:cs typeface="Calibri" panose="020F0502020204030204" pitchFamily="34" charset="0"/>
            </a:endParaRPr>
          </a:p>
          <a:p>
            <a:pPr marL="0" indent="0">
              <a:buNone/>
            </a:pPr>
            <a:endParaRPr lang="en-US" sz="1400" b="1" dirty="0">
              <a:solidFill>
                <a:schemeClr val="bg1"/>
              </a:solidFill>
              <a:latin typeface="Calibri" panose="020F0502020204030204" pitchFamily="34" charset="0"/>
              <a:cs typeface="Calibri" panose="020F0502020204030204" pitchFamily="34" charset="0"/>
            </a:endParaRPr>
          </a:p>
        </p:txBody>
      </p:sp>
      <p:sp>
        <p:nvSpPr>
          <p:cNvPr id="228" name="TextBox 227">
            <a:extLst>
              <a:ext uri="{FF2B5EF4-FFF2-40B4-BE49-F238E27FC236}">
                <a16:creationId xmlns:a16="http://schemas.microsoft.com/office/drawing/2014/main" id="{9186CB50-AF7D-720E-A01A-240195B6CA55}"/>
              </a:ext>
            </a:extLst>
          </p:cNvPr>
          <p:cNvSpPr txBox="1"/>
          <p:nvPr/>
        </p:nvSpPr>
        <p:spPr>
          <a:xfrm>
            <a:off x="582062" y="6653866"/>
            <a:ext cx="6919333" cy="365356"/>
          </a:xfrm>
          <a:prstGeom prst="rect">
            <a:avLst/>
          </a:prstGeom>
          <a:noFill/>
        </p:spPr>
        <p:txBody>
          <a:bodyPr wrap="square" rtlCol="0" anchor="ctr">
            <a:spAutoFit/>
          </a:bodyPr>
          <a:lstStyle/>
          <a:p>
            <a:pPr marL="6350">
              <a:lnSpc>
                <a:spcPts val="2120"/>
              </a:lnSpc>
              <a:tabLst>
                <a:tab pos="611188" algn="l"/>
                <a:tab pos="612775" algn="l"/>
              </a:tabLst>
            </a:pPr>
            <a:r>
              <a:rPr lang="en-US" sz="2100" b="1" dirty="0">
                <a:solidFill>
                  <a:srgbClr val="00898B"/>
                </a:solidFill>
                <a:latin typeface="Calibri" panose="020F0502020204030204" pitchFamily="34" charset="0"/>
                <a:cs typeface="Calibri" panose="020F0502020204030204" pitchFamily="34" charset="0"/>
              </a:rPr>
              <a:t>Problema</a:t>
            </a:r>
          </a:p>
        </p:txBody>
      </p:sp>
      <p:sp>
        <p:nvSpPr>
          <p:cNvPr id="231" name="Text Placeholder 1">
            <a:extLst>
              <a:ext uri="{FF2B5EF4-FFF2-40B4-BE49-F238E27FC236}">
                <a16:creationId xmlns:a16="http://schemas.microsoft.com/office/drawing/2014/main" id="{5E55EB95-9A69-5B42-D095-CE3EFC471988}"/>
              </a:ext>
            </a:extLst>
          </p:cNvPr>
          <p:cNvSpPr txBox="1">
            <a:spLocks/>
          </p:cNvSpPr>
          <p:nvPr/>
        </p:nvSpPr>
        <p:spPr>
          <a:xfrm>
            <a:off x="600134" y="7151205"/>
            <a:ext cx="6389643" cy="3881237"/>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a:solidFill>
                  <a:srgbClr val="262626"/>
                </a:solidFill>
              </a:rPr>
              <a:t>C'è stato un problema nel settore agricolo in Irlanda, dove era difficile valutare la qualità del terreno. Ci sarebbero volute molte ore di lavoro per esplorare fisicamente il terreno, scavare e vedere com'era il suolo e quale fosse l'uso migliore di ciascuna area. I dati delle immagini erano disponibili, ma erano di pessima qualità e non aiutavano gli agricoltori nel lungo periodo.</a:t>
            </a:r>
          </a:p>
          <a:p>
            <a:pPr algn="just">
              <a:lnSpc>
                <a:spcPts val="1220"/>
              </a:lnSpc>
              <a:spcBef>
                <a:spcPts val="0"/>
              </a:spcBef>
            </a:pPr>
            <a:endParaRPr lang="en-US" sz="1150" b="0" dirty="0">
              <a:solidFill>
                <a:srgbClr val="262626"/>
              </a:solidFill>
            </a:endParaRPr>
          </a:p>
          <a:p>
            <a:pPr algn="just">
              <a:lnSpc>
                <a:spcPts val="1220"/>
              </a:lnSpc>
              <a:spcBef>
                <a:spcPts val="0"/>
              </a:spcBef>
            </a:pPr>
            <a:r>
              <a:rPr lang="en-US" sz="1150" b="0" dirty="0">
                <a:solidFill>
                  <a:srgbClr val="262626"/>
                </a:solidFill>
              </a:rPr>
              <a:t>Se fosse possibile unire tutti i dati agricoli rilevanti per sviluppare un rapporto completo, i proprietari terrieri potrebbero prendere decisioni che consentirebbero loro di risparmiare denaro e ottenere risultati migliori nel lungo periodo. </a:t>
            </a:r>
          </a:p>
          <a:p>
            <a:pPr algn="just">
              <a:lnSpc>
                <a:spcPts val="1220"/>
              </a:lnSpc>
              <a:spcBef>
                <a:spcPts val="0"/>
              </a:spcBef>
            </a:pPr>
            <a:endParaRPr lang="en-US" sz="1150" b="0" dirty="0">
              <a:solidFill>
                <a:srgbClr val="262626"/>
              </a:solidFill>
            </a:endParaRPr>
          </a:p>
        </p:txBody>
      </p:sp>
      <p:grpSp>
        <p:nvGrpSpPr>
          <p:cNvPr id="233" name="Group 232">
            <a:extLst>
              <a:ext uri="{FF2B5EF4-FFF2-40B4-BE49-F238E27FC236}">
                <a16:creationId xmlns:a16="http://schemas.microsoft.com/office/drawing/2014/main" id="{C1D24165-08D1-CE95-8EFF-E797D10D4ED3}"/>
              </a:ext>
            </a:extLst>
          </p:cNvPr>
          <p:cNvGrpSpPr/>
          <p:nvPr/>
        </p:nvGrpSpPr>
        <p:grpSpPr>
          <a:xfrm>
            <a:off x="4120753" y="4292772"/>
            <a:ext cx="3438921" cy="2437858"/>
            <a:chOff x="1950804" y="3053151"/>
            <a:chExt cx="4822141" cy="3418425"/>
          </a:xfrm>
        </p:grpSpPr>
        <p:pic>
          <p:nvPicPr>
            <p:cNvPr id="235" name="Picture 234">
              <a:extLst>
                <a:ext uri="{FF2B5EF4-FFF2-40B4-BE49-F238E27FC236}">
                  <a16:creationId xmlns:a16="http://schemas.microsoft.com/office/drawing/2014/main" id="{FA683145-5815-2505-F80E-1E11DB48CDC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14026"/>
            <a:stretch/>
          </p:blipFill>
          <p:spPr>
            <a:xfrm>
              <a:off x="1950804" y="3053151"/>
              <a:ext cx="4822141" cy="3418425"/>
            </a:xfrm>
            <a:prstGeom prst="rect">
              <a:avLst/>
            </a:prstGeom>
          </p:spPr>
        </p:pic>
        <p:sp>
          <p:nvSpPr>
            <p:cNvPr id="236" name="Rectangle 235">
              <a:extLst>
                <a:ext uri="{FF2B5EF4-FFF2-40B4-BE49-F238E27FC236}">
                  <a16:creationId xmlns:a16="http://schemas.microsoft.com/office/drawing/2014/main" id="{71EABD3E-7BE5-9E8B-64DF-1E3BD3CC5864}"/>
                </a:ext>
              </a:extLst>
            </p:cNvPr>
            <p:cNvSpPr/>
            <p:nvPr/>
          </p:nvSpPr>
          <p:spPr>
            <a:xfrm>
              <a:off x="2791253" y="3350557"/>
              <a:ext cx="3981692" cy="2462739"/>
            </a:xfrm>
            <a:prstGeom prst="rect">
              <a:avLst/>
            </a:prstGeom>
            <a:blipFill dpi="0" rotWithShape="1">
              <a:blip r:embed="rId4" cstate="screen">
                <a:extLst>
                  <a:ext uri="{28A0092B-C50C-407E-A947-70E740481C1C}">
                    <a14:useLocalDpi xmlns:a14="http://schemas.microsoft.com/office/drawing/2010/main"/>
                  </a:ext>
                </a:extLst>
              </a:blip>
              <a:srcRect/>
              <a:stretch>
                <a:fillRect l="-756" r="-75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244" name="Group 243">
            <a:extLst>
              <a:ext uri="{FF2B5EF4-FFF2-40B4-BE49-F238E27FC236}">
                <a16:creationId xmlns:a16="http://schemas.microsoft.com/office/drawing/2014/main" id="{C9A84FC7-669A-44DE-2928-E65A12C2AEEF}"/>
              </a:ext>
            </a:extLst>
          </p:cNvPr>
          <p:cNvGrpSpPr/>
          <p:nvPr/>
        </p:nvGrpSpPr>
        <p:grpSpPr>
          <a:xfrm rot="20570557">
            <a:off x="3976390" y="5007360"/>
            <a:ext cx="1013273" cy="1008681"/>
            <a:chOff x="2301368" y="4765438"/>
            <a:chExt cx="1350264" cy="1344145"/>
          </a:xfrm>
        </p:grpSpPr>
        <p:sp>
          <p:nvSpPr>
            <p:cNvPr id="245" name="Oval 244">
              <a:extLst>
                <a:ext uri="{FF2B5EF4-FFF2-40B4-BE49-F238E27FC236}">
                  <a16:creationId xmlns:a16="http://schemas.microsoft.com/office/drawing/2014/main" id="{69B9ECA7-5FF0-3DA9-B762-22B18FD1CFD2}"/>
                </a:ext>
              </a:extLst>
            </p:cNvPr>
            <p:cNvSpPr/>
            <p:nvPr/>
          </p:nvSpPr>
          <p:spPr>
            <a:xfrm>
              <a:off x="2307487" y="4765438"/>
              <a:ext cx="1344145" cy="1344145"/>
            </a:xfrm>
            <a:prstGeom prst="ellipse">
              <a:avLst/>
            </a:prstGeom>
            <a:solidFill>
              <a:srgbClr val="ADD037"/>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550" b="1" dirty="0">
                <a:solidFill>
                  <a:schemeClr val="bg1"/>
                </a:solidFill>
                <a:latin typeface="Calibri" panose="020F0502020204030204" pitchFamily="34" charset="0"/>
                <a:cs typeface="Calibri" panose="020F0502020204030204" pitchFamily="34" charset="0"/>
              </a:endParaRPr>
            </a:p>
          </p:txBody>
        </p:sp>
        <p:sp>
          <p:nvSpPr>
            <p:cNvPr id="246" name="TextBox 245">
              <a:extLst>
                <a:ext uri="{FF2B5EF4-FFF2-40B4-BE49-F238E27FC236}">
                  <a16:creationId xmlns:a16="http://schemas.microsoft.com/office/drawing/2014/main" id="{221A347F-CBDD-DC82-1DDA-AEAF91DFDD80}"/>
                </a:ext>
              </a:extLst>
            </p:cNvPr>
            <p:cNvSpPr txBox="1"/>
            <p:nvPr/>
          </p:nvSpPr>
          <p:spPr>
            <a:xfrm>
              <a:off x="2301368" y="5006866"/>
              <a:ext cx="1350264" cy="861286"/>
            </a:xfrm>
            <a:prstGeom prst="rect">
              <a:avLst/>
            </a:prstGeom>
            <a:noFill/>
          </p:spPr>
          <p:txBody>
            <a:bodyPr wrap="square">
              <a:spAutoFit/>
            </a:bodyPr>
            <a:lstStyle/>
            <a:p>
              <a:pPr algn="ctr"/>
              <a:r>
                <a:rPr lang="en-US" sz="1800" b="1" dirty="0">
                  <a:solidFill>
                    <a:schemeClr val="bg1"/>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Clicca per visitare</a:t>
              </a:r>
              <a:endParaRPr lang="en-US" sz="1800" b="1" dirty="0">
                <a:solidFill>
                  <a:schemeClr val="bg1"/>
                </a:solidFill>
                <a:latin typeface="Calibri" panose="020F0502020204030204" pitchFamily="34" charset="0"/>
                <a:cs typeface="Calibri" panose="020F0502020204030204" pitchFamily="34" charset="0"/>
              </a:endParaRPr>
            </a:p>
          </p:txBody>
        </p:sp>
      </p:grpSp>
      <p:cxnSp>
        <p:nvCxnSpPr>
          <p:cNvPr id="248" name="Straight Connector 247">
            <a:extLst>
              <a:ext uri="{FF2B5EF4-FFF2-40B4-BE49-F238E27FC236}">
                <a16:creationId xmlns:a16="http://schemas.microsoft.com/office/drawing/2014/main" id="{F4C6C39C-FEB4-343D-D369-FBD7912EFAC9}"/>
              </a:ext>
            </a:extLst>
          </p:cNvPr>
          <p:cNvCxnSpPr>
            <a:cxnSpLocks/>
            <a:stCxn id="228" idx="1"/>
          </p:cNvCxnSpPr>
          <p:nvPr/>
        </p:nvCxnSpPr>
        <p:spPr>
          <a:xfrm flipH="1" flipV="1">
            <a:off x="-34537" y="6836543"/>
            <a:ext cx="616599" cy="1"/>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250" name="Oval 249">
            <a:extLst>
              <a:ext uri="{FF2B5EF4-FFF2-40B4-BE49-F238E27FC236}">
                <a16:creationId xmlns:a16="http://schemas.microsoft.com/office/drawing/2014/main" id="{98147688-504B-7E49-68A5-3AF1424F1588}"/>
              </a:ext>
            </a:extLst>
          </p:cNvPr>
          <p:cNvSpPr/>
          <p:nvPr/>
        </p:nvSpPr>
        <p:spPr>
          <a:xfrm>
            <a:off x="4082613" y="7123980"/>
            <a:ext cx="3118641" cy="3118641"/>
          </a:xfrm>
          <a:prstGeom prst="ellipse">
            <a:avLst/>
          </a:prstGeom>
          <a:solidFill>
            <a:srgbClr val="0089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1" name="Group 250">
            <a:extLst>
              <a:ext uri="{FF2B5EF4-FFF2-40B4-BE49-F238E27FC236}">
                <a16:creationId xmlns:a16="http://schemas.microsoft.com/office/drawing/2014/main" id="{BE7C37C2-1568-22CB-A7E9-ACDE377C686A}"/>
              </a:ext>
            </a:extLst>
          </p:cNvPr>
          <p:cNvGrpSpPr/>
          <p:nvPr/>
        </p:nvGrpSpPr>
        <p:grpSpPr>
          <a:xfrm>
            <a:off x="5388668" y="6903358"/>
            <a:ext cx="506531" cy="527128"/>
            <a:chOff x="3402050" y="5539672"/>
            <a:chExt cx="751576" cy="782137"/>
          </a:xfrm>
        </p:grpSpPr>
        <p:sp>
          <p:nvSpPr>
            <p:cNvPr id="252" name="Freeform 251">
              <a:extLst>
                <a:ext uri="{FF2B5EF4-FFF2-40B4-BE49-F238E27FC236}">
                  <a16:creationId xmlns:a16="http://schemas.microsoft.com/office/drawing/2014/main" id="{C71788C6-5968-D789-ADF5-7970646C0FC7}"/>
                </a:ext>
              </a:extLst>
            </p:cNvPr>
            <p:cNvSpPr/>
            <p:nvPr/>
          </p:nvSpPr>
          <p:spPr>
            <a:xfrm>
              <a:off x="3402050" y="5539672"/>
              <a:ext cx="751576" cy="782137"/>
            </a:xfrm>
            <a:custGeom>
              <a:avLst/>
              <a:gdLst>
                <a:gd name="connsiteX0" fmla="*/ 27317 w 751576"/>
                <a:gd name="connsiteY0" fmla="*/ 782137 h 782137"/>
                <a:gd name="connsiteX1" fmla="*/ 0 w 751576"/>
                <a:gd name="connsiteY1" fmla="*/ 640899 h 782137"/>
                <a:gd name="connsiteX2" fmla="*/ 23986 w 751576"/>
                <a:gd name="connsiteY2" fmla="*/ 508323 h 782137"/>
                <a:gd name="connsiteX3" fmla="*/ 0 w 751576"/>
                <a:gd name="connsiteY3" fmla="*/ 375746 h 782137"/>
                <a:gd name="connsiteX4" fmla="*/ 375788 w 751576"/>
                <a:gd name="connsiteY4" fmla="*/ 0 h 782137"/>
                <a:gd name="connsiteX5" fmla="*/ 751577 w 751576"/>
                <a:gd name="connsiteY5" fmla="*/ 375746 h 782137"/>
                <a:gd name="connsiteX6" fmla="*/ 727590 w 751576"/>
                <a:gd name="connsiteY6" fmla="*/ 508323 h 782137"/>
                <a:gd name="connsiteX7" fmla="*/ 632977 w 751576"/>
                <a:gd name="connsiteY7" fmla="*/ 649560 h 782137"/>
                <a:gd name="connsiteX8" fmla="*/ 376455 w 751576"/>
                <a:gd name="connsiteY8" fmla="*/ 750825 h 782137"/>
                <a:gd name="connsiteX9" fmla="*/ 119932 w 751576"/>
                <a:gd name="connsiteY9" fmla="*/ 649560 h 782137"/>
                <a:gd name="connsiteX10" fmla="*/ 28651 w 751576"/>
                <a:gd name="connsiteY10" fmla="*/ 782137 h 78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1576" h="782137">
                  <a:moveTo>
                    <a:pt x="27317" y="782137"/>
                  </a:moveTo>
                  <a:cubicBezTo>
                    <a:pt x="9327" y="738167"/>
                    <a:pt x="0" y="690865"/>
                    <a:pt x="0" y="640899"/>
                  </a:cubicBezTo>
                  <a:cubicBezTo>
                    <a:pt x="0" y="590933"/>
                    <a:pt x="8662" y="549628"/>
                    <a:pt x="23986" y="508323"/>
                  </a:cubicBezTo>
                  <a:cubicBezTo>
                    <a:pt x="8662" y="467017"/>
                    <a:pt x="0" y="422381"/>
                    <a:pt x="0" y="375746"/>
                  </a:cubicBezTo>
                  <a:cubicBezTo>
                    <a:pt x="0" y="168553"/>
                    <a:pt x="167905" y="0"/>
                    <a:pt x="375788" y="0"/>
                  </a:cubicBezTo>
                  <a:cubicBezTo>
                    <a:pt x="583670" y="0"/>
                    <a:pt x="751577" y="167886"/>
                    <a:pt x="751577" y="375746"/>
                  </a:cubicBezTo>
                  <a:cubicBezTo>
                    <a:pt x="751577" y="583605"/>
                    <a:pt x="742915" y="467017"/>
                    <a:pt x="727590" y="508323"/>
                  </a:cubicBezTo>
                  <a:cubicBezTo>
                    <a:pt x="706934" y="562286"/>
                    <a:pt x="674286" y="610919"/>
                    <a:pt x="632977" y="649560"/>
                  </a:cubicBezTo>
                  <a:cubicBezTo>
                    <a:pt x="565681" y="712185"/>
                    <a:pt x="475731" y="750825"/>
                    <a:pt x="376455" y="750825"/>
                  </a:cubicBezTo>
                  <a:cubicBezTo>
                    <a:pt x="277176" y="750825"/>
                    <a:pt x="186562" y="712185"/>
                    <a:pt x="119932" y="649560"/>
                  </a:cubicBezTo>
                  <a:cubicBezTo>
                    <a:pt x="80620" y="686202"/>
                    <a:pt x="49305" y="731505"/>
                    <a:pt x="28651" y="782137"/>
                  </a:cubicBezTo>
                  <a:close/>
                </a:path>
              </a:pathLst>
            </a:custGeom>
            <a:solidFill>
              <a:srgbClr val="ADD037"/>
            </a:solidFill>
            <a:ln w="6662" cap="flat">
              <a:noFill/>
              <a:prstDash val="solid"/>
              <a:miter/>
            </a:ln>
          </p:spPr>
          <p:txBody>
            <a:bodyPr rtlCol="0" anchor="ctr"/>
            <a:lstStyle/>
            <a:p>
              <a:endParaRPr lang="en-US">
                <a:solidFill>
                  <a:srgbClr val="262626"/>
                </a:solidFill>
              </a:endParaRPr>
            </a:p>
          </p:txBody>
        </p:sp>
        <p:sp>
          <p:nvSpPr>
            <p:cNvPr id="253" name="Freeform 252">
              <a:extLst>
                <a:ext uri="{FF2B5EF4-FFF2-40B4-BE49-F238E27FC236}">
                  <a16:creationId xmlns:a16="http://schemas.microsoft.com/office/drawing/2014/main" id="{40F7E3AB-3192-6690-C721-1FB8474C3895}"/>
                </a:ext>
              </a:extLst>
            </p:cNvPr>
            <p:cNvSpPr/>
            <p:nvPr/>
          </p:nvSpPr>
          <p:spPr>
            <a:xfrm>
              <a:off x="3794857" y="5761975"/>
              <a:ext cx="213675" cy="282614"/>
            </a:xfrm>
            <a:custGeom>
              <a:avLst/>
              <a:gdLst>
                <a:gd name="connsiteX0" fmla="*/ 138227 w 213675"/>
                <a:gd name="connsiteY0" fmla="*/ 215400 h 282614"/>
                <a:gd name="connsiteX1" fmla="*/ 75596 w 213675"/>
                <a:gd name="connsiteY1" fmla="*/ 209405 h 282614"/>
                <a:gd name="connsiteX2" fmla="*/ 1637 w 213675"/>
                <a:gd name="connsiteY2" fmla="*/ 88819 h 282614"/>
                <a:gd name="connsiteX3" fmla="*/ 117571 w 213675"/>
                <a:gd name="connsiteY3" fmla="*/ 213 h 282614"/>
                <a:gd name="connsiteX4" fmla="*/ 213518 w 213675"/>
                <a:gd name="connsiteY4" fmla="*/ 100812 h 282614"/>
                <a:gd name="connsiteX5" fmla="*/ 134228 w 213675"/>
                <a:gd name="connsiteY5" fmla="*/ 262702 h 282614"/>
                <a:gd name="connsiteX6" fmla="*/ 106911 w 213675"/>
                <a:gd name="connsiteY6" fmla="*/ 282022 h 282614"/>
                <a:gd name="connsiteX7" fmla="*/ 98249 w 213675"/>
                <a:gd name="connsiteY7" fmla="*/ 282022 h 282614"/>
                <a:gd name="connsiteX8" fmla="*/ 100248 w 213675"/>
                <a:gd name="connsiteY8" fmla="*/ 273362 h 282614"/>
                <a:gd name="connsiteX9" fmla="*/ 138227 w 213675"/>
                <a:gd name="connsiteY9" fmla="*/ 214068 h 28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675" h="282614">
                  <a:moveTo>
                    <a:pt x="138227" y="215400"/>
                  </a:moveTo>
                  <a:cubicBezTo>
                    <a:pt x="114907" y="213402"/>
                    <a:pt x="94918" y="214734"/>
                    <a:pt x="75596" y="209405"/>
                  </a:cubicBezTo>
                  <a:cubicBezTo>
                    <a:pt x="23625" y="195414"/>
                    <a:pt x="-7690" y="141451"/>
                    <a:pt x="1637" y="88819"/>
                  </a:cubicBezTo>
                  <a:cubicBezTo>
                    <a:pt x="11631" y="32858"/>
                    <a:pt x="58939" y="-3118"/>
                    <a:pt x="117571" y="213"/>
                  </a:cubicBezTo>
                  <a:cubicBezTo>
                    <a:pt x="168877" y="3544"/>
                    <a:pt x="211519" y="47514"/>
                    <a:pt x="213518" y="100812"/>
                  </a:cubicBezTo>
                  <a:cubicBezTo>
                    <a:pt x="216182" y="168765"/>
                    <a:pt x="184867" y="220730"/>
                    <a:pt x="134228" y="262702"/>
                  </a:cubicBezTo>
                  <a:cubicBezTo>
                    <a:pt x="125568" y="270031"/>
                    <a:pt x="116239" y="276027"/>
                    <a:pt x="106911" y="282022"/>
                  </a:cubicBezTo>
                  <a:cubicBezTo>
                    <a:pt x="104912" y="283355"/>
                    <a:pt x="100914" y="282022"/>
                    <a:pt x="98249" y="282022"/>
                  </a:cubicBezTo>
                  <a:cubicBezTo>
                    <a:pt x="98249" y="279358"/>
                    <a:pt x="98249" y="276027"/>
                    <a:pt x="100248" y="273362"/>
                  </a:cubicBezTo>
                  <a:cubicBezTo>
                    <a:pt x="112907" y="253375"/>
                    <a:pt x="125568" y="233389"/>
                    <a:pt x="138227" y="214068"/>
                  </a:cubicBezTo>
                  <a:close/>
                </a:path>
              </a:pathLst>
            </a:custGeom>
            <a:solidFill>
              <a:schemeClr val="bg1"/>
            </a:solidFill>
            <a:ln w="6662" cap="flat">
              <a:noFill/>
              <a:prstDash val="solid"/>
              <a:miter/>
            </a:ln>
          </p:spPr>
          <p:txBody>
            <a:bodyPr rtlCol="0" anchor="ctr"/>
            <a:lstStyle/>
            <a:p>
              <a:endParaRPr lang="en-US">
                <a:solidFill>
                  <a:srgbClr val="262626"/>
                </a:solidFill>
              </a:endParaRPr>
            </a:p>
          </p:txBody>
        </p:sp>
        <p:sp>
          <p:nvSpPr>
            <p:cNvPr id="254" name="Freeform 253">
              <a:extLst>
                <a:ext uri="{FF2B5EF4-FFF2-40B4-BE49-F238E27FC236}">
                  <a16:creationId xmlns:a16="http://schemas.microsoft.com/office/drawing/2014/main" id="{8DF15315-C1DB-9799-2E22-36404D6F67BC}"/>
                </a:ext>
              </a:extLst>
            </p:cNvPr>
            <p:cNvSpPr/>
            <p:nvPr/>
          </p:nvSpPr>
          <p:spPr>
            <a:xfrm>
              <a:off x="3546595" y="5762276"/>
              <a:ext cx="213875" cy="282387"/>
            </a:xfrm>
            <a:custGeom>
              <a:avLst/>
              <a:gdLst>
                <a:gd name="connsiteX0" fmla="*/ 134630 w 213875"/>
                <a:gd name="connsiteY0" fmla="*/ 211102 h 282387"/>
                <a:gd name="connsiteX1" fmla="*/ 59339 w 213875"/>
                <a:gd name="connsiteY1" fmla="*/ 203108 h 282387"/>
                <a:gd name="connsiteX2" fmla="*/ 4038 w 213875"/>
                <a:gd name="connsiteY2" fmla="*/ 77193 h 282387"/>
                <a:gd name="connsiteX3" fmla="*/ 119305 w 213875"/>
                <a:gd name="connsiteY3" fmla="*/ 578 h 282387"/>
                <a:gd name="connsiteX4" fmla="*/ 213253 w 213875"/>
                <a:gd name="connsiteY4" fmla="*/ 95848 h 282387"/>
                <a:gd name="connsiteX5" fmla="*/ 169277 w 213875"/>
                <a:gd name="connsiteY5" fmla="*/ 228424 h 282387"/>
                <a:gd name="connsiteX6" fmla="*/ 109978 w 213875"/>
                <a:gd name="connsiteY6" fmla="*/ 280389 h 282387"/>
                <a:gd name="connsiteX7" fmla="*/ 97984 w 213875"/>
                <a:gd name="connsiteY7" fmla="*/ 282388 h 282387"/>
                <a:gd name="connsiteX8" fmla="*/ 101982 w 213875"/>
                <a:gd name="connsiteY8" fmla="*/ 271728 h 282387"/>
                <a:gd name="connsiteX9" fmla="*/ 137962 w 213875"/>
                <a:gd name="connsiteY9" fmla="*/ 215099 h 282387"/>
                <a:gd name="connsiteX10" fmla="*/ 134630 w 213875"/>
                <a:gd name="connsiteY10" fmla="*/ 211102 h 28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875" h="282387">
                  <a:moveTo>
                    <a:pt x="134630" y="211102"/>
                  </a:moveTo>
                  <a:cubicBezTo>
                    <a:pt x="108645" y="217098"/>
                    <a:pt x="83326" y="215099"/>
                    <a:pt x="59339" y="203108"/>
                  </a:cubicBezTo>
                  <a:cubicBezTo>
                    <a:pt x="13365" y="180457"/>
                    <a:pt x="-9955" y="127159"/>
                    <a:pt x="4038" y="77193"/>
                  </a:cubicBezTo>
                  <a:cubicBezTo>
                    <a:pt x="18029" y="27227"/>
                    <a:pt x="65336" y="-4752"/>
                    <a:pt x="119305" y="578"/>
                  </a:cubicBezTo>
                  <a:cubicBezTo>
                    <a:pt x="167945" y="5242"/>
                    <a:pt x="209254" y="45881"/>
                    <a:pt x="213253" y="95848"/>
                  </a:cubicBezTo>
                  <a:cubicBezTo>
                    <a:pt x="217251" y="146480"/>
                    <a:pt x="201926" y="191116"/>
                    <a:pt x="169277" y="228424"/>
                  </a:cubicBezTo>
                  <a:cubicBezTo>
                    <a:pt x="151954" y="247744"/>
                    <a:pt x="130633" y="263734"/>
                    <a:pt x="109978" y="280389"/>
                  </a:cubicBezTo>
                  <a:cubicBezTo>
                    <a:pt x="107313" y="282388"/>
                    <a:pt x="101982" y="281721"/>
                    <a:pt x="97984" y="282388"/>
                  </a:cubicBezTo>
                  <a:cubicBezTo>
                    <a:pt x="99316" y="279057"/>
                    <a:pt x="99983" y="275059"/>
                    <a:pt x="101982" y="271728"/>
                  </a:cubicBezTo>
                  <a:cubicBezTo>
                    <a:pt x="113976" y="253074"/>
                    <a:pt x="125968" y="233754"/>
                    <a:pt x="137962" y="215099"/>
                  </a:cubicBezTo>
                  <a:cubicBezTo>
                    <a:pt x="136629" y="213767"/>
                    <a:pt x="135962" y="212435"/>
                    <a:pt x="134630" y="211102"/>
                  </a:cubicBezTo>
                  <a:close/>
                </a:path>
              </a:pathLst>
            </a:custGeom>
            <a:solidFill>
              <a:schemeClr val="bg1"/>
            </a:solidFill>
            <a:ln w="6662" cap="flat">
              <a:noFill/>
              <a:prstDash val="solid"/>
              <a:miter/>
            </a:ln>
          </p:spPr>
          <p:txBody>
            <a:bodyPr rtlCol="0" anchor="ctr"/>
            <a:lstStyle/>
            <a:p>
              <a:endParaRPr lang="en-US">
                <a:solidFill>
                  <a:srgbClr val="262626"/>
                </a:solidFill>
              </a:endParaRPr>
            </a:p>
          </p:txBody>
        </p:sp>
      </p:grpSp>
      <p:sp>
        <p:nvSpPr>
          <p:cNvPr id="255" name="TextBox 254">
            <a:extLst>
              <a:ext uri="{FF2B5EF4-FFF2-40B4-BE49-F238E27FC236}">
                <a16:creationId xmlns:a16="http://schemas.microsoft.com/office/drawing/2014/main" id="{0CB2D28A-050F-1743-095E-8B2AC836AB9D}"/>
              </a:ext>
            </a:extLst>
          </p:cNvPr>
          <p:cNvSpPr txBox="1"/>
          <p:nvPr/>
        </p:nvSpPr>
        <p:spPr>
          <a:xfrm>
            <a:off x="4399652" y="7732405"/>
            <a:ext cx="2484562" cy="2208297"/>
          </a:xfrm>
          <a:prstGeom prst="rect">
            <a:avLst/>
          </a:prstGeom>
          <a:noFill/>
        </p:spPr>
        <p:txBody>
          <a:bodyPr wrap="square" rtlCol="0">
            <a:spAutoFit/>
          </a:bodyPr>
          <a:lstStyle/>
          <a:p>
            <a:pPr algn="ctr">
              <a:lnSpc>
                <a:spcPts val="1480"/>
              </a:lnSpc>
            </a:pPr>
            <a:r>
              <a:rPr lang="en-US" sz="1400" i="1" spc="0" baseline="0" dirty="0" err="1">
                <a:ln/>
                <a:solidFill>
                  <a:schemeClr val="bg1"/>
                </a:solidFill>
                <a:latin typeface="Calibri" panose="020F0502020204030204" pitchFamily="34" charset="0"/>
                <a:cs typeface="Calibri" panose="020F0502020204030204" pitchFamily="34" charset="0"/>
                <a:sym typeface="Poppins-MediumItalic"/>
                <a:rtl val="0"/>
              </a:rPr>
              <a:t>Proveye </a:t>
            </a: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era la risposta a </a:t>
            </a:r>
          </a:p>
          <a:p>
            <a:pPr algn="ctr">
              <a:lnSpc>
                <a:spcPts val="1480"/>
              </a:lnSpc>
            </a:pP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questo problema. Si tratta di una società spin-off della Scuola di Biosistemi e Ingegneria Alimentare dell'Università di Dublino. Il software utilizza l'intelligenza artificiale per ottenere immagini digitali all'avanguardia che consentono un processo decisionale più prevedibile e accurato in agricoltura, natura e industria. </a:t>
            </a:r>
          </a:p>
          <a:p>
            <a:pPr algn="ctr">
              <a:lnSpc>
                <a:spcPts val="1480"/>
              </a:lnSpc>
            </a:pPr>
            <a:endParaRPr lang="en-US" sz="1400" i="1" spc="0" baseline="0" dirty="0">
              <a:ln/>
              <a:solidFill>
                <a:schemeClr val="bg1"/>
              </a:solidFill>
              <a:latin typeface="Calibri" panose="020F0502020204030204" pitchFamily="34" charset="0"/>
              <a:cs typeface="Calibri" panose="020F0502020204030204" pitchFamily="34" charset="0"/>
              <a:sym typeface="Poppins-MediumItalic"/>
              <a:rtl val="0"/>
            </a:endParaRPr>
          </a:p>
        </p:txBody>
      </p:sp>
      <p:sp>
        <p:nvSpPr>
          <p:cNvPr id="256" name="Slide Number Placeholder 5">
            <a:extLst>
              <a:ext uri="{FF2B5EF4-FFF2-40B4-BE49-F238E27FC236}">
                <a16:creationId xmlns:a16="http://schemas.microsoft.com/office/drawing/2014/main" id="{282FB4A4-8C79-2298-5542-8D4B2AA1661D}"/>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11</a:t>
            </a:fld>
            <a:endParaRPr lang="en-US" dirty="0">
              <a:solidFill>
                <a:srgbClr val="262626"/>
              </a:solidFill>
            </a:endParaRPr>
          </a:p>
        </p:txBody>
      </p:sp>
      <p:cxnSp>
        <p:nvCxnSpPr>
          <p:cNvPr id="2" name="Straight Connector 1">
            <a:extLst>
              <a:ext uri="{FF2B5EF4-FFF2-40B4-BE49-F238E27FC236}">
                <a16:creationId xmlns:a16="http://schemas.microsoft.com/office/drawing/2014/main" id="{387E66B1-9BA0-BF6B-6AE5-CD221E48FA41}"/>
              </a:ext>
            </a:extLst>
          </p:cNvPr>
          <p:cNvCxnSpPr>
            <a:cxnSpLocks/>
          </p:cNvCxnSpPr>
          <p:nvPr/>
        </p:nvCxnSpPr>
        <p:spPr>
          <a:xfrm flipV="1">
            <a:off x="1410318" y="0"/>
            <a:ext cx="0" cy="1298713"/>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730C0B1D-F00C-04FD-78F9-A35D7C7B5163}"/>
              </a:ext>
            </a:extLst>
          </p:cNvPr>
          <p:cNvSpPr txBox="1"/>
          <p:nvPr/>
        </p:nvSpPr>
        <p:spPr>
          <a:xfrm>
            <a:off x="1601624" y="673031"/>
            <a:ext cx="3366904" cy="320665"/>
          </a:xfrm>
          <a:prstGeom prst="rect">
            <a:avLst/>
          </a:prstGeom>
          <a:noFill/>
        </p:spPr>
        <p:txBody>
          <a:bodyPr wrap="square" rtlCol="0" anchor="t">
            <a:spAutoFit/>
          </a:bodyPr>
          <a:lstStyle/>
          <a:p>
            <a:pPr marL="9525">
              <a:lnSpc>
                <a:spcPts val="1560"/>
              </a:lnSpc>
              <a:tabLst>
                <a:tab pos="1189038" algn="l"/>
              </a:tabLst>
            </a:pPr>
            <a:r>
              <a:rPr lang="en-US" sz="2200" b="1" dirty="0">
                <a:solidFill>
                  <a:srgbClr val="000000"/>
                </a:solidFill>
                <a:latin typeface="Calibri" panose="020F0502020204030204" pitchFamily="34" charset="0"/>
                <a:cs typeface="Calibri" panose="020F0502020204030204" pitchFamily="34" charset="0"/>
              </a:rPr>
              <a:t>AGRICOLTURA</a:t>
            </a:r>
          </a:p>
        </p:txBody>
      </p:sp>
      <p:grpSp>
        <p:nvGrpSpPr>
          <p:cNvPr id="4" name="Group 3">
            <a:extLst>
              <a:ext uri="{FF2B5EF4-FFF2-40B4-BE49-F238E27FC236}">
                <a16:creationId xmlns:a16="http://schemas.microsoft.com/office/drawing/2014/main" id="{01037F7A-CA75-D893-01A4-5CDFF7128D10}"/>
              </a:ext>
            </a:extLst>
          </p:cNvPr>
          <p:cNvGrpSpPr/>
          <p:nvPr/>
        </p:nvGrpSpPr>
        <p:grpSpPr>
          <a:xfrm rot="16200000">
            <a:off x="580124" y="306956"/>
            <a:ext cx="793054" cy="947012"/>
            <a:chOff x="547405" y="6570863"/>
            <a:chExt cx="1035254" cy="1236230"/>
          </a:xfrm>
        </p:grpSpPr>
        <p:sp>
          <p:nvSpPr>
            <p:cNvPr id="5" name="Freeform 4">
              <a:extLst>
                <a:ext uri="{FF2B5EF4-FFF2-40B4-BE49-F238E27FC236}">
                  <a16:creationId xmlns:a16="http://schemas.microsoft.com/office/drawing/2014/main" id="{6586B54B-E157-5906-A4B2-52A20FDE6705}"/>
                </a:ext>
              </a:extLst>
            </p:cNvPr>
            <p:cNvSpPr/>
            <p:nvPr/>
          </p:nvSpPr>
          <p:spPr>
            <a:xfrm>
              <a:off x="1059795" y="7527291"/>
              <a:ext cx="11386" cy="120435"/>
            </a:xfrm>
            <a:custGeom>
              <a:avLst/>
              <a:gdLst>
                <a:gd name="connsiteX0" fmla="*/ 5693 w 11386"/>
                <a:gd name="connsiteY0" fmla="*/ 120436 h 120435"/>
                <a:gd name="connsiteX1" fmla="*/ 0 w 11386"/>
                <a:gd name="connsiteY1" fmla="*/ 114744 h 120435"/>
                <a:gd name="connsiteX2" fmla="*/ 0 w 11386"/>
                <a:gd name="connsiteY2" fmla="*/ 5692 h 120435"/>
                <a:gd name="connsiteX3" fmla="*/ 5693 w 11386"/>
                <a:gd name="connsiteY3" fmla="*/ 0 h 120435"/>
                <a:gd name="connsiteX4" fmla="*/ 11386 w 11386"/>
                <a:gd name="connsiteY4" fmla="*/ 5692 h 120435"/>
                <a:gd name="connsiteX5" fmla="*/ 11386 w 11386"/>
                <a:gd name="connsiteY5" fmla="*/ 114744 h 120435"/>
                <a:gd name="connsiteX6" fmla="*/ 5693 w 11386"/>
                <a:gd name="connsiteY6" fmla="*/ 120436 h 120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86" h="120435">
                  <a:moveTo>
                    <a:pt x="5693" y="120436"/>
                  </a:moveTo>
                  <a:cubicBezTo>
                    <a:pt x="2505" y="120436"/>
                    <a:pt x="0" y="117931"/>
                    <a:pt x="0" y="114744"/>
                  </a:cubicBezTo>
                  <a:lnTo>
                    <a:pt x="0" y="5692"/>
                  </a:lnTo>
                  <a:cubicBezTo>
                    <a:pt x="0" y="2504"/>
                    <a:pt x="2505" y="0"/>
                    <a:pt x="5693" y="0"/>
                  </a:cubicBezTo>
                  <a:cubicBezTo>
                    <a:pt x="8881" y="0"/>
                    <a:pt x="11386" y="2504"/>
                    <a:pt x="11386" y="5692"/>
                  </a:cubicBezTo>
                  <a:lnTo>
                    <a:pt x="11386" y="114744"/>
                  </a:lnTo>
                  <a:cubicBezTo>
                    <a:pt x="11386" y="117931"/>
                    <a:pt x="8881" y="120436"/>
                    <a:pt x="5693" y="120436"/>
                  </a:cubicBezTo>
                  <a:close/>
                </a:path>
              </a:pathLst>
            </a:custGeom>
            <a:solidFill>
              <a:srgbClr val="343434"/>
            </a:solidFill>
            <a:ln w="2276" cap="flat">
              <a:noFill/>
              <a:prstDash val="solid"/>
              <a:miter/>
            </a:ln>
          </p:spPr>
          <p:txBody>
            <a:bodyPr rtlCol="0" anchor="ctr"/>
            <a:lstStyle/>
            <a:p>
              <a:endParaRPr lang="en-US"/>
            </a:p>
          </p:txBody>
        </p:sp>
        <p:grpSp>
          <p:nvGrpSpPr>
            <p:cNvPr id="6" name="Graphic 15">
              <a:extLst>
                <a:ext uri="{FF2B5EF4-FFF2-40B4-BE49-F238E27FC236}">
                  <a16:creationId xmlns:a16="http://schemas.microsoft.com/office/drawing/2014/main" id="{C8087741-DA6F-D35F-134D-5B1568BF11BD}"/>
                </a:ext>
              </a:extLst>
            </p:cNvPr>
            <p:cNvGrpSpPr/>
            <p:nvPr/>
          </p:nvGrpSpPr>
          <p:grpSpPr>
            <a:xfrm>
              <a:off x="1006279" y="7689162"/>
              <a:ext cx="118191" cy="117931"/>
              <a:chOff x="1006279" y="7689162"/>
              <a:chExt cx="118191" cy="117931"/>
            </a:xfrm>
          </p:grpSpPr>
          <p:sp>
            <p:nvSpPr>
              <p:cNvPr id="10" name="Freeform 9">
                <a:extLst>
                  <a:ext uri="{FF2B5EF4-FFF2-40B4-BE49-F238E27FC236}">
                    <a16:creationId xmlns:a16="http://schemas.microsoft.com/office/drawing/2014/main" id="{2EDD2877-DA01-050D-619F-36854138972E}"/>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11" name="Freeform 10">
                <a:extLst>
                  <a:ext uri="{FF2B5EF4-FFF2-40B4-BE49-F238E27FC236}">
                    <a16:creationId xmlns:a16="http://schemas.microsoft.com/office/drawing/2014/main" id="{E80528A8-8DB3-0E18-B8FA-95ED76684697}"/>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006668"/>
              </a:solidFill>
              <a:ln w="2276" cap="flat">
                <a:noFill/>
                <a:prstDash val="solid"/>
                <a:miter/>
              </a:ln>
            </p:spPr>
            <p:txBody>
              <a:bodyPr rtlCol="0" anchor="ctr"/>
              <a:lstStyle/>
              <a:p>
                <a:endParaRPr lang="en-US"/>
              </a:p>
            </p:txBody>
          </p:sp>
        </p:grpSp>
        <p:grpSp>
          <p:nvGrpSpPr>
            <p:cNvPr id="7" name="Graphic 15">
              <a:extLst>
                <a:ext uri="{FF2B5EF4-FFF2-40B4-BE49-F238E27FC236}">
                  <a16:creationId xmlns:a16="http://schemas.microsoft.com/office/drawing/2014/main" id="{A0D2720F-CD4F-8C70-2C5B-4C49AEBD2C7E}"/>
                </a:ext>
              </a:extLst>
            </p:cNvPr>
            <p:cNvGrpSpPr/>
            <p:nvPr/>
          </p:nvGrpSpPr>
          <p:grpSpPr>
            <a:xfrm>
              <a:off x="547405" y="6570863"/>
              <a:ext cx="1035254" cy="914993"/>
              <a:chOff x="547405" y="6570863"/>
              <a:chExt cx="1035254" cy="914993"/>
            </a:xfrm>
          </p:grpSpPr>
          <p:sp>
            <p:nvSpPr>
              <p:cNvPr id="8" name="Freeform 7">
                <a:extLst>
                  <a:ext uri="{FF2B5EF4-FFF2-40B4-BE49-F238E27FC236}">
                    <a16:creationId xmlns:a16="http://schemas.microsoft.com/office/drawing/2014/main" id="{063507BB-77B8-6B8C-CF98-598B8A952F7A}"/>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006668"/>
              </a:solidFill>
              <a:ln w="2276"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6357FA22-263B-FA12-E837-3F276730B4CE}"/>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a:p>
            </p:txBody>
          </p:sp>
        </p:grpSp>
      </p:grpSp>
      <p:grpSp>
        <p:nvGrpSpPr>
          <p:cNvPr id="13" name="Graphic 503">
            <a:extLst>
              <a:ext uri="{FF2B5EF4-FFF2-40B4-BE49-F238E27FC236}">
                <a16:creationId xmlns:a16="http://schemas.microsoft.com/office/drawing/2014/main" id="{E0330A9F-3868-C3D2-DEF9-6C6EDDE05442}"/>
              </a:ext>
            </a:extLst>
          </p:cNvPr>
          <p:cNvGrpSpPr/>
          <p:nvPr/>
        </p:nvGrpSpPr>
        <p:grpSpPr>
          <a:xfrm>
            <a:off x="650544" y="562790"/>
            <a:ext cx="326969" cy="408757"/>
            <a:chOff x="19964074" y="5627360"/>
            <a:chExt cx="874820" cy="1086273"/>
          </a:xfrm>
          <a:noFill/>
        </p:grpSpPr>
        <p:grpSp>
          <p:nvGrpSpPr>
            <p:cNvPr id="15" name="Graphic 503">
              <a:extLst>
                <a:ext uri="{FF2B5EF4-FFF2-40B4-BE49-F238E27FC236}">
                  <a16:creationId xmlns:a16="http://schemas.microsoft.com/office/drawing/2014/main" id="{899BD2EF-3806-280D-E15E-89B06ECF6AF8}"/>
                </a:ext>
              </a:extLst>
            </p:cNvPr>
            <p:cNvGrpSpPr/>
            <p:nvPr/>
          </p:nvGrpSpPr>
          <p:grpSpPr>
            <a:xfrm>
              <a:off x="19964074" y="6029562"/>
              <a:ext cx="874820" cy="684071"/>
              <a:chOff x="19964074" y="6029562"/>
              <a:chExt cx="874820" cy="684071"/>
            </a:xfrm>
            <a:noFill/>
          </p:grpSpPr>
          <p:grpSp>
            <p:nvGrpSpPr>
              <p:cNvPr id="27" name="Graphic 503">
                <a:extLst>
                  <a:ext uri="{FF2B5EF4-FFF2-40B4-BE49-F238E27FC236}">
                    <a16:creationId xmlns:a16="http://schemas.microsoft.com/office/drawing/2014/main" id="{CAA00942-D730-DFAE-35D8-00A8F1EA105F}"/>
                  </a:ext>
                </a:extLst>
              </p:cNvPr>
              <p:cNvGrpSpPr/>
              <p:nvPr/>
            </p:nvGrpSpPr>
            <p:grpSpPr>
              <a:xfrm>
                <a:off x="20442750" y="6029562"/>
                <a:ext cx="396145" cy="684071"/>
                <a:chOff x="20442750" y="6029562"/>
                <a:chExt cx="396145" cy="684071"/>
              </a:xfrm>
              <a:noFill/>
            </p:grpSpPr>
            <p:sp>
              <p:nvSpPr>
                <p:cNvPr id="32" name="Freeform 31">
                  <a:extLst>
                    <a:ext uri="{FF2B5EF4-FFF2-40B4-BE49-F238E27FC236}">
                      <a16:creationId xmlns:a16="http://schemas.microsoft.com/office/drawing/2014/main" id="{822FEF20-D06A-CE17-1238-754C6DA0431D}"/>
                    </a:ext>
                  </a:extLst>
                </p:cNvPr>
                <p:cNvSpPr/>
                <p:nvPr/>
              </p:nvSpPr>
              <p:spPr>
                <a:xfrm>
                  <a:off x="20459978" y="6029562"/>
                  <a:ext cx="378917" cy="576928"/>
                </a:xfrm>
                <a:custGeom>
                  <a:avLst/>
                  <a:gdLst>
                    <a:gd name="connsiteX0" fmla="*/ 184145 w 378917"/>
                    <a:gd name="connsiteY0" fmla="*/ 576928 h 576928"/>
                    <a:gd name="connsiteX1" fmla="*/ 364061 w 378917"/>
                    <a:gd name="connsiteY1" fmla="*/ 397256 h 576928"/>
                    <a:gd name="connsiteX2" fmla="*/ 378917 w 378917"/>
                    <a:gd name="connsiteY2" fmla="*/ 364289 h 576928"/>
                    <a:gd name="connsiteX3" fmla="*/ 378917 w 378917"/>
                    <a:gd name="connsiteY3" fmla="*/ 26374 h 576928"/>
                    <a:gd name="connsiteX4" fmla="*/ 352508 w 378917"/>
                    <a:gd name="connsiteY4" fmla="*/ 0 h 576928"/>
                    <a:gd name="connsiteX5" fmla="*/ 283181 w 378917"/>
                    <a:gd name="connsiteY5" fmla="*/ 95605 h 576928"/>
                    <a:gd name="connsiteX6" fmla="*/ 260074 w 378917"/>
                    <a:gd name="connsiteY6" fmla="*/ 283519 h 576928"/>
                    <a:gd name="connsiteX7" fmla="*/ 203953 w 378917"/>
                    <a:gd name="connsiteY7" fmla="*/ 298354 h 576928"/>
                    <a:gd name="connsiteX8" fmla="*/ 139579 w 378917"/>
                    <a:gd name="connsiteY8" fmla="*/ 362641 h 576928"/>
                    <a:gd name="connsiteX9" fmla="*/ 30640 w 378917"/>
                    <a:gd name="connsiteY9" fmla="*/ 412092 h 576928"/>
                    <a:gd name="connsiteX10" fmla="*/ 2578 w 378917"/>
                    <a:gd name="connsiteY10" fmla="*/ 576928 h 576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8917" h="576928">
                      <a:moveTo>
                        <a:pt x="184145" y="576928"/>
                      </a:moveTo>
                      <a:lnTo>
                        <a:pt x="364061" y="397256"/>
                      </a:lnTo>
                      <a:cubicBezTo>
                        <a:pt x="372314" y="389014"/>
                        <a:pt x="377267" y="377476"/>
                        <a:pt x="378917" y="364289"/>
                      </a:cubicBezTo>
                      <a:lnTo>
                        <a:pt x="378917" y="26374"/>
                      </a:lnTo>
                      <a:cubicBezTo>
                        <a:pt x="378917" y="11539"/>
                        <a:pt x="367364" y="0"/>
                        <a:pt x="352508" y="0"/>
                      </a:cubicBezTo>
                      <a:cubicBezTo>
                        <a:pt x="322796" y="1648"/>
                        <a:pt x="294737" y="34616"/>
                        <a:pt x="283181" y="95605"/>
                      </a:cubicBezTo>
                      <a:lnTo>
                        <a:pt x="260074" y="283519"/>
                      </a:lnTo>
                      <a:cubicBezTo>
                        <a:pt x="238616" y="281871"/>
                        <a:pt x="215507" y="286816"/>
                        <a:pt x="203953" y="298354"/>
                      </a:cubicBezTo>
                      <a:lnTo>
                        <a:pt x="139579" y="362641"/>
                      </a:lnTo>
                      <a:cubicBezTo>
                        <a:pt x="81808" y="374179"/>
                        <a:pt x="60350" y="382421"/>
                        <a:pt x="30640" y="412092"/>
                      </a:cubicBezTo>
                      <a:cubicBezTo>
                        <a:pt x="928" y="441762"/>
                        <a:pt x="-4022" y="501103"/>
                        <a:pt x="2578" y="576928"/>
                      </a:cubicBezTo>
                    </a:path>
                  </a:pathLst>
                </a:custGeom>
                <a:noFill/>
                <a:ln w="12700" cap="rnd">
                  <a:solidFill>
                    <a:srgbClr val="000000"/>
                  </a:solidFill>
                  <a:prstDash val="solid"/>
                  <a:round/>
                </a:ln>
              </p:spPr>
              <p:txBody>
                <a:bodyPr rtlCol="0" anchor="ctr"/>
                <a:lstStyle/>
                <a:p>
                  <a:endParaRPr lang="en-US" sz="1799"/>
                </a:p>
              </p:txBody>
            </p:sp>
            <p:sp>
              <p:nvSpPr>
                <p:cNvPr id="33" name="Freeform 32">
                  <a:extLst>
                    <a:ext uri="{FF2B5EF4-FFF2-40B4-BE49-F238E27FC236}">
                      <a16:creationId xmlns:a16="http://schemas.microsoft.com/office/drawing/2014/main" id="{5005A397-FA6A-D9F4-1BC3-F6950A0B85CA}"/>
                    </a:ext>
                  </a:extLst>
                </p:cNvPr>
                <p:cNvSpPr/>
                <p:nvPr/>
              </p:nvSpPr>
              <p:spPr>
                <a:xfrm>
                  <a:off x="20442750" y="6606490"/>
                  <a:ext cx="250892" cy="107143"/>
                </a:xfrm>
                <a:custGeom>
                  <a:avLst/>
                  <a:gdLst>
                    <a:gd name="connsiteX0" fmla="*/ 0 w 250892"/>
                    <a:gd name="connsiteY0" fmla="*/ 0 h 107143"/>
                    <a:gd name="connsiteX1" fmla="*/ 250891 w 250892"/>
                    <a:gd name="connsiteY1" fmla="*/ 0 h 107143"/>
                    <a:gd name="connsiteX2" fmla="*/ 250891 w 250892"/>
                    <a:gd name="connsiteY2" fmla="*/ 107144 h 107143"/>
                    <a:gd name="connsiteX3" fmla="*/ 0 w 250892"/>
                    <a:gd name="connsiteY3" fmla="*/ 107144 h 107143"/>
                  </a:gdLst>
                  <a:ahLst/>
                  <a:cxnLst>
                    <a:cxn ang="0">
                      <a:pos x="connsiteX0" y="connsiteY0"/>
                    </a:cxn>
                    <a:cxn ang="0">
                      <a:pos x="connsiteX1" y="connsiteY1"/>
                    </a:cxn>
                    <a:cxn ang="0">
                      <a:pos x="connsiteX2" y="connsiteY2"/>
                    </a:cxn>
                    <a:cxn ang="0">
                      <a:pos x="connsiteX3" y="connsiteY3"/>
                    </a:cxn>
                  </a:cxnLst>
                  <a:rect l="l" t="t" r="r" b="b"/>
                  <a:pathLst>
                    <a:path w="250892" h="107143">
                      <a:moveTo>
                        <a:pt x="0" y="0"/>
                      </a:moveTo>
                      <a:lnTo>
                        <a:pt x="250891" y="0"/>
                      </a:lnTo>
                      <a:lnTo>
                        <a:pt x="250891" y="107144"/>
                      </a:lnTo>
                      <a:lnTo>
                        <a:pt x="0" y="107144"/>
                      </a:lnTo>
                      <a:close/>
                    </a:path>
                  </a:pathLst>
                </a:custGeom>
                <a:solidFill>
                  <a:srgbClr val="006668"/>
                </a:solidFill>
                <a:ln w="12700" cap="rnd">
                  <a:solidFill>
                    <a:srgbClr val="000000"/>
                  </a:solidFill>
                  <a:prstDash val="solid"/>
                  <a:round/>
                </a:ln>
              </p:spPr>
              <p:txBody>
                <a:bodyPr rtlCol="0" anchor="ctr"/>
                <a:lstStyle/>
                <a:p>
                  <a:endParaRPr lang="en-US" sz="1799"/>
                </a:p>
              </p:txBody>
            </p:sp>
            <p:sp>
              <p:nvSpPr>
                <p:cNvPr id="34" name="Freeform 33">
                  <a:extLst>
                    <a:ext uri="{FF2B5EF4-FFF2-40B4-BE49-F238E27FC236}">
                      <a16:creationId xmlns:a16="http://schemas.microsoft.com/office/drawing/2014/main" id="{E63627A2-C50D-3A55-5735-C4C083916D71}"/>
                    </a:ext>
                  </a:extLst>
                </p:cNvPr>
                <p:cNvSpPr/>
                <p:nvPr/>
              </p:nvSpPr>
              <p:spPr>
                <a:xfrm>
                  <a:off x="20644123" y="6313081"/>
                  <a:ext cx="115994" cy="150000"/>
                </a:xfrm>
                <a:custGeom>
                  <a:avLst/>
                  <a:gdLst>
                    <a:gd name="connsiteX0" fmla="*/ 75929 w 115994"/>
                    <a:gd name="connsiteY0" fmla="*/ 0 h 150000"/>
                    <a:gd name="connsiteX1" fmla="*/ 99036 w 115994"/>
                    <a:gd name="connsiteY1" fmla="*/ 6593 h 150000"/>
                    <a:gd name="connsiteX2" fmla="*/ 112242 w 115994"/>
                    <a:gd name="connsiteY2" fmla="*/ 37912 h 150000"/>
                    <a:gd name="connsiteX3" fmla="*/ 0 w 115994"/>
                    <a:gd name="connsiteY3" fmla="*/ 150001 h 150000"/>
                  </a:gdLst>
                  <a:ahLst/>
                  <a:cxnLst>
                    <a:cxn ang="0">
                      <a:pos x="connsiteX0" y="connsiteY0"/>
                    </a:cxn>
                    <a:cxn ang="0">
                      <a:pos x="connsiteX1" y="connsiteY1"/>
                    </a:cxn>
                    <a:cxn ang="0">
                      <a:pos x="connsiteX2" y="connsiteY2"/>
                    </a:cxn>
                    <a:cxn ang="0">
                      <a:pos x="connsiteX3" y="connsiteY3"/>
                    </a:cxn>
                  </a:cxnLst>
                  <a:rect l="l" t="t" r="r" b="b"/>
                  <a:pathLst>
                    <a:path w="115994" h="150000">
                      <a:moveTo>
                        <a:pt x="75929" y="0"/>
                      </a:moveTo>
                      <a:cubicBezTo>
                        <a:pt x="84183" y="0"/>
                        <a:pt x="92436" y="3296"/>
                        <a:pt x="99036" y="6593"/>
                      </a:cubicBezTo>
                      <a:cubicBezTo>
                        <a:pt x="110592" y="11538"/>
                        <a:pt x="122145" y="26373"/>
                        <a:pt x="112242" y="37912"/>
                      </a:cubicBezTo>
                      <a:lnTo>
                        <a:pt x="0" y="150001"/>
                      </a:lnTo>
                    </a:path>
                  </a:pathLst>
                </a:custGeom>
                <a:noFill/>
                <a:ln w="12700" cap="rnd">
                  <a:solidFill>
                    <a:srgbClr val="000000"/>
                  </a:solidFill>
                  <a:prstDash val="solid"/>
                  <a:round/>
                </a:ln>
              </p:spPr>
              <p:txBody>
                <a:bodyPr rtlCol="0" anchor="ctr"/>
                <a:lstStyle/>
                <a:p>
                  <a:endParaRPr lang="en-US" sz="1799"/>
                </a:p>
              </p:txBody>
            </p:sp>
          </p:grpSp>
          <p:grpSp>
            <p:nvGrpSpPr>
              <p:cNvPr id="28" name="Graphic 503">
                <a:extLst>
                  <a:ext uri="{FF2B5EF4-FFF2-40B4-BE49-F238E27FC236}">
                    <a16:creationId xmlns:a16="http://schemas.microsoft.com/office/drawing/2014/main" id="{83887043-32BD-3793-0A43-5C908C3EDFEB}"/>
                  </a:ext>
                </a:extLst>
              </p:cNvPr>
              <p:cNvGrpSpPr/>
              <p:nvPr/>
            </p:nvGrpSpPr>
            <p:grpSpPr>
              <a:xfrm>
                <a:off x="19964074" y="6029562"/>
                <a:ext cx="394494" cy="684071"/>
                <a:chOff x="19964074" y="6029562"/>
                <a:chExt cx="394494" cy="684071"/>
              </a:xfrm>
              <a:noFill/>
            </p:grpSpPr>
            <p:sp>
              <p:nvSpPr>
                <p:cNvPr id="29" name="Freeform 28">
                  <a:extLst>
                    <a:ext uri="{FF2B5EF4-FFF2-40B4-BE49-F238E27FC236}">
                      <a16:creationId xmlns:a16="http://schemas.microsoft.com/office/drawing/2014/main" id="{6D541609-D340-43FB-0288-B104E28EF7AF}"/>
                    </a:ext>
                  </a:extLst>
                </p:cNvPr>
                <p:cNvSpPr/>
                <p:nvPr/>
              </p:nvSpPr>
              <p:spPr>
                <a:xfrm>
                  <a:off x="19964074" y="6029562"/>
                  <a:ext cx="379340" cy="576928"/>
                </a:xfrm>
                <a:custGeom>
                  <a:avLst/>
                  <a:gdLst>
                    <a:gd name="connsiteX0" fmla="*/ 376339 w 379340"/>
                    <a:gd name="connsiteY0" fmla="*/ 573631 h 576928"/>
                    <a:gd name="connsiteX1" fmla="*/ 348277 w 379340"/>
                    <a:gd name="connsiteY1" fmla="*/ 412092 h 576928"/>
                    <a:gd name="connsiteX2" fmla="*/ 239338 w 379340"/>
                    <a:gd name="connsiteY2" fmla="*/ 362641 h 576928"/>
                    <a:gd name="connsiteX3" fmla="*/ 174964 w 379340"/>
                    <a:gd name="connsiteY3" fmla="*/ 298354 h 576928"/>
                    <a:gd name="connsiteX4" fmla="*/ 118843 w 379340"/>
                    <a:gd name="connsiteY4" fmla="*/ 283519 h 576928"/>
                    <a:gd name="connsiteX5" fmla="*/ 95736 w 379340"/>
                    <a:gd name="connsiteY5" fmla="*/ 95605 h 576928"/>
                    <a:gd name="connsiteX6" fmla="*/ 26409 w 379340"/>
                    <a:gd name="connsiteY6" fmla="*/ 0 h 576928"/>
                    <a:gd name="connsiteX7" fmla="*/ 0 w 379340"/>
                    <a:gd name="connsiteY7" fmla="*/ 26374 h 576928"/>
                    <a:gd name="connsiteX8" fmla="*/ 0 w 379340"/>
                    <a:gd name="connsiteY8" fmla="*/ 364289 h 576928"/>
                    <a:gd name="connsiteX9" fmla="*/ 14856 w 379340"/>
                    <a:gd name="connsiteY9" fmla="*/ 397256 h 576928"/>
                    <a:gd name="connsiteX10" fmla="*/ 194772 w 379340"/>
                    <a:gd name="connsiteY10" fmla="*/ 576928 h 576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9340" h="576928">
                      <a:moveTo>
                        <a:pt x="376339" y="573631"/>
                      </a:moveTo>
                      <a:cubicBezTo>
                        <a:pt x="381290" y="499455"/>
                        <a:pt x="384592" y="448356"/>
                        <a:pt x="348277" y="412092"/>
                      </a:cubicBezTo>
                      <a:cubicBezTo>
                        <a:pt x="316915" y="380773"/>
                        <a:pt x="295459" y="374179"/>
                        <a:pt x="239338" y="362641"/>
                      </a:cubicBezTo>
                      <a:lnTo>
                        <a:pt x="174964" y="298354"/>
                      </a:lnTo>
                      <a:cubicBezTo>
                        <a:pt x="161760" y="285167"/>
                        <a:pt x="140301" y="280222"/>
                        <a:pt x="118843" y="283519"/>
                      </a:cubicBezTo>
                      <a:lnTo>
                        <a:pt x="95736" y="95605"/>
                      </a:lnTo>
                      <a:cubicBezTo>
                        <a:pt x="84180" y="32967"/>
                        <a:pt x="56121" y="1648"/>
                        <a:pt x="26409" y="0"/>
                      </a:cubicBezTo>
                      <a:cubicBezTo>
                        <a:pt x="11553" y="0"/>
                        <a:pt x="0" y="11539"/>
                        <a:pt x="0" y="26374"/>
                      </a:cubicBezTo>
                      <a:lnTo>
                        <a:pt x="0" y="364289"/>
                      </a:lnTo>
                      <a:cubicBezTo>
                        <a:pt x="0" y="377476"/>
                        <a:pt x="4953" y="389014"/>
                        <a:pt x="14856" y="397256"/>
                      </a:cubicBezTo>
                      <a:lnTo>
                        <a:pt x="194772" y="576928"/>
                      </a:lnTo>
                    </a:path>
                  </a:pathLst>
                </a:custGeom>
                <a:noFill/>
                <a:ln w="12700" cap="rnd">
                  <a:solidFill>
                    <a:srgbClr val="000000"/>
                  </a:solidFill>
                  <a:prstDash val="solid"/>
                  <a:round/>
                </a:ln>
              </p:spPr>
              <p:txBody>
                <a:bodyPr rtlCol="0" anchor="ctr"/>
                <a:lstStyle/>
                <a:p>
                  <a:endParaRPr lang="en-US" sz="1799"/>
                </a:p>
              </p:txBody>
            </p:sp>
            <p:sp>
              <p:nvSpPr>
                <p:cNvPr id="30" name="Freeform 29">
                  <a:extLst>
                    <a:ext uri="{FF2B5EF4-FFF2-40B4-BE49-F238E27FC236}">
                      <a16:creationId xmlns:a16="http://schemas.microsoft.com/office/drawing/2014/main" id="{6F132360-A27D-6501-33EC-2C0928990BCE}"/>
                    </a:ext>
                  </a:extLst>
                </p:cNvPr>
                <p:cNvSpPr/>
                <p:nvPr/>
              </p:nvSpPr>
              <p:spPr>
                <a:xfrm>
                  <a:off x="20107677" y="6606490"/>
                  <a:ext cx="250892" cy="107143"/>
                </a:xfrm>
                <a:custGeom>
                  <a:avLst/>
                  <a:gdLst>
                    <a:gd name="connsiteX0" fmla="*/ -1 w 250892"/>
                    <a:gd name="connsiteY0" fmla="*/ 0 h 107143"/>
                    <a:gd name="connsiteX1" fmla="*/ 250890 w 250892"/>
                    <a:gd name="connsiteY1" fmla="*/ 0 h 107143"/>
                    <a:gd name="connsiteX2" fmla="*/ 250890 w 250892"/>
                    <a:gd name="connsiteY2" fmla="*/ 107144 h 107143"/>
                    <a:gd name="connsiteX3" fmla="*/ -1 w 250892"/>
                    <a:gd name="connsiteY3" fmla="*/ 107144 h 107143"/>
                  </a:gdLst>
                  <a:ahLst/>
                  <a:cxnLst>
                    <a:cxn ang="0">
                      <a:pos x="connsiteX0" y="connsiteY0"/>
                    </a:cxn>
                    <a:cxn ang="0">
                      <a:pos x="connsiteX1" y="connsiteY1"/>
                    </a:cxn>
                    <a:cxn ang="0">
                      <a:pos x="connsiteX2" y="connsiteY2"/>
                    </a:cxn>
                    <a:cxn ang="0">
                      <a:pos x="connsiteX3" y="connsiteY3"/>
                    </a:cxn>
                  </a:cxnLst>
                  <a:rect l="l" t="t" r="r" b="b"/>
                  <a:pathLst>
                    <a:path w="250892" h="107143">
                      <a:moveTo>
                        <a:pt x="-1" y="0"/>
                      </a:moveTo>
                      <a:lnTo>
                        <a:pt x="250890" y="0"/>
                      </a:lnTo>
                      <a:lnTo>
                        <a:pt x="250890" y="107144"/>
                      </a:lnTo>
                      <a:lnTo>
                        <a:pt x="-1" y="107144"/>
                      </a:lnTo>
                      <a:close/>
                    </a:path>
                  </a:pathLst>
                </a:custGeom>
                <a:solidFill>
                  <a:srgbClr val="006668"/>
                </a:solidFill>
                <a:ln w="12700" cap="rnd">
                  <a:solidFill>
                    <a:srgbClr val="000000"/>
                  </a:solidFill>
                  <a:prstDash val="solid"/>
                  <a:round/>
                </a:ln>
              </p:spPr>
              <p:txBody>
                <a:bodyPr rtlCol="0" anchor="ctr"/>
                <a:lstStyle/>
                <a:p>
                  <a:endParaRPr lang="en-US" sz="1799"/>
                </a:p>
              </p:txBody>
            </p:sp>
            <p:sp>
              <p:nvSpPr>
                <p:cNvPr id="31" name="Freeform 30">
                  <a:extLst>
                    <a:ext uri="{FF2B5EF4-FFF2-40B4-BE49-F238E27FC236}">
                      <a16:creationId xmlns:a16="http://schemas.microsoft.com/office/drawing/2014/main" id="{3A60E1C5-A1CA-8000-B183-F1682E5B802C}"/>
                    </a:ext>
                  </a:extLst>
                </p:cNvPr>
                <p:cNvSpPr/>
                <p:nvPr/>
              </p:nvSpPr>
              <p:spPr>
                <a:xfrm>
                  <a:off x="20041202" y="6313081"/>
                  <a:ext cx="115992" cy="150000"/>
                </a:xfrm>
                <a:custGeom>
                  <a:avLst/>
                  <a:gdLst>
                    <a:gd name="connsiteX0" fmla="*/ 40065 w 115992"/>
                    <a:gd name="connsiteY0" fmla="*/ 0 h 150000"/>
                    <a:gd name="connsiteX1" fmla="*/ 16956 w 115992"/>
                    <a:gd name="connsiteY1" fmla="*/ 6593 h 150000"/>
                    <a:gd name="connsiteX2" fmla="*/ 3752 w 115992"/>
                    <a:gd name="connsiteY2" fmla="*/ 37912 h 150000"/>
                    <a:gd name="connsiteX3" fmla="*/ 115992 w 115992"/>
                    <a:gd name="connsiteY3" fmla="*/ 150001 h 150000"/>
                  </a:gdLst>
                  <a:ahLst/>
                  <a:cxnLst>
                    <a:cxn ang="0">
                      <a:pos x="connsiteX0" y="connsiteY0"/>
                    </a:cxn>
                    <a:cxn ang="0">
                      <a:pos x="connsiteX1" y="connsiteY1"/>
                    </a:cxn>
                    <a:cxn ang="0">
                      <a:pos x="connsiteX2" y="connsiteY2"/>
                    </a:cxn>
                    <a:cxn ang="0">
                      <a:pos x="connsiteX3" y="connsiteY3"/>
                    </a:cxn>
                  </a:cxnLst>
                  <a:rect l="l" t="t" r="r" b="b"/>
                  <a:pathLst>
                    <a:path w="115992" h="150000">
                      <a:moveTo>
                        <a:pt x="40065" y="0"/>
                      </a:moveTo>
                      <a:cubicBezTo>
                        <a:pt x="31812" y="0"/>
                        <a:pt x="23559" y="3296"/>
                        <a:pt x="16956" y="6593"/>
                      </a:cubicBezTo>
                      <a:cubicBezTo>
                        <a:pt x="5402" y="11538"/>
                        <a:pt x="-6151" y="26373"/>
                        <a:pt x="3752" y="37912"/>
                      </a:cubicBezTo>
                      <a:lnTo>
                        <a:pt x="115992" y="150001"/>
                      </a:lnTo>
                    </a:path>
                  </a:pathLst>
                </a:custGeom>
                <a:noFill/>
                <a:ln w="12700" cap="rnd">
                  <a:solidFill>
                    <a:srgbClr val="000000"/>
                  </a:solidFill>
                  <a:prstDash val="solid"/>
                  <a:round/>
                </a:ln>
              </p:spPr>
              <p:txBody>
                <a:bodyPr rtlCol="0" anchor="ctr"/>
                <a:lstStyle/>
                <a:p>
                  <a:endParaRPr lang="en-US" sz="1799"/>
                </a:p>
              </p:txBody>
            </p:sp>
          </p:grpSp>
        </p:grpSp>
        <p:grpSp>
          <p:nvGrpSpPr>
            <p:cNvPr id="16" name="Graphic 503">
              <a:extLst>
                <a:ext uri="{FF2B5EF4-FFF2-40B4-BE49-F238E27FC236}">
                  <a16:creationId xmlns:a16="http://schemas.microsoft.com/office/drawing/2014/main" id="{AB438F58-24A7-330C-FDE7-4AE1C3AAEDAE}"/>
                </a:ext>
              </a:extLst>
            </p:cNvPr>
            <p:cNvGrpSpPr/>
            <p:nvPr/>
          </p:nvGrpSpPr>
          <p:grpSpPr>
            <a:xfrm>
              <a:off x="20104092" y="5627360"/>
              <a:ext cx="593135" cy="804402"/>
              <a:chOff x="20104092" y="5627360"/>
              <a:chExt cx="593135" cy="804402"/>
            </a:xfrm>
            <a:noFill/>
          </p:grpSpPr>
          <p:sp>
            <p:nvSpPr>
              <p:cNvPr id="17" name="Freeform 16">
                <a:extLst>
                  <a:ext uri="{FF2B5EF4-FFF2-40B4-BE49-F238E27FC236}">
                    <a16:creationId xmlns:a16="http://schemas.microsoft.com/office/drawing/2014/main" id="{203B8951-3035-27A8-1D5A-6011AC45119D}"/>
                  </a:ext>
                </a:extLst>
              </p:cNvPr>
              <p:cNvSpPr/>
              <p:nvPr/>
            </p:nvSpPr>
            <p:spPr>
              <a:xfrm>
                <a:off x="20310701" y="5793845"/>
                <a:ext cx="178266" cy="359343"/>
              </a:xfrm>
              <a:custGeom>
                <a:avLst/>
                <a:gdLst>
                  <a:gd name="connsiteX0" fmla="*/ 0 w 178266"/>
                  <a:gd name="connsiteY0" fmla="*/ 179672 h 359343"/>
                  <a:gd name="connsiteX1" fmla="*/ 89133 w 178266"/>
                  <a:gd name="connsiteY1" fmla="*/ 359344 h 359343"/>
                  <a:gd name="connsiteX2" fmla="*/ 178266 w 178266"/>
                  <a:gd name="connsiteY2" fmla="*/ 179672 h 359343"/>
                  <a:gd name="connsiteX3" fmla="*/ 89133 w 178266"/>
                  <a:gd name="connsiteY3" fmla="*/ 0 h 359343"/>
                  <a:gd name="connsiteX4" fmla="*/ 0 w 178266"/>
                  <a:gd name="connsiteY4" fmla="*/ 179672 h 359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266" h="359343">
                    <a:moveTo>
                      <a:pt x="0" y="179672"/>
                    </a:moveTo>
                    <a:cubicBezTo>
                      <a:pt x="0" y="253848"/>
                      <a:pt x="34662" y="318134"/>
                      <a:pt x="89133" y="359344"/>
                    </a:cubicBezTo>
                    <a:cubicBezTo>
                      <a:pt x="143602" y="318134"/>
                      <a:pt x="178266" y="252200"/>
                      <a:pt x="178266" y="179672"/>
                    </a:cubicBezTo>
                    <a:cubicBezTo>
                      <a:pt x="178266" y="107144"/>
                      <a:pt x="143602" y="41209"/>
                      <a:pt x="89133" y="0"/>
                    </a:cubicBezTo>
                    <a:cubicBezTo>
                      <a:pt x="34662" y="41209"/>
                      <a:pt x="0" y="107144"/>
                      <a:pt x="0" y="179672"/>
                    </a:cubicBezTo>
                    <a:close/>
                  </a:path>
                </a:pathLst>
              </a:custGeom>
              <a:noFill/>
              <a:ln w="12700" cap="rnd">
                <a:solidFill>
                  <a:srgbClr val="000000"/>
                </a:solidFill>
                <a:prstDash val="solid"/>
                <a:round/>
              </a:ln>
            </p:spPr>
            <p:txBody>
              <a:bodyPr rtlCol="0" anchor="ctr"/>
              <a:lstStyle/>
              <a:p>
                <a:endParaRPr lang="en-US" sz="1799"/>
              </a:p>
            </p:txBody>
          </p:sp>
          <p:sp>
            <p:nvSpPr>
              <p:cNvPr id="18" name="Freeform 17">
                <a:extLst>
                  <a:ext uri="{FF2B5EF4-FFF2-40B4-BE49-F238E27FC236}">
                    <a16:creationId xmlns:a16="http://schemas.microsoft.com/office/drawing/2014/main" id="{9B51F427-6661-8FBB-2C55-F951B42D0777}"/>
                  </a:ext>
                </a:extLst>
              </p:cNvPr>
              <p:cNvSpPr/>
              <p:nvPr/>
            </p:nvSpPr>
            <p:spPr>
              <a:xfrm>
                <a:off x="20548547" y="5823516"/>
                <a:ext cx="126780" cy="181320"/>
              </a:xfrm>
              <a:custGeom>
                <a:avLst/>
                <a:gdLst>
                  <a:gd name="connsiteX0" fmla="*/ 108782 w 126780"/>
                  <a:gd name="connsiteY0" fmla="*/ 117034 h 181320"/>
                  <a:gd name="connsiteX1" fmla="*/ 9746 w 126780"/>
                  <a:gd name="connsiteY1" fmla="*/ 181320 h 181320"/>
                  <a:gd name="connsiteX2" fmla="*/ 17999 w 126780"/>
                  <a:gd name="connsiteY2" fmla="*/ 64286 h 181320"/>
                  <a:gd name="connsiteX3" fmla="*/ 117035 w 126780"/>
                  <a:gd name="connsiteY3" fmla="*/ 0 h 181320"/>
                  <a:gd name="connsiteX4" fmla="*/ 108782 w 126780"/>
                  <a:gd name="connsiteY4" fmla="*/ 117034 h 181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780" h="181320">
                    <a:moveTo>
                      <a:pt x="108782" y="117034"/>
                    </a:moveTo>
                    <a:cubicBezTo>
                      <a:pt x="87323" y="153298"/>
                      <a:pt x="49361" y="176375"/>
                      <a:pt x="9746" y="181320"/>
                    </a:cubicBezTo>
                    <a:cubicBezTo>
                      <a:pt x="-5110" y="145056"/>
                      <a:pt x="-3460" y="102199"/>
                      <a:pt x="17999" y="64286"/>
                    </a:cubicBezTo>
                    <a:cubicBezTo>
                      <a:pt x="39457" y="28022"/>
                      <a:pt x="77420" y="4945"/>
                      <a:pt x="117035" y="0"/>
                    </a:cubicBezTo>
                    <a:cubicBezTo>
                      <a:pt x="131891" y="36264"/>
                      <a:pt x="130241" y="79121"/>
                      <a:pt x="108782" y="117034"/>
                    </a:cubicBezTo>
                    <a:close/>
                  </a:path>
                </a:pathLst>
              </a:custGeom>
              <a:noFill/>
              <a:ln w="12700" cap="rnd">
                <a:solidFill>
                  <a:srgbClr val="000000"/>
                </a:solidFill>
                <a:prstDash val="solid"/>
                <a:round/>
              </a:ln>
            </p:spPr>
            <p:txBody>
              <a:bodyPr rtlCol="0" anchor="ctr"/>
              <a:lstStyle/>
              <a:p>
                <a:endParaRPr lang="en-US" sz="1799"/>
              </a:p>
            </p:txBody>
          </p:sp>
          <p:sp>
            <p:nvSpPr>
              <p:cNvPr id="20" name="Freeform 19">
                <a:extLst>
                  <a:ext uri="{FF2B5EF4-FFF2-40B4-BE49-F238E27FC236}">
                    <a16:creationId xmlns:a16="http://schemas.microsoft.com/office/drawing/2014/main" id="{691530A7-DEE3-1A01-3F0D-66A0F7BC32CF}"/>
                  </a:ext>
                </a:extLst>
              </p:cNvPr>
              <p:cNvSpPr/>
              <p:nvPr/>
            </p:nvSpPr>
            <p:spPr>
              <a:xfrm>
                <a:off x="20117739" y="5823516"/>
                <a:ext cx="126780" cy="181320"/>
              </a:xfrm>
              <a:custGeom>
                <a:avLst/>
                <a:gdLst>
                  <a:gd name="connsiteX0" fmla="*/ 108782 w 126780"/>
                  <a:gd name="connsiteY0" fmla="*/ 64286 h 181320"/>
                  <a:gd name="connsiteX1" fmla="*/ 9746 w 126780"/>
                  <a:gd name="connsiteY1" fmla="*/ 0 h 181320"/>
                  <a:gd name="connsiteX2" fmla="*/ 17999 w 126780"/>
                  <a:gd name="connsiteY2" fmla="*/ 117034 h 181320"/>
                  <a:gd name="connsiteX3" fmla="*/ 117035 w 126780"/>
                  <a:gd name="connsiteY3" fmla="*/ 181320 h 181320"/>
                  <a:gd name="connsiteX4" fmla="*/ 108782 w 126780"/>
                  <a:gd name="connsiteY4" fmla="*/ 64286 h 181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780" h="181320">
                    <a:moveTo>
                      <a:pt x="108782" y="64286"/>
                    </a:moveTo>
                    <a:cubicBezTo>
                      <a:pt x="87323" y="28022"/>
                      <a:pt x="49361" y="4945"/>
                      <a:pt x="9746" y="0"/>
                    </a:cubicBezTo>
                    <a:cubicBezTo>
                      <a:pt x="-5110" y="36264"/>
                      <a:pt x="-3460" y="79121"/>
                      <a:pt x="17999" y="117034"/>
                    </a:cubicBezTo>
                    <a:cubicBezTo>
                      <a:pt x="39455" y="153298"/>
                      <a:pt x="77420" y="176375"/>
                      <a:pt x="117035" y="181320"/>
                    </a:cubicBezTo>
                    <a:cubicBezTo>
                      <a:pt x="131891" y="145056"/>
                      <a:pt x="130239" y="102199"/>
                      <a:pt x="108782" y="64286"/>
                    </a:cubicBezTo>
                    <a:close/>
                  </a:path>
                </a:pathLst>
              </a:custGeom>
              <a:noFill/>
              <a:ln w="12700" cap="rnd">
                <a:solidFill>
                  <a:srgbClr val="000000"/>
                </a:solidFill>
                <a:prstDash val="solid"/>
                <a:round/>
              </a:ln>
            </p:spPr>
            <p:txBody>
              <a:bodyPr rtlCol="0" anchor="ctr"/>
              <a:lstStyle/>
              <a:p>
                <a:endParaRPr lang="en-US" sz="1799"/>
              </a:p>
            </p:txBody>
          </p:sp>
          <p:sp>
            <p:nvSpPr>
              <p:cNvPr id="21" name="Freeform 20">
                <a:extLst>
                  <a:ext uri="{FF2B5EF4-FFF2-40B4-BE49-F238E27FC236}">
                    <a16:creationId xmlns:a16="http://schemas.microsoft.com/office/drawing/2014/main" id="{8C1875F4-EEB1-E625-5A10-BB60E8485919}"/>
                  </a:ext>
                </a:extLst>
              </p:cNvPr>
              <p:cNvSpPr/>
              <p:nvPr/>
            </p:nvSpPr>
            <p:spPr>
              <a:xfrm>
                <a:off x="20436760" y="5627360"/>
                <a:ext cx="122570" cy="187913"/>
              </a:xfrm>
              <a:custGeom>
                <a:avLst/>
                <a:gdLst>
                  <a:gd name="connsiteX0" fmla="*/ 14243 w 122570"/>
                  <a:gd name="connsiteY0" fmla="*/ 117034 h 187913"/>
                  <a:gd name="connsiteX1" fmla="*/ 14243 w 122570"/>
                  <a:gd name="connsiteY1" fmla="*/ 0 h 187913"/>
                  <a:gd name="connsiteX2" fmla="*/ 108326 w 122570"/>
                  <a:gd name="connsiteY2" fmla="*/ 70880 h 187913"/>
                  <a:gd name="connsiteX3" fmla="*/ 108326 w 122570"/>
                  <a:gd name="connsiteY3" fmla="*/ 187914 h 187913"/>
                  <a:gd name="connsiteX4" fmla="*/ 14243 w 122570"/>
                  <a:gd name="connsiteY4" fmla="*/ 117034 h 1879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70" h="187913">
                    <a:moveTo>
                      <a:pt x="14243" y="117034"/>
                    </a:moveTo>
                    <a:cubicBezTo>
                      <a:pt x="-5564" y="79121"/>
                      <a:pt x="-3914" y="36264"/>
                      <a:pt x="14243" y="0"/>
                    </a:cubicBezTo>
                    <a:cubicBezTo>
                      <a:pt x="53858" y="8242"/>
                      <a:pt x="88520" y="32967"/>
                      <a:pt x="108326" y="70880"/>
                    </a:cubicBezTo>
                    <a:cubicBezTo>
                      <a:pt x="128135" y="108792"/>
                      <a:pt x="126485" y="151649"/>
                      <a:pt x="108326" y="187914"/>
                    </a:cubicBezTo>
                    <a:cubicBezTo>
                      <a:pt x="68714" y="179672"/>
                      <a:pt x="34049" y="154946"/>
                      <a:pt x="14243" y="117034"/>
                    </a:cubicBezTo>
                    <a:close/>
                  </a:path>
                </a:pathLst>
              </a:custGeom>
              <a:noFill/>
              <a:ln w="12700" cap="rnd">
                <a:solidFill>
                  <a:srgbClr val="000000"/>
                </a:solidFill>
                <a:prstDash val="solid"/>
                <a:round/>
              </a:ln>
            </p:spPr>
            <p:txBody>
              <a:bodyPr rtlCol="0" anchor="ctr"/>
              <a:lstStyle/>
              <a:p>
                <a:endParaRPr lang="en-US" sz="1799"/>
              </a:p>
            </p:txBody>
          </p:sp>
          <p:sp>
            <p:nvSpPr>
              <p:cNvPr id="22" name="Freeform 21">
                <a:extLst>
                  <a:ext uri="{FF2B5EF4-FFF2-40B4-BE49-F238E27FC236}">
                    <a16:creationId xmlns:a16="http://schemas.microsoft.com/office/drawing/2014/main" id="{3031E137-7A8B-11D5-5C19-3FC295B0BBF3}"/>
                  </a:ext>
                </a:extLst>
              </p:cNvPr>
              <p:cNvSpPr/>
              <p:nvPr/>
            </p:nvSpPr>
            <p:spPr>
              <a:xfrm>
                <a:off x="20241988" y="5627360"/>
                <a:ext cx="122571" cy="187913"/>
              </a:xfrm>
              <a:custGeom>
                <a:avLst/>
                <a:gdLst>
                  <a:gd name="connsiteX0" fmla="*/ 108328 w 122571"/>
                  <a:gd name="connsiteY0" fmla="*/ 117034 h 187913"/>
                  <a:gd name="connsiteX1" fmla="*/ 108328 w 122571"/>
                  <a:gd name="connsiteY1" fmla="*/ 0 h 187913"/>
                  <a:gd name="connsiteX2" fmla="*/ 14243 w 122571"/>
                  <a:gd name="connsiteY2" fmla="*/ 70880 h 187913"/>
                  <a:gd name="connsiteX3" fmla="*/ 14243 w 122571"/>
                  <a:gd name="connsiteY3" fmla="*/ 187914 h 187913"/>
                  <a:gd name="connsiteX4" fmla="*/ 108328 w 122571"/>
                  <a:gd name="connsiteY4" fmla="*/ 117034 h 1879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71" h="187913">
                    <a:moveTo>
                      <a:pt x="108328" y="117034"/>
                    </a:moveTo>
                    <a:cubicBezTo>
                      <a:pt x="128135" y="79121"/>
                      <a:pt x="126485" y="36264"/>
                      <a:pt x="108328" y="0"/>
                    </a:cubicBezTo>
                    <a:cubicBezTo>
                      <a:pt x="68714" y="8242"/>
                      <a:pt x="34051" y="32967"/>
                      <a:pt x="14243" y="70880"/>
                    </a:cubicBezTo>
                    <a:cubicBezTo>
                      <a:pt x="-5564" y="108792"/>
                      <a:pt x="-3914" y="151649"/>
                      <a:pt x="14243" y="187914"/>
                    </a:cubicBezTo>
                    <a:cubicBezTo>
                      <a:pt x="53858" y="179672"/>
                      <a:pt x="88520" y="154946"/>
                      <a:pt x="108328" y="117034"/>
                    </a:cubicBezTo>
                    <a:close/>
                  </a:path>
                </a:pathLst>
              </a:custGeom>
              <a:noFill/>
              <a:ln w="12700" cap="rnd">
                <a:solidFill>
                  <a:srgbClr val="000000"/>
                </a:solidFill>
                <a:prstDash val="solid"/>
                <a:round/>
              </a:ln>
            </p:spPr>
            <p:txBody>
              <a:bodyPr rtlCol="0" anchor="ctr"/>
              <a:lstStyle/>
              <a:p>
                <a:endParaRPr lang="en-US" sz="1799"/>
              </a:p>
            </p:txBody>
          </p:sp>
          <p:grpSp>
            <p:nvGrpSpPr>
              <p:cNvPr id="23" name="Graphic 503">
                <a:extLst>
                  <a:ext uri="{FF2B5EF4-FFF2-40B4-BE49-F238E27FC236}">
                    <a16:creationId xmlns:a16="http://schemas.microsoft.com/office/drawing/2014/main" id="{F31B8F64-0895-5C4C-AED5-BE1050CB83CA}"/>
                  </a:ext>
                </a:extLst>
              </p:cNvPr>
              <p:cNvGrpSpPr/>
              <p:nvPr/>
            </p:nvGrpSpPr>
            <p:grpSpPr>
              <a:xfrm>
                <a:off x="20104092" y="6044632"/>
                <a:ext cx="593135" cy="198981"/>
                <a:chOff x="20104092" y="6044632"/>
                <a:chExt cx="593135" cy="198981"/>
              </a:xfrm>
              <a:noFill/>
            </p:grpSpPr>
            <p:sp>
              <p:nvSpPr>
                <p:cNvPr id="25" name="Freeform 24">
                  <a:extLst>
                    <a:ext uri="{FF2B5EF4-FFF2-40B4-BE49-F238E27FC236}">
                      <a16:creationId xmlns:a16="http://schemas.microsoft.com/office/drawing/2014/main" id="{E80EA2CD-6D87-ABF0-5F0A-E389BB1DE7DB}"/>
                    </a:ext>
                  </a:extLst>
                </p:cNvPr>
                <p:cNvSpPr/>
                <p:nvPr/>
              </p:nvSpPr>
              <p:spPr>
                <a:xfrm>
                  <a:off x="20104092" y="6044632"/>
                  <a:ext cx="220097" cy="198981"/>
                </a:xfrm>
                <a:custGeom>
                  <a:avLst/>
                  <a:gdLst>
                    <a:gd name="connsiteX0" fmla="*/ 56405 w 220097"/>
                    <a:gd name="connsiteY0" fmla="*/ 148117 h 198981"/>
                    <a:gd name="connsiteX1" fmla="*/ 218163 w 220097"/>
                    <a:gd name="connsiteY1" fmla="*/ 197568 h 198981"/>
                    <a:gd name="connsiteX2" fmla="*/ 163694 w 220097"/>
                    <a:gd name="connsiteY2" fmla="*/ 50864 h 198981"/>
                    <a:gd name="connsiteX3" fmla="*/ 1934 w 220097"/>
                    <a:gd name="connsiteY3" fmla="*/ 1413 h 198981"/>
                    <a:gd name="connsiteX4" fmla="*/ 56405 w 220097"/>
                    <a:gd name="connsiteY4" fmla="*/ 148117 h 198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097" h="198981">
                      <a:moveTo>
                        <a:pt x="56405" y="148117"/>
                      </a:moveTo>
                      <a:cubicBezTo>
                        <a:pt x="100971" y="187678"/>
                        <a:pt x="160392" y="204162"/>
                        <a:pt x="218163" y="197568"/>
                      </a:cubicBezTo>
                      <a:cubicBezTo>
                        <a:pt x="226416" y="144821"/>
                        <a:pt x="208260" y="90425"/>
                        <a:pt x="163694" y="50864"/>
                      </a:cubicBezTo>
                      <a:cubicBezTo>
                        <a:pt x="119127" y="11303"/>
                        <a:pt x="59706" y="-5181"/>
                        <a:pt x="1934" y="1413"/>
                      </a:cubicBezTo>
                      <a:cubicBezTo>
                        <a:pt x="-6319" y="54161"/>
                        <a:pt x="11838" y="108557"/>
                        <a:pt x="56405" y="148117"/>
                      </a:cubicBezTo>
                      <a:close/>
                    </a:path>
                  </a:pathLst>
                </a:custGeom>
                <a:noFill/>
                <a:ln w="12700" cap="rnd">
                  <a:solidFill>
                    <a:srgbClr val="000000"/>
                  </a:solidFill>
                  <a:prstDash val="solid"/>
                  <a:round/>
                </a:ln>
              </p:spPr>
              <p:txBody>
                <a:bodyPr rtlCol="0" anchor="ctr"/>
                <a:lstStyle/>
                <a:p>
                  <a:endParaRPr lang="en-US" sz="1799"/>
                </a:p>
              </p:txBody>
            </p:sp>
            <p:sp>
              <p:nvSpPr>
                <p:cNvPr id="26" name="Freeform 25">
                  <a:extLst>
                    <a:ext uri="{FF2B5EF4-FFF2-40B4-BE49-F238E27FC236}">
                      <a16:creationId xmlns:a16="http://schemas.microsoft.com/office/drawing/2014/main" id="{9E158929-E910-08AD-DB0B-B003233E74E3}"/>
                    </a:ext>
                  </a:extLst>
                </p:cNvPr>
                <p:cNvSpPr/>
                <p:nvPr/>
              </p:nvSpPr>
              <p:spPr>
                <a:xfrm>
                  <a:off x="20477128" y="6044632"/>
                  <a:ext cx="220099" cy="198981"/>
                </a:xfrm>
                <a:custGeom>
                  <a:avLst/>
                  <a:gdLst>
                    <a:gd name="connsiteX0" fmla="*/ 163694 w 220099"/>
                    <a:gd name="connsiteY0" fmla="*/ 148117 h 198981"/>
                    <a:gd name="connsiteX1" fmla="*/ 1934 w 220099"/>
                    <a:gd name="connsiteY1" fmla="*/ 197568 h 198981"/>
                    <a:gd name="connsiteX2" fmla="*/ 56405 w 220099"/>
                    <a:gd name="connsiteY2" fmla="*/ 50864 h 198981"/>
                    <a:gd name="connsiteX3" fmla="*/ 218165 w 220099"/>
                    <a:gd name="connsiteY3" fmla="*/ 1413 h 198981"/>
                    <a:gd name="connsiteX4" fmla="*/ 163694 w 220099"/>
                    <a:gd name="connsiteY4" fmla="*/ 148117 h 198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099" h="198981">
                      <a:moveTo>
                        <a:pt x="163694" y="148117"/>
                      </a:moveTo>
                      <a:cubicBezTo>
                        <a:pt x="119129" y="187678"/>
                        <a:pt x="59705" y="204162"/>
                        <a:pt x="1934" y="197568"/>
                      </a:cubicBezTo>
                      <a:cubicBezTo>
                        <a:pt x="-6319" y="144821"/>
                        <a:pt x="11839" y="90425"/>
                        <a:pt x="56405" y="50864"/>
                      </a:cubicBezTo>
                      <a:cubicBezTo>
                        <a:pt x="100971" y="11303"/>
                        <a:pt x="160394" y="-5181"/>
                        <a:pt x="218165" y="1413"/>
                      </a:cubicBezTo>
                      <a:cubicBezTo>
                        <a:pt x="226418" y="54161"/>
                        <a:pt x="208260" y="108557"/>
                        <a:pt x="163694" y="148117"/>
                      </a:cubicBezTo>
                      <a:close/>
                    </a:path>
                  </a:pathLst>
                </a:custGeom>
                <a:noFill/>
                <a:ln w="12700" cap="rnd">
                  <a:solidFill>
                    <a:srgbClr val="000000"/>
                  </a:solidFill>
                  <a:prstDash val="solid"/>
                  <a:round/>
                </a:ln>
              </p:spPr>
              <p:txBody>
                <a:bodyPr rtlCol="0" anchor="ctr"/>
                <a:lstStyle/>
                <a:p>
                  <a:endParaRPr lang="en-US" sz="1799"/>
                </a:p>
              </p:txBody>
            </p:sp>
          </p:grpSp>
          <p:sp>
            <p:nvSpPr>
              <p:cNvPr id="24" name="Freeform 23">
                <a:extLst>
                  <a:ext uri="{FF2B5EF4-FFF2-40B4-BE49-F238E27FC236}">
                    <a16:creationId xmlns:a16="http://schemas.microsoft.com/office/drawing/2014/main" id="{9685A00A-76C8-0F72-9640-2EC928850807}"/>
                  </a:ext>
                </a:extLst>
              </p:cNvPr>
              <p:cNvSpPr/>
              <p:nvPr/>
            </p:nvSpPr>
            <p:spPr>
              <a:xfrm>
                <a:off x="20399834" y="6153189"/>
                <a:ext cx="16506" cy="278573"/>
              </a:xfrm>
              <a:custGeom>
                <a:avLst/>
                <a:gdLst>
                  <a:gd name="connsiteX0" fmla="*/ 0 w 16506"/>
                  <a:gd name="connsiteY0" fmla="*/ 0 h 278573"/>
                  <a:gd name="connsiteX1" fmla="*/ 0 w 16506"/>
                  <a:gd name="connsiteY1" fmla="*/ 278574 h 278573"/>
                </a:gdLst>
                <a:ahLst/>
                <a:cxnLst>
                  <a:cxn ang="0">
                    <a:pos x="connsiteX0" y="connsiteY0"/>
                  </a:cxn>
                  <a:cxn ang="0">
                    <a:pos x="connsiteX1" y="connsiteY1"/>
                  </a:cxn>
                </a:cxnLst>
                <a:rect l="l" t="t" r="r" b="b"/>
                <a:pathLst>
                  <a:path w="16506" h="278573">
                    <a:moveTo>
                      <a:pt x="0" y="0"/>
                    </a:moveTo>
                    <a:lnTo>
                      <a:pt x="0" y="278574"/>
                    </a:lnTo>
                  </a:path>
                </a:pathLst>
              </a:custGeom>
              <a:ln w="12700" cap="rnd">
                <a:solidFill>
                  <a:srgbClr val="000000"/>
                </a:solidFill>
                <a:prstDash val="solid"/>
                <a:round/>
              </a:ln>
            </p:spPr>
            <p:txBody>
              <a:bodyPr rtlCol="0" anchor="ctr"/>
              <a:lstStyle/>
              <a:p>
                <a:endParaRPr lang="en-US" sz="1799"/>
              </a:p>
            </p:txBody>
          </p:sp>
        </p:grpSp>
      </p:grpSp>
      <p:cxnSp>
        <p:nvCxnSpPr>
          <p:cNvPr id="35" name="Straight Connector 34">
            <a:extLst>
              <a:ext uri="{FF2B5EF4-FFF2-40B4-BE49-F238E27FC236}">
                <a16:creationId xmlns:a16="http://schemas.microsoft.com/office/drawing/2014/main" id="{1E7738F4-CDAD-6B0F-AE75-694D863C6CB6}"/>
              </a:ext>
            </a:extLst>
          </p:cNvPr>
          <p:cNvCxnSpPr>
            <a:cxnSpLocks/>
          </p:cNvCxnSpPr>
          <p:nvPr/>
        </p:nvCxnSpPr>
        <p:spPr>
          <a:xfrm flipH="1">
            <a:off x="561945" y="4744830"/>
            <a:ext cx="2245910" cy="0"/>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37" name="Freeform 36">
            <a:extLst>
              <a:ext uri="{FF2B5EF4-FFF2-40B4-BE49-F238E27FC236}">
                <a16:creationId xmlns:a16="http://schemas.microsoft.com/office/drawing/2014/main" id="{3A5B1F2F-7CAA-3857-C9F4-D4856C4867DC}"/>
              </a:ext>
            </a:extLst>
          </p:cNvPr>
          <p:cNvSpPr/>
          <p:nvPr/>
        </p:nvSpPr>
        <p:spPr>
          <a:xfrm rot="16857412">
            <a:off x="2750626" y="4367501"/>
            <a:ext cx="1258839" cy="1104229"/>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chemeClr val="bg1">
              <a:alpha val="52000"/>
            </a:scheme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29972585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6A2D48-BD51-64D2-02ED-04E509C933B4}"/>
            </a:ext>
          </a:extLst>
        </p:cNvPr>
        <p:cNvGrpSpPr/>
        <p:nvPr/>
      </p:nvGrpSpPr>
      <p:grpSpPr>
        <a:xfrm>
          <a:off x="0" y="0"/>
          <a:ext cx="0" cy="0"/>
          <a:chOff x="0" y="0"/>
          <a:chExt cx="0" cy="0"/>
        </a:xfrm>
      </p:grpSpPr>
      <p:grpSp>
        <p:nvGrpSpPr>
          <p:cNvPr id="23" name="Graphic 2">
            <a:extLst>
              <a:ext uri="{FF2B5EF4-FFF2-40B4-BE49-F238E27FC236}">
                <a16:creationId xmlns:a16="http://schemas.microsoft.com/office/drawing/2014/main" id="{AD606704-FA4C-3D35-173B-0D7E6CA26C4E}"/>
              </a:ext>
            </a:extLst>
          </p:cNvPr>
          <p:cNvGrpSpPr/>
          <p:nvPr/>
        </p:nvGrpSpPr>
        <p:grpSpPr>
          <a:xfrm>
            <a:off x="390411" y="-3307743"/>
            <a:ext cx="414291" cy="413839"/>
            <a:chOff x="7257599" y="768348"/>
            <a:chExt cx="868457" cy="867509"/>
          </a:xfrm>
          <a:solidFill>
            <a:schemeClr val="bg1"/>
          </a:solidFill>
        </p:grpSpPr>
        <p:sp>
          <p:nvSpPr>
            <p:cNvPr id="24" name="Freeform 23">
              <a:extLst>
                <a:ext uri="{FF2B5EF4-FFF2-40B4-BE49-F238E27FC236}">
                  <a16:creationId xmlns:a16="http://schemas.microsoft.com/office/drawing/2014/main" id="{9A3A70C2-6439-FA58-AF00-2CE5F9DC95C4}"/>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14B2E7A0-2386-904C-6D0B-7A246594E6FA}"/>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C45B2B48-B038-3860-7841-3FDC9F93EE3C}"/>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0920017A-CAF1-3B63-5188-C504AAC351D8}"/>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7E9CA231-EDC6-EB00-53B6-5970D53D61EA}"/>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88" name="TextBox 87">
            <a:extLst>
              <a:ext uri="{FF2B5EF4-FFF2-40B4-BE49-F238E27FC236}">
                <a16:creationId xmlns:a16="http://schemas.microsoft.com/office/drawing/2014/main" id="{D49263B4-084D-D56B-0975-8CF49169747C}"/>
              </a:ext>
            </a:extLst>
          </p:cNvPr>
          <p:cNvSpPr txBox="1"/>
          <p:nvPr/>
        </p:nvSpPr>
        <p:spPr>
          <a:xfrm>
            <a:off x="623101" y="581290"/>
            <a:ext cx="6919333" cy="365356"/>
          </a:xfrm>
          <a:prstGeom prst="rect">
            <a:avLst/>
          </a:prstGeom>
          <a:noFill/>
        </p:spPr>
        <p:txBody>
          <a:bodyPr wrap="square" rtlCol="0" anchor="ctr">
            <a:spAutoFit/>
          </a:bodyPr>
          <a:lstStyle/>
          <a:p>
            <a:pPr marL="6350">
              <a:lnSpc>
                <a:spcPts val="2120"/>
              </a:lnSpc>
              <a:tabLst>
                <a:tab pos="611188" algn="l"/>
                <a:tab pos="612775" algn="l"/>
              </a:tabLst>
            </a:pPr>
            <a:r>
              <a:rPr lang="en-US" sz="2100" b="1" dirty="0">
                <a:solidFill>
                  <a:srgbClr val="00898B"/>
                </a:solidFill>
                <a:latin typeface="Calibri" panose="020F0502020204030204" pitchFamily="34" charset="0"/>
                <a:cs typeface="Calibri" panose="020F0502020204030204" pitchFamily="34" charset="0"/>
              </a:rPr>
              <a:t>Intervento</a:t>
            </a:r>
          </a:p>
        </p:txBody>
      </p:sp>
      <p:sp>
        <p:nvSpPr>
          <p:cNvPr id="89" name="Text Placeholder 1">
            <a:extLst>
              <a:ext uri="{FF2B5EF4-FFF2-40B4-BE49-F238E27FC236}">
                <a16:creationId xmlns:a16="http://schemas.microsoft.com/office/drawing/2014/main" id="{5550375A-05C8-96D7-2F5C-8931D838D654}"/>
              </a:ext>
            </a:extLst>
          </p:cNvPr>
          <p:cNvSpPr txBox="1">
            <a:spLocks/>
          </p:cNvSpPr>
          <p:nvPr/>
        </p:nvSpPr>
        <p:spPr>
          <a:xfrm>
            <a:off x="665284" y="1036523"/>
            <a:ext cx="6389643" cy="1076059"/>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a:solidFill>
                  <a:srgbClr val="262626"/>
                </a:solidFill>
              </a:rPr>
              <a:t>I fondatori dell'azienda, il dottor Jerome O'Connell e il professor Nick Holden, provengono dall'University College di Dublino e vantano oltre 30 anni di esperienza nella fornitura di soluzioni software innovative per i settori dell'agricoltura e delle risorse naturali. </a:t>
            </a:r>
            <a:r>
              <a:rPr lang="en-US" sz="1150" b="0" dirty="0" err="1">
                <a:solidFill>
                  <a:srgbClr val="262626"/>
                </a:solidFill>
              </a:rPr>
              <a:t>ProvEye </a:t>
            </a:r>
            <a:r>
              <a:rPr lang="en-US" sz="1150" b="0" dirty="0">
                <a:solidFill>
                  <a:srgbClr val="262626"/>
                </a:solidFill>
              </a:rPr>
              <a:t>utilizza proprietà intellettuali innovative per elaborare e </a:t>
            </a:r>
            <a:r>
              <a:rPr lang="en-US" sz="1150" b="0" dirty="0" err="1">
                <a:solidFill>
                  <a:srgbClr val="262626"/>
                </a:solidFill>
              </a:rPr>
              <a:t>analizzare </a:t>
            </a:r>
            <a:r>
              <a:rPr lang="en-US" sz="1150" b="0" dirty="0">
                <a:solidFill>
                  <a:srgbClr val="262626"/>
                </a:solidFill>
              </a:rPr>
              <a:t>immagini satellitari e UAV al fine di ottenere informazioni dettagliate sull'efficienza e la sostenibilità del settore agricolo. Il software offre una precisione senza precedenti nella misurazione della resa dei raccolti, nell'individuazione delle malattie, nella produttività e nell'impatto ambientale, dalle foglie ai campi, dalle aziende agricole alla scala nazionale.</a:t>
            </a:r>
          </a:p>
        </p:txBody>
      </p:sp>
      <p:cxnSp>
        <p:nvCxnSpPr>
          <p:cNvPr id="90" name="Straight Connector 89">
            <a:extLst>
              <a:ext uri="{FF2B5EF4-FFF2-40B4-BE49-F238E27FC236}">
                <a16:creationId xmlns:a16="http://schemas.microsoft.com/office/drawing/2014/main" id="{2B3E7DBD-CBB5-5446-3AE9-FDC46745FF02}"/>
              </a:ext>
            </a:extLst>
          </p:cNvPr>
          <p:cNvCxnSpPr>
            <a:cxnSpLocks/>
            <a:stCxn id="88" idx="1"/>
          </p:cNvCxnSpPr>
          <p:nvPr/>
        </p:nvCxnSpPr>
        <p:spPr>
          <a:xfrm flipH="1" flipV="1">
            <a:off x="6502" y="763967"/>
            <a:ext cx="616599" cy="1"/>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109" name="Freeform 108">
            <a:extLst>
              <a:ext uri="{FF2B5EF4-FFF2-40B4-BE49-F238E27FC236}">
                <a16:creationId xmlns:a16="http://schemas.microsoft.com/office/drawing/2014/main" id="{EE3D6D30-2595-E70A-3D89-05E0B70F4CB8}"/>
              </a:ext>
            </a:extLst>
          </p:cNvPr>
          <p:cNvSpPr/>
          <p:nvPr/>
        </p:nvSpPr>
        <p:spPr>
          <a:xfrm rot="10491851">
            <a:off x="6154269" y="-611708"/>
            <a:ext cx="1932799" cy="1695414"/>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gradFill>
            <a:gsLst>
              <a:gs pos="98000">
                <a:srgbClr val="51C4C6"/>
              </a:gs>
              <a:gs pos="0">
                <a:srgbClr val="00403F"/>
              </a:gs>
            </a:gsLst>
            <a:lin ang="5400000" scaled="1"/>
          </a:gradFill>
          <a:ln w="5331" cap="flat">
            <a:noFill/>
            <a:prstDash val="solid"/>
            <a:miter/>
          </a:ln>
        </p:spPr>
        <p:txBody>
          <a:bodyPr rtlCol="0" anchor="ctr"/>
          <a:lstStyle/>
          <a:p>
            <a:endParaRPr lang="en-US"/>
          </a:p>
        </p:txBody>
      </p:sp>
      <p:sp>
        <p:nvSpPr>
          <p:cNvPr id="110" name="Slide Number Placeholder 5">
            <a:extLst>
              <a:ext uri="{FF2B5EF4-FFF2-40B4-BE49-F238E27FC236}">
                <a16:creationId xmlns:a16="http://schemas.microsoft.com/office/drawing/2014/main" id="{05924303-FE95-EFFA-1CB2-97EA4E9268D3}"/>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12</a:t>
            </a:fld>
            <a:endParaRPr lang="en-US" dirty="0">
              <a:solidFill>
                <a:srgbClr val="262626"/>
              </a:solidFill>
            </a:endParaRPr>
          </a:p>
        </p:txBody>
      </p:sp>
      <p:sp>
        <p:nvSpPr>
          <p:cNvPr id="38" name="object 13">
            <a:extLst>
              <a:ext uri="{FF2B5EF4-FFF2-40B4-BE49-F238E27FC236}">
                <a16:creationId xmlns:a16="http://schemas.microsoft.com/office/drawing/2014/main" id="{740CAFB2-F547-5E1B-7966-0CC8499F9703}"/>
              </a:ext>
            </a:extLst>
          </p:cNvPr>
          <p:cNvSpPr/>
          <p:nvPr/>
        </p:nvSpPr>
        <p:spPr>
          <a:xfrm rot="16200000">
            <a:off x="2576150" y="5259208"/>
            <a:ext cx="2407377" cy="7559676"/>
          </a:xfrm>
          <a:custGeom>
            <a:avLst/>
            <a:gdLst/>
            <a:ahLst/>
            <a:cxnLst/>
            <a:rect l="l" t="t" r="r" b="b"/>
            <a:pathLst>
              <a:path w="1277620" h="1277620">
                <a:moveTo>
                  <a:pt x="1277480" y="0"/>
                </a:moveTo>
                <a:lnTo>
                  <a:pt x="0" y="0"/>
                </a:lnTo>
                <a:lnTo>
                  <a:pt x="0" y="1277480"/>
                </a:lnTo>
                <a:lnTo>
                  <a:pt x="1277480" y="1277480"/>
                </a:lnTo>
                <a:lnTo>
                  <a:pt x="1277480" y="0"/>
                </a:lnTo>
                <a:close/>
              </a:path>
            </a:pathLst>
          </a:custGeom>
          <a:gradFill>
            <a:gsLst>
              <a:gs pos="30000">
                <a:srgbClr val="00898B"/>
              </a:gs>
              <a:gs pos="97000">
                <a:srgbClr val="51C4C6">
                  <a:alpha val="31000"/>
                </a:srgbClr>
              </a:gs>
              <a:gs pos="0">
                <a:srgbClr val="00403F"/>
              </a:gs>
            </a:gsLst>
            <a:lin ang="5400000" scaled="0"/>
          </a:gradFill>
        </p:spPr>
        <p:txBody>
          <a:bodyPr wrap="square" lIns="0" tIns="0" rIns="0" bIns="0" rtlCol="0"/>
          <a:lstStyle/>
          <a:p>
            <a:endParaRPr dirty="0">
              <a:solidFill>
                <a:srgbClr val="F05A28"/>
              </a:solidFill>
            </a:endParaRPr>
          </a:p>
        </p:txBody>
      </p:sp>
      <p:sp>
        <p:nvSpPr>
          <p:cNvPr id="39" name="TextBox 38">
            <a:extLst>
              <a:ext uri="{FF2B5EF4-FFF2-40B4-BE49-F238E27FC236}">
                <a16:creationId xmlns:a16="http://schemas.microsoft.com/office/drawing/2014/main" id="{E2CB879E-185F-A232-D365-769819323D82}"/>
              </a:ext>
            </a:extLst>
          </p:cNvPr>
          <p:cNvSpPr txBox="1"/>
          <p:nvPr/>
        </p:nvSpPr>
        <p:spPr>
          <a:xfrm>
            <a:off x="569634" y="8285088"/>
            <a:ext cx="2138994" cy="1823576"/>
          </a:xfrm>
          <a:prstGeom prst="rect">
            <a:avLst/>
          </a:prstGeom>
          <a:noFill/>
        </p:spPr>
        <p:txBody>
          <a:bodyPr wrap="square" rtlCol="0">
            <a:spAutoFit/>
          </a:bodyPr>
          <a:lstStyle/>
          <a:p>
            <a:pPr algn="ctr">
              <a:lnSpc>
                <a:spcPts val="1480"/>
              </a:lnSpc>
            </a:pP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In sostanza, </a:t>
            </a:r>
            <a:r>
              <a:rPr lang="en-US" sz="1400" i="1" spc="0" baseline="0" dirty="0" err="1">
                <a:ln/>
                <a:solidFill>
                  <a:schemeClr val="bg1"/>
                </a:solidFill>
                <a:latin typeface="Calibri" panose="020F0502020204030204" pitchFamily="34" charset="0"/>
                <a:cs typeface="Calibri" panose="020F0502020204030204" pitchFamily="34" charset="0"/>
                <a:sym typeface="Poppins-MediumItalic"/>
                <a:rtl val="0"/>
              </a:rPr>
              <a:t>Proveye </a:t>
            </a: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offre una tecnologia avanzata e dati integrati per migliorare l'efficienza, la redditività e la sostenibilità delle attività agricole, in particolare nella produzione alimentare basata sul foraggio.</a:t>
            </a:r>
          </a:p>
          <a:p>
            <a:pPr algn="ctr">
              <a:lnSpc>
                <a:spcPts val="1480"/>
              </a:lnSpc>
            </a:pPr>
            <a:endParaRPr lang="en-US" sz="1400" i="1" spc="0" baseline="0" dirty="0">
              <a:ln/>
              <a:solidFill>
                <a:schemeClr val="bg1"/>
              </a:solidFill>
              <a:latin typeface="Calibri" panose="020F0502020204030204" pitchFamily="34" charset="0"/>
              <a:cs typeface="Calibri" panose="020F0502020204030204" pitchFamily="34" charset="0"/>
              <a:sym typeface="Poppins-MediumItalic"/>
              <a:rtl val="0"/>
            </a:endParaRPr>
          </a:p>
        </p:txBody>
      </p:sp>
      <p:grpSp>
        <p:nvGrpSpPr>
          <p:cNvPr id="40" name="Group 39">
            <a:extLst>
              <a:ext uri="{FF2B5EF4-FFF2-40B4-BE49-F238E27FC236}">
                <a16:creationId xmlns:a16="http://schemas.microsoft.com/office/drawing/2014/main" id="{EA99EC93-DE46-AEDD-846C-6FDCFF5298E5}"/>
              </a:ext>
            </a:extLst>
          </p:cNvPr>
          <p:cNvGrpSpPr/>
          <p:nvPr/>
        </p:nvGrpSpPr>
        <p:grpSpPr>
          <a:xfrm>
            <a:off x="1385866" y="7571795"/>
            <a:ext cx="506531" cy="527128"/>
            <a:chOff x="3402050" y="5539672"/>
            <a:chExt cx="751576" cy="782137"/>
          </a:xfrm>
        </p:grpSpPr>
        <p:sp>
          <p:nvSpPr>
            <p:cNvPr id="41" name="Freeform 40">
              <a:extLst>
                <a:ext uri="{FF2B5EF4-FFF2-40B4-BE49-F238E27FC236}">
                  <a16:creationId xmlns:a16="http://schemas.microsoft.com/office/drawing/2014/main" id="{A58FC4C3-4ADD-6D8D-F6F3-7A7D17F38741}"/>
                </a:ext>
              </a:extLst>
            </p:cNvPr>
            <p:cNvSpPr/>
            <p:nvPr/>
          </p:nvSpPr>
          <p:spPr>
            <a:xfrm>
              <a:off x="3402050" y="5539672"/>
              <a:ext cx="751576" cy="782137"/>
            </a:xfrm>
            <a:custGeom>
              <a:avLst/>
              <a:gdLst>
                <a:gd name="connsiteX0" fmla="*/ 27317 w 751576"/>
                <a:gd name="connsiteY0" fmla="*/ 782137 h 782137"/>
                <a:gd name="connsiteX1" fmla="*/ 0 w 751576"/>
                <a:gd name="connsiteY1" fmla="*/ 640899 h 782137"/>
                <a:gd name="connsiteX2" fmla="*/ 23986 w 751576"/>
                <a:gd name="connsiteY2" fmla="*/ 508323 h 782137"/>
                <a:gd name="connsiteX3" fmla="*/ 0 w 751576"/>
                <a:gd name="connsiteY3" fmla="*/ 375746 h 782137"/>
                <a:gd name="connsiteX4" fmla="*/ 375788 w 751576"/>
                <a:gd name="connsiteY4" fmla="*/ 0 h 782137"/>
                <a:gd name="connsiteX5" fmla="*/ 751577 w 751576"/>
                <a:gd name="connsiteY5" fmla="*/ 375746 h 782137"/>
                <a:gd name="connsiteX6" fmla="*/ 727590 w 751576"/>
                <a:gd name="connsiteY6" fmla="*/ 508323 h 782137"/>
                <a:gd name="connsiteX7" fmla="*/ 632977 w 751576"/>
                <a:gd name="connsiteY7" fmla="*/ 649560 h 782137"/>
                <a:gd name="connsiteX8" fmla="*/ 376455 w 751576"/>
                <a:gd name="connsiteY8" fmla="*/ 750825 h 782137"/>
                <a:gd name="connsiteX9" fmla="*/ 119932 w 751576"/>
                <a:gd name="connsiteY9" fmla="*/ 649560 h 782137"/>
                <a:gd name="connsiteX10" fmla="*/ 28651 w 751576"/>
                <a:gd name="connsiteY10" fmla="*/ 782137 h 78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1576" h="782137">
                  <a:moveTo>
                    <a:pt x="27317" y="782137"/>
                  </a:moveTo>
                  <a:cubicBezTo>
                    <a:pt x="9327" y="738167"/>
                    <a:pt x="0" y="690865"/>
                    <a:pt x="0" y="640899"/>
                  </a:cubicBezTo>
                  <a:cubicBezTo>
                    <a:pt x="0" y="590933"/>
                    <a:pt x="8662" y="549628"/>
                    <a:pt x="23986" y="508323"/>
                  </a:cubicBezTo>
                  <a:cubicBezTo>
                    <a:pt x="8662" y="467017"/>
                    <a:pt x="0" y="422381"/>
                    <a:pt x="0" y="375746"/>
                  </a:cubicBezTo>
                  <a:cubicBezTo>
                    <a:pt x="0" y="168553"/>
                    <a:pt x="167905" y="0"/>
                    <a:pt x="375788" y="0"/>
                  </a:cubicBezTo>
                  <a:cubicBezTo>
                    <a:pt x="583670" y="0"/>
                    <a:pt x="751577" y="167886"/>
                    <a:pt x="751577" y="375746"/>
                  </a:cubicBezTo>
                  <a:cubicBezTo>
                    <a:pt x="751577" y="583605"/>
                    <a:pt x="742915" y="467017"/>
                    <a:pt x="727590" y="508323"/>
                  </a:cubicBezTo>
                  <a:cubicBezTo>
                    <a:pt x="706934" y="562286"/>
                    <a:pt x="674286" y="610919"/>
                    <a:pt x="632977" y="649560"/>
                  </a:cubicBezTo>
                  <a:cubicBezTo>
                    <a:pt x="565681" y="712185"/>
                    <a:pt x="475731" y="750825"/>
                    <a:pt x="376455" y="750825"/>
                  </a:cubicBezTo>
                  <a:cubicBezTo>
                    <a:pt x="277176" y="750825"/>
                    <a:pt x="186562" y="712185"/>
                    <a:pt x="119932" y="649560"/>
                  </a:cubicBezTo>
                  <a:cubicBezTo>
                    <a:pt x="80620" y="686202"/>
                    <a:pt x="49305" y="731505"/>
                    <a:pt x="28651" y="782137"/>
                  </a:cubicBezTo>
                  <a:close/>
                </a:path>
              </a:pathLst>
            </a:custGeom>
            <a:solidFill>
              <a:srgbClr val="ADD037"/>
            </a:solidFill>
            <a:ln w="6662" cap="flat">
              <a:noFill/>
              <a:prstDash val="solid"/>
              <a:miter/>
            </a:ln>
          </p:spPr>
          <p:txBody>
            <a:bodyPr rtlCol="0" anchor="ctr"/>
            <a:lstStyle/>
            <a:p>
              <a:endParaRPr lang="en-US">
                <a:solidFill>
                  <a:srgbClr val="262626"/>
                </a:solidFill>
              </a:endParaRPr>
            </a:p>
          </p:txBody>
        </p:sp>
        <p:sp>
          <p:nvSpPr>
            <p:cNvPr id="42" name="Freeform 41">
              <a:extLst>
                <a:ext uri="{FF2B5EF4-FFF2-40B4-BE49-F238E27FC236}">
                  <a16:creationId xmlns:a16="http://schemas.microsoft.com/office/drawing/2014/main" id="{24B1914A-D7AF-F640-E6D1-CC9C81488ADB}"/>
                </a:ext>
              </a:extLst>
            </p:cNvPr>
            <p:cNvSpPr/>
            <p:nvPr/>
          </p:nvSpPr>
          <p:spPr>
            <a:xfrm>
              <a:off x="3794857" y="5761975"/>
              <a:ext cx="213675" cy="282614"/>
            </a:xfrm>
            <a:custGeom>
              <a:avLst/>
              <a:gdLst>
                <a:gd name="connsiteX0" fmla="*/ 138227 w 213675"/>
                <a:gd name="connsiteY0" fmla="*/ 215400 h 282614"/>
                <a:gd name="connsiteX1" fmla="*/ 75596 w 213675"/>
                <a:gd name="connsiteY1" fmla="*/ 209405 h 282614"/>
                <a:gd name="connsiteX2" fmla="*/ 1637 w 213675"/>
                <a:gd name="connsiteY2" fmla="*/ 88819 h 282614"/>
                <a:gd name="connsiteX3" fmla="*/ 117571 w 213675"/>
                <a:gd name="connsiteY3" fmla="*/ 213 h 282614"/>
                <a:gd name="connsiteX4" fmla="*/ 213518 w 213675"/>
                <a:gd name="connsiteY4" fmla="*/ 100812 h 282614"/>
                <a:gd name="connsiteX5" fmla="*/ 134228 w 213675"/>
                <a:gd name="connsiteY5" fmla="*/ 262702 h 282614"/>
                <a:gd name="connsiteX6" fmla="*/ 106911 w 213675"/>
                <a:gd name="connsiteY6" fmla="*/ 282022 h 282614"/>
                <a:gd name="connsiteX7" fmla="*/ 98249 w 213675"/>
                <a:gd name="connsiteY7" fmla="*/ 282022 h 282614"/>
                <a:gd name="connsiteX8" fmla="*/ 100248 w 213675"/>
                <a:gd name="connsiteY8" fmla="*/ 273362 h 282614"/>
                <a:gd name="connsiteX9" fmla="*/ 138227 w 213675"/>
                <a:gd name="connsiteY9" fmla="*/ 214068 h 28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675" h="282614">
                  <a:moveTo>
                    <a:pt x="138227" y="215400"/>
                  </a:moveTo>
                  <a:cubicBezTo>
                    <a:pt x="114907" y="213402"/>
                    <a:pt x="94918" y="214734"/>
                    <a:pt x="75596" y="209405"/>
                  </a:cubicBezTo>
                  <a:cubicBezTo>
                    <a:pt x="23625" y="195414"/>
                    <a:pt x="-7690" y="141451"/>
                    <a:pt x="1637" y="88819"/>
                  </a:cubicBezTo>
                  <a:cubicBezTo>
                    <a:pt x="11631" y="32858"/>
                    <a:pt x="58939" y="-3118"/>
                    <a:pt x="117571" y="213"/>
                  </a:cubicBezTo>
                  <a:cubicBezTo>
                    <a:pt x="168877" y="3544"/>
                    <a:pt x="211519" y="47514"/>
                    <a:pt x="213518" y="100812"/>
                  </a:cubicBezTo>
                  <a:cubicBezTo>
                    <a:pt x="216182" y="168765"/>
                    <a:pt x="184867" y="220730"/>
                    <a:pt x="134228" y="262702"/>
                  </a:cubicBezTo>
                  <a:cubicBezTo>
                    <a:pt x="125568" y="270031"/>
                    <a:pt x="116239" y="276027"/>
                    <a:pt x="106911" y="282022"/>
                  </a:cubicBezTo>
                  <a:cubicBezTo>
                    <a:pt x="104912" y="283355"/>
                    <a:pt x="100914" y="282022"/>
                    <a:pt x="98249" y="282022"/>
                  </a:cubicBezTo>
                  <a:cubicBezTo>
                    <a:pt x="98249" y="279358"/>
                    <a:pt x="98249" y="276027"/>
                    <a:pt x="100248" y="273362"/>
                  </a:cubicBezTo>
                  <a:cubicBezTo>
                    <a:pt x="112907" y="253375"/>
                    <a:pt x="125568" y="233389"/>
                    <a:pt x="138227" y="214068"/>
                  </a:cubicBezTo>
                  <a:close/>
                </a:path>
              </a:pathLst>
            </a:custGeom>
            <a:solidFill>
              <a:schemeClr val="bg1"/>
            </a:solidFill>
            <a:ln w="6662" cap="flat">
              <a:noFill/>
              <a:prstDash val="solid"/>
              <a:miter/>
            </a:ln>
          </p:spPr>
          <p:txBody>
            <a:bodyPr rtlCol="0" anchor="ctr"/>
            <a:lstStyle/>
            <a:p>
              <a:endParaRPr lang="en-US">
                <a:solidFill>
                  <a:srgbClr val="262626"/>
                </a:solidFill>
              </a:endParaRPr>
            </a:p>
          </p:txBody>
        </p:sp>
        <p:sp>
          <p:nvSpPr>
            <p:cNvPr id="43" name="Freeform 42">
              <a:extLst>
                <a:ext uri="{FF2B5EF4-FFF2-40B4-BE49-F238E27FC236}">
                  <a16:creationId xmlns:a16="http://schemas.microsoft.com/office/drawing/2014/main" id="{877D5442-8EA8-C808-581E-0F84F754B1F5}"/>
                </a:ext>
              </a:extLst>
            </p:cNvPr>
            <p:cNvSpPr/>
            <p:nvPr/>
          </p:nvSpPr>
          <p:spPr>
            <a:xfrm>
              <a:off x="3546595" y="5762276"/>
              <a:ext cx="213875" cy="282387"/>
            </a:xfrm>
            <a:custGeom>
              <a:avLst/>
              <a:gdLst>
                <a:gd name="connsiteX0" fmla="*/ 134630 w 213875"/>
                <a:gd name="connsiteY0" fmla="*/ 211102 h 282387"/>
                <a:gd name="connsiteX1" fmla="*/ 59339 w 213875"/>
                <a:gd name="connsiteY1" fmla="*/ 203108 h 282387"/>
                <a:gd name="connsiteX2" fmla="*/ 4038 w 213875"/>
                <a:gd name="connsiteY2" fmla="*/ 77193 h 282387"/>
                <a:gd name="connsiteX3" fmla="*/ 119305 w 213875"/>
                <a:gd name="connsiteY3" fmla="*/ 578 h 282387"/>
                <a:gd name="connsiteX4" fmla="*/ 213253 w 213875"/>
                <a:gd name="connsiteY4" fmla="*/ 95848 h 282387"/>
                <a:gd name="connsiteX5" fmla="*/ 169277 w 213875"/>
                <a:gd name="connsiteY5" fmla="*/ 228424 h 282387"/>
                <a:gd name="connsiteX6" fmla="*/ 109978 w 213875"/>
                <a:gd name="connsiteY6" fmla="*/ 280389 h 282387"/>
                <a:gd name="connsiteX7" fmla="*/ 97984 w 213875"/>
                <a:gd name="connsiteY7" fmla="*/ 282388 h 282387"/>
                <a:gd name="connsiteX8" fmla="*/ 101982 w 213875"/>
                <a:gd name="connsiteY8" fmla="*/ 271728 h 282387"/>
                <a:gd name="connsiteX9" fmla="*/ 137962 w 213875"/>
                <a:gd name="connsiteY9" fmla="*/ 215099 h 282387"/>
                <a:gd name="connsiteX10" fmla="*/ 134630 w 213875"/>
                <a:gd name="connsiteY10" fmla="*/ 211102 h 28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875" h="282387">
                  <a:moveTo>
                    <a:pt x="134630" y="211102"/>
                  </a:moveTo>
                  <a:cubicBezTo>
                    <a:pt x="108645" y="217098"/>
                    <a:pt x="83326" y="215099"/>
                    <a:pt x="59339" y="203108"/>
                  </a:cubicBezTo>
                  <a:cubicBezTo>
                    <a:pt x="13365" y="180457"/>
                    <a:pt x="-9955" y="127159"/>
                    <a:pt x="4038" y="77193"/>
                  </a:cubicBezTo>
                  <a:cubicBezTo>
                    <a:pt x="18029" y="27227"/>
                    <a:pt x="65336" y="-4752"/>
                    <a:pt x="119305" y="578"/>
                  </a:cubicBezTo>
                  <a:cubicBezTo>
                    <a:pt x="167945" y="5242"/>
                    <a:pt x="209254" y="45881"/>
                    <a:pt x="213253" y="95848"/>
                  </a:cubicBezTo>
                  <a:cubicBezTo>
                    <a:pt x="217251" y="146480"/>
                    <a:pt x="201926" y="191116"/>
                    <a:pt x="169277" y="228424"/>
                  </a:cubicBezTo>
                  <a:cubicBezTo>
                    <a:pt x="151954" y="247744"/>
                    <a:pt x="130633" y="263734"/>
                    <a:pt x="109978" y="280389"/>
                  </a:cubicBezTo>
                  <a:cubicBezTo>
                    <a:pt x="107313" y="282388"/>
                    <a:pt x="101982" y="281721"/>
                    <a:pt x="97984" y="282388"/>
                  </a:cubicBezTo>
                  <a:cubicBezTo>
                    <a:pt x="99316" y="279057"/>
                    <a:pt x="99983" y="275059"/>
                    <a:pt x="101982" y="271728"/>
                  </a:cubicBezTo>
                  <a:cubicBezTo>
                    <a:pt x="113976" y="253074"/>
                    <a:pt x="125968" y="233754"/>
                    <a:pt x="137962" y="215099"/>
                  </a:cubicBezTo>
                  <a:cubicBezTo>
                    <a:pt x="136629" y="213767"/>
                    <a:pt x="135962" y="212435"/>
                    <a:pt x="134630" y="211102"/>
                  </a:cubicBezTo>
                  <a:close/>
                </a:path>
              </a:pathLst>
            </a:custGeom>
            <a:solidFill>
              <a:schemeClr val="bg1"/>
            </a:solidFill>
            <a:ln w="6662" cap="flat">
              <a:noFill/>
              <a:prstDash val="solid"/>
              <a:miter/>
            </a:ln>
          </p:spPr>
          <p:txBody>
            <a:bodyPr rtlCol="0" anchor="ctr"/>
            <a:lstStyle/>
            <a:p>
              <a:endParaRPr lang="en-US">
                <a:solidFill>
                  <a:srgbClr val="262626"/>
                </a:solidFill>
              </a:endParaRPr>
            </a:p>
          </p:txBody>
        </p:sp>
      </p:grpSp>
      <p:cxnSp>
        <p:nvCxnSpPr>
          <p:cNvPr id="3" name="Straight Connector 2">
            <a:extLst>
              <a:ext uri="{FF2B5EF4-FFF2-40B4-BE49-F238E27FC236}">
                <a16:creationId xmlns:a16="http://schemas.microsoft.com/office/drawing/2014/main" id="{F7F0BD32-BF5A-D679-408F-C379D59F0F62}"/>
              </a:ext>
            </a:extLst>
          </p:cNvPr>
          <p:cNvCxnSpPr>
            <a:cxnSpLocks/>
          </p:cNvCxnSpPr>
          <p:nvPr/>
        </p:nvCxnSpPr>
        <p:spPr>
          <a:xfrm>
            <a:off x="3082840" y="3036913"/>
            <a:ext cx="0" cy="4525001"/>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25512EA0-DB0C-0BA4-6936-FF3A98840A64}"/>
              </a:ext>
            </a:extLst>
          </p:cNvPr>
          <p:cNvCxnSpPr>
            <a:cxnSpLocks/>
          </p:cNvCxnSpPr>
          <p:nvPr/>
        </p:nvCxnSpPr>
        <p:spPr>
          <a:xfrm>
            <a:off x="10490" y="3007813"/>
            <a:ext cx="3072349" cy="0"/>
          </a:xfrm>
          <a:prstGeom prst="line">
            <a:avLst/>
          </a:prstGeom>
          <a:ln w="12700">
            <a:solidFill>
              <a:srgbClr val="0C4659"/>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B374F100-737A-7007-C1F7-24203546E8D1}"/>
              </a:ext>
            </a:extLst>
          </p:cNvPr>
          <p:cNvCxnSpPr>
            <a:cxnSpLocks/>
          </p:cNvCxnSpPr>
          <p:nvPr/>
        </p:nvCxnSpPr>
        <p:spPr>
          <a:xfrm>
            <a:off x="3078247" y="7561914"/>
            <a:ext cx="4500000" cy="0"/>
          </a:xfrm>
          <a:prstGeom prst="line">
            <a:avLst/>
          </a:prstGeom>
          <a:ln w="12700">
            <a:solidFill>
              <a:srgbClr val="0C4659"/>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D221766B-7D83-054F-8522-BCECED00F96C}"/>
              </a:ext>
            </a:extLst>
          </p:cNvPr>
          <p:cNvCxnSpPr>
            <a:cxnSpLocks/>
          </p:cNvCxnSpPr>
          <p:nvPr/>
        </p:nvCxnSpPr>
        <p:spPr>
          <a:xfrm>
            <a:off x="3078247" y="6298827"/>
            <a:ext cx="4500000" cy="0"/>
          </a:xfrm>
          <a:prstGeom prst="line">
            <a:avLst/>
          </a:prstGeom>
          <a:ln w="12700">
            <a:solidFill>
              <a:srgbClr val="0C4659"/>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EFD11774-D401-8739-C6B1-18A19A64F662}"/>
              </a:ext>
            </a:extLst>
          </p:cNvPr>
          <p:cNvCxnSpPr>
            <a:cxnSpLocks/>
          </p:cNvCxnSpPr>
          <p:nvPr/>
        </p:nvCxnSpPr>
        <p:spPr>
          <a:xfrm>
            <a:off x="3078247" y="5283254"/>
            <a:ext cx="4500000" cy="0"/>
          </a:xfrm>
          <a:prstGeom prst="line">
            <a:avLst/>
          </a:prstGeom>
          <a:ln w="12700">
            <a:solidFill>
              <a:srgbClr val="0C4659"/>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FA1F13C-2445-24F0-7716-C480425A444E}"/>
              </a:ext>
            </a:extLst>
          </p:cNvPr>
          <p:cNvCxnSpPr>
            <a:cxnSpLocks/>
          </p:cNvCxnSpPr>
          <p:nvPr/>
        </p:nvCxnSpPr>
        <p:spPr>
          <a:xfrm>
            <a:off x="3078247" y="4098632"/>
            <a:ext cx="4500000" cy="0"/>
          </a:xfrm>
          <a:prstGeom prst="line">
            <a:avLst/>
          </a:prstGeom>
          <a:ln w="12700">
            <a:solidFill>
              <a:srgbClr val="0C4659"/>
            </a:solidFill>
            <a:prstDash val="sysDot"/>
          </a:ln>
        </p:spPr>
        <p:style>
          <a:lnRef idx="1">
            <a:schemeClr val="accent1"/>
          </a:lnRef>
          <a:fillRef idx="0">
            <a:schemeClr val="accent1"/>
          </a:fillRef>
          <a:effectRef idx="0">
            <a:schemeClr val="accent1"/>
          </a:effectRef>
          <a:fontRef idx="minor">
            <a:schemeClr val="tx1"/>
          </a:fontRef>
        </p:style>
      </p:cxnSp>
      <p:pic>
        <p:nvPicPr>
          <p:cNvPr id="31" name="Graphic 30">
            <a:extLst>
              <a:ext uri="{FF2B5EF4-FFF2-40B4-BE49-F238E27FC236}">
                <a16:creationId xmlns:a16="http://schemas.microsoft.com/office/drawing/2014/main" id="{18752AB1-D2E0-BBA5-2B4C-9A38803738D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795661" y="8511734"/>
            <a:ext cx="4525172" cy="1370284"/>
          </a:xfrm>
          <a:prstGeom prst="rect">
            <a:avLst/>
          </a:prstGeom>
        </p:spPr>
      </p:pic>
      <p:sp>
        <p:nvSpPr>
          <p:cNvPr id="32" name="TextBox 31">
            <a:extLst>
              <a:ext uri="{FF2B5EF4-FFF2-40B4-BE49-F238E27FC236}">
                <a16:creationId xmlns:a16="http://schemas.microsoft.com/office/drawing/2014/main" id="{B77C3C01-0491-DFD9-25DF-313E78E36367}"/>
              </a:ext>
            </a:extLst>
          </p:cNvPr>
          <p:cNvSpPr txBox="1"/>
          <p:nvPr/>
        </p:nvSpPr>
        <p:spPr>
          <a:xfrm>
            <a:off x="641173" y="2866805"/>
            <a:ext cx="2219753" cy="1941878"/>
          </a:xfrm>
          <a:prstGeom prst="rect">
            <a:avLst/>
          </a:prstGeom>
          <a:noFill/>
        </p:spPr>
        <p:txBody>
          <a:bodyPr wrap="square" rtlCol="0">
            <a:spAutoFit/>
          </a:bodyPr>
          <a:lstStyle/>
          <a:p>
            <a:pPr>
              <a:lnSpc>
                <a:spcPts val="1580"/>
              </a:lnSpc>
            </a:pPr>
            <a:r>
              <a:rPr lang="en-US" sz="1600" b="1" dirty="0" err="1">
                <a:solidFill>
                  <a:srgbClr val="00898B"/>
                </a:solidFill>
                <a:highlight>
                  <a:srgbClr val="FFFFFF"/>
                </a:highlight>
                <a:latin typeface="Calibri" panose="020F0502020204030204" pitchFamily="34" charset="0"/>
                <a:cs typeface="Calibri" panose="020F0502020204030204" pitchFamily="34" charset="0"/>
              </a:rPr>
              <a:t>Proveye </a:t>
            </a:r>
            <a:r>
              <a:rPr lang="en-US" sz="1600" b="1" dirty="0">
                <a:solidFill>
                  <a:srgbClr val="00898B"/>
                </a:solidFill>
                <a:highlight>
                  <a:srgbClr val="FFFFFF"/>
                </a:highlight>
                <a:latin typeface="Calibri" panose="020F0502020204030204" pitchFamily="34" charset="0"/>
                <a:cs typeface="Calibri" panose="020F0502020204030204" pitchFamily="34" charset="0"/>
              </a:rPr>
              <a:t>fornisce una soluzione per migliorare la produttività e la sostenibilità nella gestione dei terreni agricoli. Affronta sfide chiave quali:</a:t>
            </a:r>
          </a:p>
          <a:p>
            <a:pPr>
              <a:lnSpc>
                <a:spcPts val="1580"/>
              </a:lnSpc>
            </a:pPr>
            <a:endParaRPr lang="en-US" sz="1600" b="1" dirty="0">
              <a:solidFill>
                <a:srgbClr val="00898B"/>
              </a:solidFill>
              <a:highlight>
                <a:srgbClr val="FFFFFF"/>
              </a:highlight>
              <a:latin typeface="Calibri" panose="020F0502020204030204" pitchFamily="34" charset="0"/>
              <a:cs typeface="Calibri" panose="020F0502020204030204" pitchFamily="34" charset="0"/>
            </a:endParaRPr>
          </a:p>
        </p:txBody>
      </p:sp>
      <p:sp>
        <p:nvSpPr>
          <p:cNvPr id="33" name="TextBox 32">
            <a:extLst>
              <a:ext uri="{FF2B5EF4-FFF2-40B4-BE49-F238E27FC236}">
                <a16:creationId xmlns:a16="http://schemas.microsoft.com/office/drawing/2014/main" id="{A6BD6A1E-2DF3-86D9-DE93-E890E950D891}"/>
              </a:ext>
            </a:extLst>
          </p:cNvPr>
          <p:cNvSpPr txBox="1"/>
          <p:nvPr/>
        </p:nvSpPr>
        <p:spPr>
          <a:xfrm>
            <a:off x="2860927" y="2932695"/>
            <a:ext cx="4413532" cy="4647875"/>
          </a:xfrm>
          <a:prstGeom prst="rect">
            <a:avLst/>
          </a:prstGeom>
          <a:noFill/>
        </p:spPr>
        <p:txBody>
          <a:bodyPr wrap="square" rtlCol="0">
            <a:spAutoFit/>
          </a:bodyPr>
          <a:lstStyle/>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01. </a:t>
            </a:r>
            <a:r>
              <a:rPr lang="en-US" sz="1600" b="1" dirty="0">
                <a:solidFill>
                  <a:srgbClr val="00898B"/>
                </a:solidFill>
                <a:latin typeface="Calibri" panose="020F0502020204030204" pitchFamily="34" charset="0"/>
                <a:cs typeface="Calibri" panose="020F0502020204030204" pitchFamily="34" charset="0"/>
              </a:rPr>
              <a:t>   Gestione dei pascoli: </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584200">
              <a:lnSpc>
                <a:spcPts val="1240"/>
              </a:lnSpc>
              <a:buClr>
                <a:srgbClr val="60BB47"/>
              </a:buClr>
            </a:pPr>
            <a:r>
              <a:rPr lang="en-US" sz="1150" dirty="0">
                <a:solidFill>
                  <a:srgbClr val="000000"/>
                </a:solidFill>
                <a:latin typeface="Calibri" panose="020F0502020204030204" pitchFamily="34" charset="0"/>
                <a:cs typeface="Calibri" panose="020F0502020204030204" pitchFamily="34" charset="0"/>
              </a:rPr>
              <a:t>Offrendo la piattaforma di gestione remota dei pascoli più accurata al mondo, </a:t>
            </a:r>
            <a:r>
              <a:rPr lang="en-US" sz="1150" dirty="0" err="1">
                <a:solidFill>
                  <a:srgbClr val="000000"/>
                </a:solidFill>
                <a:latin typeface="Calibri" panose="020F0502020204030204" pitchFamily="34" charset="0"/>
                <a:cs typeface="Calibri" panose="020F0502020204030204" pitchFamily="34" charset="0"/>
              </a:rPr>
              <a:t>Proveye </a:t>
            </a:r>
            <a:r>
              <a:rPr lang="en-US" sz="1150" dirty="0">
                <a:solidFill>
                  <a:srgbClr val="000000"/>
                </a:solidFill>
                <a:latin typeface="Calibri" panose="020F0502020204030204" pitchFamily="34" charset="0"/>
                <a:cs typeface="Calibri" panose="020F0502020204030204" pitchFamily="34" charset="0"/>
              </a:rPr>
              <a:t>aiuta gli agricoltori a gestire in modo più efficace la produzione alimentare basata sul foraggio. Ciò include l'ottimizzazione della produttività e la garanzia della sostenibilità attraverso un monitoraggio migliore.</a:t>
            </a: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02. </a:t>
            </a:r>
            <a:r>
              <a:rPr lang="en-US" sz="1600" b="1" dirty="0">
                <a:solidFill>
                  <a:srgbClr val="00898B"/>
                </a:solidFill>
                <a:latin typeface="Calibri" panose="020F0502020204030204" pitchFamily="34" charset="0"/>
                <a:cs typeface="Calibri" panose="020F0502020204030204" pitchFamily="34" charset="0"/>
              </a:rPr>
              <a:t>   Integrazione dei dati: </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584200">
              <a:lnSpc>
                <a:spcPts val="1240"/>
              </a:lnSpc>
              <a:buClr>
                <a:srgbClr val="60BB47"/>
              </a:buClr>
            </a:pPr>
            <a:r>
              <a:rPr lang="en-US" sz="1150" dirty="0" err="1">
                <a:solidFill>
                  <a:srgbClr val="000000"/>
                </a:solidFill>
                <a:latin typeface="Calibri" panose="020F0502020204030204" pitchFamily="34" charset="0"/>
                <a:cs typeface="Calibri" panose="020F0502020204030204" pitchFamily="34" charset="0"/>
              </a:rPr>
              <a:t>Proveye </a:t>
            </a:r>
            <a:r>
              <a:rPr lang="en-US" sz="1150" dirty="0">
                <a:solidFill>
                  <a:srgbClr val="000000"/>
                </a:solidFill>
                <a:latin typeface="Calibri" panose="020F0502020204030204" pitchFamily="34" charset="0"/>
                <a:cs typeface="Calibri" panose="020F0502020204030204" pitchFamily="34" charset="0"/>
              </a:rPr>
              <a:t>aggrega dati provenienti da varie fonti, come droni, satelliti e sensori, consentendo un'analisi completa e prospettive uniche sui terreni agricoli. Ciò aiuta gli agricoltori a prendere decisioni più informate.</a:t>
            </a: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03. </a:t>
            </a:r>
            <a:r>
              <a:rPr lang="en-US" sz="1600" b="1" dirty="0">
                <a:solidFill>
                  <a:srgbClr val="00898B"/>
                </a:solidFill>
                <a:latin typeface="Calibri" panose="020F0502020204030204" pitchFamily="34" charset="0"/>
                <a:cs typeface="Calibri" panose="020F0502020204030204" pitchFamily="34" charset="0"/>
              </a:rPr>
              <a:t>   Verifica della sostenibilità: </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584200">
              <a:lnSpc>
                <a:spcPts val="1240"/>
              </a:lnSpc>
              <a:buClr>
                <a:srgbClr val="60BB47"/>
              </a:buClr>
            </a:pPr>
            <a:r>
              <a:rPr lang="en-US" sz="1150" dirty="0">
                <a:solidFill>
                  <a:srgbClr val="000000"/>
                </a:solidFill>
                <a:latin typeface="Calibri" panose="020F0502020204030204" pitchFamily="34" charset="0"/>
                <a:cs typeface="Calibri" panose="020F0502020204030204" pitchFamily="34" charset="0"/>
              </a:rPr>
              <a:t>Aiuta a verificare la sostenibilità delle pratiche agricole, garantendo la conformità agli standard ambientali e promuovendo la salute a lungo termine dell'agricoltura.</a:t>
            </a: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04. </a:t>
            </a:r>
            <a:r>
              <a:rPr lang="en-US" sz="1600" b="1" dirty="0">
                <a:solidFill>
                  <a:srgbClr val="00898B"/>
                </a:solidFill>
                <a:latin typeface="Calibri" panose="020F0502020204030204" pitchFamily="34" charset="0"/>
                <a:cs typeface="Calibri" panose="020F0502020204030204" pitchFamily="34" charset="0"/>
              </a:rPr>
              <a:t>   Monitoraggio delle prestazioni e dei rischi:</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584200">
              <a:lnSpc>
                <a:spcPts val="1240"/>
              </a:lnSpc>
              <a:buClr>
                <a:srgbClr val="60BB47"/>
              </a:buClr>
            </a:pPr>
            <a:r>
              <a:rPr lang="en-US" sz="1150" dirty="0" err="1">
                <a:solidFill>
                  <a:srgbClr val="000000"/>
                </a:solidFill>
                <a:latin typeface="Calibri" panose="020F0502020204030204" pitchFamily="34" charset="0"/>
                <a:cs typeface="Calibri" panose="020F0502020204030204" pitchFamily="34" charset="0"/>
              </a:rPr>
              <a:t>Proveye </a:t>
            </a:r>
            <a:r>
              <a:rPr lang="en-US" sz="1150" dirty="0">
                <a:solidFill>
                  <a:srgbClr val="000000"/>
                </a:solidFill>
                <a:latin typeface="Calibri" panose="020F0502020204030204" pitchFamily="34" charset="0"/>
                <a:cs typeface="Calibri" panose="020F0502020204030204" pitchFamily="34" charset="0"/>
              </a:rPr>
              <a:t>misura e monitora continuamente le prestazioni e i rischi delle soluzioni su larga scala basate sulla natura, come quelle coinvolte nella conservazione dell'ambiente e della biodiversità.</a:t>
            </a:r>
          </a:p>
          <a:p>
            <a:pPr marL="755650" lvl="0" indent="-171450">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598303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480860-E023-1B37-8E22-E6417ABED5B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B5AE9DF-3E73-DCAF-408B-A9344CEC8B0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9762" r="19762"/>
          <a:stretch/>
        </p:blipFill>
        <p:spPr>
          <a:xfrm>
            <a:off x="3338424" y="4611043"/>
            <a:ext cx="4221250" cy="4653376"/>
          </a:xfrm>
          <a:prstGeom prst="rect">
            <a:avLst/>
          </a:prstGeom>
        </p:spPr>
      </p:pic>
      <p:sp>
        <p:nvSpPr>
          <p:cNvPr id="102" name="object 13">
            <a:extLst>
              <a:ext uri="{FF2B5EF4-FFF2-40B4-BE49-F238E27FC236}">
                <a16:creationId xmlns:a16="http://schemas.microsoft.com/office/drawing/2014/main" id="{CD9ED828-4D41-AA6D-468C-16C36C065F3D}"/>
              </a:ext>
            </a:extLst>
          </p:cNvPr>
          <p:cNvSpPr/>
          <p:nvPr/>
        </p:nvSpPr>
        <p:spPr>
          <a:xfrm rot="16200000">
            <a:off x="797514" y="3813529"/>
            <a:ext cx="4653375" cy="6248404"/>
          </a:xfrm>
          <a:custGeom>
            <a:avLst/>
            <a:gdLst/>
            <a:ahLst/>
            <a:cxnLst/>
            <a:rect l="l" t="t" r="r" b="b"/>
            <a:pathLst>
              <a:path w="1277620" h="1277620">
                <a:moveTo>
                  <a:pt x="1277480" y="0"/>
                </a:moveTo>
                <a:lnTo>
                  <a:pt x="0" y="0"/>
                </a:lnTo>
                <a:lnTo>
                  <a:pt x="0" y="1277480"/>
                </a:lnTo>
                <a:lnTo>
                  <a:pt x="1277480" y="1277480"/>
                </a:lnTo>
                <a:lnTo>
                  <a:pt x="1277480" y="0"/>
                </a:lnTo>
                <a:close/>
              </a:path>
            </a:pathLst>
          </a:custGeom>
          <a:gradFill>
            <a:gsLst>
              <a:gs pos="62000">
                <a:srgbClr val="00898B"/>
              </a:gs>
              <a:gs pos="97000">
                <a:srgbClr val="51C4C6">
                  <a:alpha val="0"/>
                </a:srgbClr>
              </a:gs>
              <a:gs pos="0">
                <a:srgbClr val="00403F"/>
              </a:gs>
            </a:gsLst>
            <a:lin ang="5400000" scaled="0"/>
          </a:gradFill>
        </p:spPr>
        <p:txBody>
          <a:bodyPr wrap="square" lIns="0" tIns="0" rIns="0" bIns="0" rtlCol="0"/>
          <a:lstStyle/>
          <a:p>
            <a:endParaRPr dirty="0">
              <a:solidFill>
                <a:srgbClr val="F05A28"/>
              </a:solidFill>
            </a:endParaRPr>
          </a:p>
        </p:txBody>
      </p:sp>
      <p:grpSp>
        <p:nvGrpSpPr>
          <p:cNvPr id="23" name="Graphic 2">
            <a:extLst>
              <a:ext uri="{FF2B5EF4-FFF2-40B4-BE49-F238E27FC236}">
                <a16:creationId xmlns:a16="http://schemas.microsoft.com/office/drawing/2014/main" id="{29B8B8CC-C892-BE97-04C5-A490E7D8B8AE}"/>
              </a:ext>
            </a:extLst>
          </p:cNvPr>
          <p:cNvGrpSpPr/>
          <p:nvPr/>
        </p:nvGrpSpPr>
        <p:grpSpPr>
          <a:xfrm>
            <a:off x="390411" y="-3307743"/>
            <a:ext cx="414291" cy="413839"/>
            <a:chOff x="7257599" y="768348"/>
            <a:chExt cx="868457" cy="867509"/>
          </a:xfrm>
          <a:solidFill>
            <a:schemeClr val="bg1"/>
          </a:solidFill>
        </p:grpSpPr>
        <p:sp>
          <p:nvSpPr>
            <p:cNvPr id="24" name="Freeform 23">
              <a:extLst>
                <a:ext uri="{FF2B5EF4-FFF2-40B4-BE49-F238E27FC236}">
                  <a16:creationId xmlns:a16="http://schemas.microsoft.com/office/drawing/2014/main" id="{A1A19ABE-D4A5-23EA-E160-3D57EBB08FD8}"/>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3162126D-700B-10C1-C1A7-C7D236C0B13D}"/>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3E1AFC89-03E7-7560-6078-DA143FADBC6C}"/>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DE44F921-806D-20A1-C25B-F8EF73C6FE07}"/>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9CF65492-2E2C-AD3E-10C0-5796204ACE8D}"/>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88" name="TextBox 87">
            <a:extLst>
              <a:ext uri="{FF2B5EF4-FFF2-40B4-BE49-F238E27FC236}">
                <a16:creationId xmlns:a16="http://schemas.microsoft.com/office/drawing/2014/main" id="{34EF8FCB-407C-B580-DCC1-10622FDF8F00}"/>
              </a:ext>
            </a:extLst>
          </p:cNvPr>
          <p:cNvSpPr txBox="1"/>
          <p:nvPr/>
        </p:nvSpPr>
        <p:spPr>
          <a:xfrm>
            <a:off x="616598" y="539947"/>
            <a:ext cx="6919333" cy="365356"/>
          </a:xfrm>
          <a:prstGeom prst="rect">
            <a:avLst/>
          </a:prstGeom>
          <a:noFill/>
        </p:spPr>
        <p:txBody>
          <a:bodyPr wrap="square" rtlCol="0" anchor="ctr">
            <a:spAutoFit/>
          </a:bodyPr>
          <a:lstStyle/>
          <a:p>
            <a:pPr marL="6350">
              <a:lnSpc>
                <a:spcPts val="2120"/>
              </a:lnSpc>
              <a:tabLst>
                <a:tab pos="611188" algn="l"/>
                <a:tab pos="612775" algn="l"/>
              </a:tabLst>
            </a:pPr>
            <a:r>
              <a:rPr lang="en-US" sz="2100" b="1" dirty="0">
                <a:solidFill>
                  <a:srgbClr val="00898B"/>
                </a:solidFill>
                <a:latin typeface="Calibri" panose="020F0502020204030204" pitchFamily="34" charset="0"/>
                <a:cs typeface="Calibri" panose="020F0502020204030204" pitchFamily="34" charset="0"/>
              </a:rPr>
              <a:t>Risultato</a:t>
            </a:r>
          </a:p>
        </p:txBody>
      </p:sp>
      <p:cxnSp>
        <p:nvCxnSpPr>
          <p:cNvPr id="90" name="Straight Connector 89">
            <a:extLst>
              <a:ext uri="{FF2B5EF4-FFF2-40B4-BE49-F238E27FC236}">
                <a16:creationId xmlns:a16="http://schemas.microsoft.com/office/drawing/2014/main" id="{8C8B9CDE-78CA-E08C-D071-4BF9D93E19AC}"/>
              </a:ext>
            </a:extLst>
          </p:cNvPr>
          <p:cNvCxnSpPr>
            <a:cxnSpLocks/>
            <a:stCxn id="88" idx="1"/>
          </p:cNvCxnSpPr>
          <p:nvPr/>
        </p:nvCxnSpPr>
        <p:spPr>
          <a:xfrm flipH="1" flipV="1">
            <a:off x="-1" y="722624"/>
            <a:ext cx="616599" cy="1"/>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103" name="TextBox 102">
            <a:extLst>
              <a:ext uri="{FF2B5EF4-FFF2-40B4-BE49-F238E27FC236}">
                <a16:creationId xmlns:a16="http://schemas.microsoft.com/office/drawing/2014/main" id="{0E198420-8C7A-A6E4-87CA-4BAF914D6906}"/>
              </a:ext>
            </a:extLst>
          </p:cNvPr>
          <p:cNvSpPr txBox="1"/>
          <p:nvPr/>
        </p:nvSpPr>
        <p:spPr>
          <a:xfrm>
            <a:off x="569633" y="5078629"/>
            <a:ext cx="2768791" cy="3939540"/>
          </a:xfrm>
          <a:prstGeom prst="rect">
            <a:avLst/>
          </a:prstGeom>
          <a:noFill/>
        </p:spPr>
        <p:txBody>
          <a:bodyPr wrap="square" rtlCol="0">
            <a:spAutoFit/>
          </a:bodyPr>
          <a:lstStyle/>
          <a:p>
            <a:pPr algn="ctr">
              <a:lnSpc>
                <a:spcPts val="1480"/>
              </a:lnSpc>
            </a:pPr>
            <a:r>
              <a:rPr lang="en-US" sz="1400" i="1" spc="0" baseline="0" dirty="0" err="1">
                <a:ln/>
                <a:solidFill>
                  <a:schemeClr val="bg1"/>
                </a:solidFill>
                <a:latin typeface="Calibri" panose="020F0502020204030204" pitchFamily="34" charset="0"/>
                <a:cs typeface="Calibri" panose="020F0502020204030204" pitchFamily="34" charset="0"/>
                <a:sym typeface="Poppins-MediumItalic"/>
                <a:rtl val="0"/>
              </a:rPr>
              <a:t>Proveye </a:t>
            </a: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for Grass è il prodotto di punta progettato per le aziende del settore lattiero-caseario e della carne bovina. È la piattaforma di gestione remota dei pascoli più precisa e completa al mondo. </a:t>
            </a:r>
          </a:p>
          <a:p>
            <a:pPr algn="ctr">
              <a:lnSpc>
                <a:spcPts val="1480"/>
              </a:lnSpc>
            </a:pPr>
            <a:endParaRPr lang="en-US" sz="1400" i="1" dirty="0">
              <a:ln/>
              <a:solidFill>
                <a:schemeClr val="bg1"/>
              </a:solidFill>
              <a:latin typeface="Calibri" panose="020F0502020204030204" pitchFamily="34" charset="0"/>
              <a:cs typeface="Calibri" panose="020F0502020204030204" pitchFamily="34" charset="0"/>
              <a:sym typeface="Poppins-MediumItalic"/>
              <a:rtl val="0"/>
            </a:endParaRPr>
          </a:p>
          <a:p>
            <a:pPr algn="ctr">
              <a:lnSpc>
                <a:spcPts val="1480"/>
              </a:lnSpc>
            </a:pP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La piattaforma fornisce la prima analisi completa del sistema erboso presente sul mercato, integrando tre flussi di dati fondamentali: misurazione precisa della resa, mappatura della composizione del manto erboso e analisi della biodiversità. </a:t>
            </a:r>
          </a:p>
          <a:p>
            <a:pPr algn="ctr">
              <a:lnSpc>
                <a:spcPts val="1480"/>
              </a:lnSpc>
            </a:pPr>
            <a:endParaRPr lang="en-US" sz="1400" i="1" dirty="0">
              <a:ln/>
              <a:solidFill>
                <a:schemeClr val="bg1"/>
              </a:solidFill>
              <a:latin typeface="Calibri" panose="020F0502020204030204" pitchFamily="34" charset="0"/>
              <a:cs typeface="Calibri" panose="020F0502020204030204" pitchFamily="34" charset="0"/>
              <a:sym typeface="Poppins-MediumItalic"/>
              <a:rtl val="0"/>
            </a:endParaRPr>
          </a:p>
          <a:p>
            <a:pPr algn="ctr">
              <a:lnSpc>
                <a:spcPts val="1480"/>
              </a:lnSpc>
            </a:pP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Ciò segna un significativo progresso nella gestione dei pascoli basata sui dati, consentendo un'agricoltura più redditizia.</a:t>
            </a:r>
          </a:p>
          <a:p>
            <a:pPr algn="ctr">
              <a:lnSpc>
                <a:spcPts val="1480"/>
              </a:lnSpc>
            </a:pPr>
            <a:endParaRPr lang="en-US" sz="1400" i="1" spc="0" baseline="0" dirty="0">
              <a:ln/>
              <a:solidFill>
                <a:schemeClr val="bg1"/>
              </a:solidFill>
              <a:latin typeface="Calibri" panose="020F0502020204030204" pitchFamily="34" charset="0"/>
              <a:cs typeface="Calibri" panose="020F0502020204030204" pitchFamily="34" charset="0"/>
              <a:sym typeface="Poppins-MediumItalic"/>
              <a:rtl val="0"/>
            </a:endParaRPr>
          </a:p>
        </p:txBody>
      </p:sp>
      <p:grpSp>
        <p:nvGrpSpPr>
          <p:cNvPr id="104" name="Group 103">
            <a:extLst>
              <a:ext uri="{FF2B5EF4-FFF2-40B4-BE49-F238E27FC236}">
                <a16:creationId xmlns:a16="http://schemas.microsoft.com/office/drawing/2014/main" id="{ECB53B08-B844-E8FD-DA3A-FF4284322343}"/>
              </a:ext>
            </a:extLst>
          </p:cNvPr>
          <p:cNvGrpSpPr/>
          <p:nvPr/>
        </p:nvGrpSpPr>
        <p:grpSpPr>
          <a:xfrm>
            <a:off x="1700763" y="4365336"/>
            <a:ext cx="506531" cy="527128"/>
            <a:chOff x="3402050" y="5539672"/>
            <a:chExt cx="751576" cy="782137"/>
          </a:xfrm>
        </p:grpSpPr>
        <p:sp>
          <p:nvSpPr>
            <p:cNvPr id="105" name="Freeform 104">
              <a:extLst>
                <a:ext uri="{FF2B5EF4-FFF2-40B4-BE49-F238E27FC236}">
                  <a16:creationId xmlns:a16="http://schemas.microsoft.com/office/drawing/2014/main" id="{EB655C97-ED20-04FC-54B8-363E7C798BC5}"/>
                </a:ext>
              </a:extLst>
            </p:cNvPr>
            <p:cNvSpPr/>
            <p:nvPr/>
          </p:nvSpPr>
          <p:spPr>
            <a:xfrm>
              <a:off x="3402050" y="5539672"/>
              <a:ext cx="751576" cy="782137"/>
            </a:xfrm>
            <a:custGeom>
              <a:avLst/>
              <a:gdLst>
                <a:gd name="connsiteX0" fmla="*/ 27317 w 751576"/>
                <a:gd name="connsiteY0" fmla="*/ 782137 h 782137"/>
                <a:gd name="connsiteX1" fmla="*/ 0 w 751576"/>
                <a:gd name="connsiteY1" fmla="*/ 640899 h 782137"/>
                <a:gd name="connsiteX2" fmla="*/ 23986 w 751576"/>
                <a:gd name="connsiteY2" fmla="*/ 508323 h 782137"/>
                <a:gd name="connsiteX3" fmla="*/ 0 w 751576"/>
                <a:gd name="connsiteY3" fmla="*/ 375746 h 782137"/>
                <a:gd name="connsiteX4" fmla="*/ 375788 w 751576"/>
                <a:gd name="connsiteY4" fmla="*/ 0 h 782137"/>
                <a:gd name="connsiteX5" fmla="*/ 751577 w 751576"/>
                <a:gd name="connsiteY5" fmla="*/ 375746 h 782137"/>
                <a:gd name="connsiteX6" fmla="*/ 727590 w 751576"/>
                <a:gd name="connsiteY6" fmla="*/ 508323 h 782137"/>
                <a:gd name="connsiteX7" fmla="*/ 632977 w 751576"/>
                <a:gd name="connsiteY7" fmla="*/ 649560 h 782137"/>
                <a:gd name="connsiteX8" fmla="*/ 376455 w 751576"/>
                <a:gd name="connsiteY8" fmla="*/ 750825 h 782137"/>
                <a:gd name="connsiteX9" fmla="*/ 119932 w 751576"/>
                <a:gd name="connsiteY9" fmla="*/ 649560 h 782137"/>
                <a:gd name="connsiteX10" fmla="*/ 28651 w 751576"/>
                <a:gd name="connsiteY10" fmla="*/ 782137 h 78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1576" h="782137">
                  <a:moveTo>
                    <a:pt x="27317" y="782137"/>
                  </a:moveTo>
                  <a:cubicBezTo>
                    <a:pt x="9327" y="738167"/>
                    <a:pt x="0" y="690865"/>
                    <a:pt x="0" y="640899"/>
                  </a:cubicBezTo>
                  <a:cubicBezTo>
                    <a:pt x="0" y="590933"/>
                    <a:pt x="8662" y="549628"/>
                    <a:pt x="23986" y="508323"/>
                  </a:cubicBezTo>
                  <a:cubicBezTo>
                    <a:pt x="8662" y="467017"/>
                    <a:pt x="0" y="422381"/>
                    <a:pt x="0" y="375746"/>
                  </a:cubicBezTo>
                  <a:cubicBezTo>
                    <a:pt x="0" y="168553"/>
                    <a:pt x="167905" y="0"/>
                    <a:pt x="375788" y="0"/>
                  </a:cubicBezTo>
                  <a:cubicBezTo>
                    <a:pt x="583670" y="0"/>
                    <a:pt x="751577" y="167886"/>
                    <a:pt x="751577" y="375746"/>
                  </a:cubicBezTo>
                  <a:cubicBezTo>
                    <a:pt x="751577" y="583605"/>
                    <a:pt x="742915" y="467017"/>
                    <a:pt x="727590" y="508323"/>
                  </a:cubicBezTo>
                  <a:cubicBezTo>
                    <a:pt x="706934" y="562286"/>
                    <a:pt x="674286" y="610919"/>
                    <a:pt x="632977" y="649560"/>
                  </a:cubicBezTo>
                  <a:cubicBezTo>
                    <a:pt x="565681" y="712185"/>
                    <a:pt x="475731" y="750825"/>
                    <a:pt x="376455" y="750825"/>
                  </a:cubicBezTo>
                  <a:cubicBezTo>
                    <a:pt x="277176" y="750825"/>
                    <a:pt x="186562" y="712185"/>
                    <a:pt x="119932" y="649560"/>
                  </a:cubicBezTo>
                  <a:cubicBezTo>
                    <a:pt x="80620" y="686202"/>
                    <a:pt x="49305" y="731505"/>
                    <a:pt x="28651" y="782137"/>
                  </a:cubicBezTo>
                  <a:close/>
                </a:path>
              </a:pathLst>
            </a:custGeom>
            <a:solidFill>
              <a:srgbClr val="ADD037"/>
            </a:solidFill>
            <a:ln w="6662" cap="flat">
              <a:noFill/>
              <a:prstDash val="solid"/>
              <a:miter/>
            </a:ln>
          </p:spPr>
          <p:txBody>
            <a:bodyPr rtlCol="0" anchor="ctr"/>
            <a:lstStyle/>
            <a:p>
              <a:endParaRPr lang="en-US">
                <a:solidFill>
                  <a:srgbClr val="262626"/>
                </a:solidFill>
              </a:endParaRPr>
            </a:p>
          </p:txBody>
        </p:sp>
        <p:sp>
          <p:nvSpPr>
            <p:cNvPr id="106" name="Freeform 105">
              <a:extLst>
                <a:ext uri="{FF2B5EF4-FFF2-40B4-BE49-F238E27FC236}">
                  <a16:creationId xmlns:a16="http://schemas.microsoft.com/office/drawing/2014/main" id="{7BA20F3E-E5D4-1A37-4818-5D8D057885FF}"/>
                </a:ext>
              </a:extLst>
            </p:cNvPr>
            <p:cNvSpPr/>
            <p:nvPr/>
          </p:nvSpPr>
          <p:spPr>
            <a:xfrm>
              <a:off x="3794857" y="5761975"/>
              <a:ext cx="213675" cy="282614"/>
            </a:xfrm>
            <a:custGeom>
              <a:avLst/>
              <a:gdLst>
                <a:gd name="connsiteX0" fmla="*/ 138227 w 213675"/>
                <a:gd name="connsiteY0" fmla="*/ 215400 h 282614"/>
                <a:gd name="connsiteX1" fmla="*/ 75596 w 213675"/>
                <a:gd name="connsiteY1" fmla="*/ 209405 h 282614"/>
                <a:gd name="connsiteX2" fmla="*/ 1637 w 213675"/>
                <a:gd name="connsiteY2" fmla="*/ 88819 h 282614"/>
                <a:gd name="connsiteX3" fmla="*/ 117571 w 213675"/>
                <a:gd name="connsiteY3" fmla="*/ 213 h 282614"/>
                <a:gd name="connsiteX4" fmla="*/ 213518 w 213675"/>
                <a:gd name="connsiteY4" fmla="*/ 100812 h 282614"/>
                <a:gd name="connsiteX5" fmla="*/ 134228 w 213675"/>
                <a:gd name="connsiteY5" fmla="*/ 262702 h 282614"/>
                <a:gd name="connsiteX6" fmla="*/ 106911 w 213675"/>
                <a:gd name="connsiteY6" fmla="*/ 282022 h 282614"/>
                <a:gd name="connsiteX7" fmla="*/ 98249 w 213675"/>
                <a:gd name="connsiteY7" fmla="*/ 282022 h 282614"/>
                <a:gd name="connsiteX8" fmla="*/ 100248 w 213675"/>
                <a:gd name="connsiteY8" fmla="*/ 273362 h 282614"/>
                <a:gd name="connsiteX9" fmla="*/ 138227 w 213675"/>
                <a:gd name="connsiteY9" fmla="*/ 214068 h 28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675" h="282614">
                  <a:moveTo>
                    <a:pt x="138227" y="215400"/>
                  </a:moveTo>
                  <a:cubicBezTo>
                    <a:pt x="114907" y="213402"/>
                    <a:pt x="94918" y="214734"/>
                    <a:pt x="75596" y="209405"/>
                  </a:cubicBezTo>
                  <a:cubicBezTo>
                    <a:pt x="23625" y="195414"/>
                    <a:pt x="-7690" y="141451"/>
                    <a:pt x="1637" y="88819"/>
                  </a:cubicBezTo>
                  <a:cubicBezTo>
                    <a:pt x="11631" y="32858"/>
                    <a:pt x="58939" y="-3118"/>
                    <a:pt x="117571" y="213"/>
                  </a:cubicBezTo>
                  <a:cubicBezTo>
                    <a:pt x="168877" y="3544"/>
                    <a:pt x="211519" y="47514"/>
                    <a:pt x="213518" y="100812"/>
                  </a:cubicBezTo>
                  <a:cubicBezTo>
                    <a:pt x="216182" y="168765"/>
                    <a:pt x="184867" y="220730"/>
                    <a:pt x="134228" y="262702"/>
                  </a:cubicBezTo>
                  <a:cubicBezTo>
                    <a:pt x="125568" y="270031"/>
                    <a:pt x="116239" y="276027"/>
                    <a:pt x="106911" y="282022"/>
                  </a:cubicBezTo>
                  <a:cubicBezTo>
                    <a:pt x="104912" y="283355"/>
                    <a:pt x="100914" y="282022"/>
                    <a:pt x="98249" y="282022"/>
                  </a:cubicBezTo>
                  <a:cubicBezTo>
                    <a:pt x="98249" y="279358"/>
                    <a:pt x="98249" y="276027"/>
                    <a:pt x="100248" y="273362"/>
                  </a:cubicBezTo>
                  <a:cubicBezTo>
                    <a:pt x="112907" y="253375"/>
                    <a:pt x="125568" y="233389"/>
                    <a:pt x="138227" y="214068"/>
                  </a:cubicBezTo>
                  <a:close/>
                </a:path>
              </a:pathLst>
            </a:custGeom>
            <a:solidFill>
              <a:schemeClr val="bg1"/>
            </a:solidFill>
            <a:ln w="6662" cap="flat">
              <a:noFill/>
              <a:prstDash val="solid"/>
              <a:miter/>
            </a:ln>
          </p:spPr>
          <p:txBody>
            <a:bodyPr rtlCol="0" anchor="ctr"/>
            <a:lstStyle/>
            <a:p>
              <a:endParaRPr lang="en-US">
                <a:solidFill>
                  <a:srgbClr val="262626"/>
                </a:solidFill>
              </a:endParaRPr>
            </a:p>
          </p:txBody>
        </p:sp>
        <p:sp>
          <p:nvSpPr>
            <p:cNvPr id="107" name="Freeform 106">
              <a:extLst>
                <a:ext uri="{FF2B5EF4-FFF2-40B4-BE49-F238E27FC236}">
                  <a16:creationId xmlns:a16="http://schemas.microsoft.com/office/drawing/2014/main" id="{87832DBE-0088-6941-3969-87B226CE5FD0}"/>
                </a:ext>
              </a:extLst>
            </p:cNvPr>
            <p:cNvSpPr/>
            <p:nvPr/>
          </p:nvSpPr>
          <p:spPr>
            <a:xfrm>
              <a:off x="3546595" y="5762276"/>
              <a:ext cx="213875" cy="282387"/>
            </a:xfrm>
            <a:custGeom>
              <a:avLst/>
              <a:gdLst>
                <a:gd name="connsiteX0" fmla="*/ 134630 w 213875"/>
                <a:gd name="connsiteY0" fmla="*/ 211102 h 282387"/>
                <a:gd name="connsiteX1" fmla="*/ 59339 w 213875"/>
                <a:gd name="connsiteY1" fmla="*/ 203108 h 282387"/>
                <a:gd name="connsiteX2" fmla="*/ 4038 w 213875"/>
                <a:gd name="connsiteY2" fmla="*/ 77193 h 282387"/>
                <a:gd name="connsiteX3" fmla="*/ 119305 w 213875"/>
                <a:gd name="connsiteY3" fmla="*/ 578 h 282387"/>
                <a:gd name="connsiteX4" fmla="*/ 213253 w 213875"/>
                <a:gd name="connsiteY4" fmla="*/ 95848 h 282387"/>
                <a:gd name="connsiteX5" fmla="*/ 169277 w 213875"/>
                <a:gd name="connsiteY5" fmla="*/ 228424 h 282387"/>
                <a:gd name="connsiteX6" fmla="*/ 109978 w 213875"/>
                <a:gd name="connsiteY6" fmla="*/ 280389 h 282387"/>
                <a:gd name="connsiteX7" fmla="*/ 97984 w 213875"/>
                <a:gd name="connsiteY7" fmla="*/ 282388 h 282387"/>
                <a:gd name="connsiteX8" fmla="*/ 101982 w 213875"/>
                <a:gd name="connsiteY8" fmla="*/ 271728 h 282387"/>
                <a:gd name="connsiteX9" fmla="*/ 137962 w 213875"/>
                <a:gd name="connsiteY9" fmla="*/ 215099 h 282387"/>
                <a:gd name="connsiteX10" fmla="*/ 134630 w 213875"/>
                <a:gd name="connsiteY10" fmla="*/ 211102 h 28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875" h="282387">
                  <a:moveTo>
                    <a:pt x="134630" y="211102"/>
                  </a:moveTo>
                  <a:cubicBezTo>
                    <a:pt x="108645" y="217098"/>
                    <a:pt x="83326" y="215099"/>
                    <a:pt x="59339" y="203108"/>
                  </a:cubicBezTo>
                  <a:cubicBezTo>
                    <a:pt x="13365" y="180457"/>
                    <a:pt x="-9955" y="127159"/>
                    <a:pt x="4038" y="77193"/>
                  </a:cubicBezTo>
                  <a:cubicBezTo>
                    <a:pt x="18029" y="27227"/>
                    <a:pt x="65336" y="-4752"/>
                    <a:pt x="119305" y="578"/>
                  </a:cubicBezTo>
                  <a:cubicBezTo>
                    <a:pt x="167945" y="5242"/>
                    <a:pt x="209254" y="45881"/>
                    <a:pt x="213253" y="95848"/>
                  </a:cubicBezTo>
                  <a:cubicBezTo>
                    <a:pt x="217251" y="146480"/>
                    <a:pt x="201926" y="191116"/>
                    <a:pt x="169277" y="228424"/>
                  </a:cubicBezTo>
                  <a:cubicBezTo>
                    <a:pt x="151954" y="247744"/>
                    <a:pt x="130633" y="263734"/>
                    <a:pt x="109978" y="280389"/>
                  </a:cubicBezTo>
                  <a:cubicBezTo>
                    <a:pt x="107313" y="282388"/>
                    <a:pt x="101982" y="281721"/>
                    <a:pt x="97984" y="282388"/>
                  </a:cubicBezTo>
                  <a:cubicBezTo>
                    <a:pt x="99316" y="279057"/>
                    <a:pt x="99983" y="275059"/>
                    <a:pt x="101982" y="271728"/>
                  </a:cubicBezTo>
                  <a:cubicBezTo>
                    <a:pt x="113976" y="253074"/>
                    <a:pt x="125968" y="233754"/>
                    <a:pt x="137962" y="215099"/>
                  </a:cubicBezTo>
                  <a:cubicBezTo>
                    <a:pt x="136629" y="213767"/>
                    <a:pt x="135962" y="212435"/>
                    <a:pt x="134630" y="211102"/>
                  </a:cubicBezTo>
                  <a:close/>
                </a:path>
              </a:pathLst>
            </a:custGeom>
            <a:solidFill>
              <a:schemeClr val="bg1"/>
            </a:solidFill>
            <a:ln w="6662" cap="flat">
              <a:noFill/>
              <a:prstDash val="solid"/>
              <a:miter/>
            </a:ln>
          </p:spPr>
          <p:txBody>
            <a:bodyPr rtlCol="0" anchor="ctr"/>
            <a:lstStyle/>
            <a:p>
              <a:endParaRPr lang="en-US">
                <a:solidFill>
                  <a:srgbClr val="262626"/>
                </a:solidFill>
              </a:endParaRPr>
            </a:p>
          </p:txBody>
        </p:sp>
      </p:grpSp>
      <p:sp>
        <p:nvSpPr>
          <p:cNvPr id="109" name="Freeform 108">
            <a:extLst>
              <a:ext uri="{FF2B5EF4-FFF2-40B4-BE49-F238E27FC236}">
                <a16:creationId xmlns:a16="http://schemas.microsoft.com/office/drawing/2014/main" id="{317208F8-C0B1-D330-CAAD-355376520EFC}"/>
              </a:ext>
            </a:extLst>
          </p:cNvPr>
          <p:cNvSpPr/>
          <p:nvPr/>
        </p:nvSpPr>
        <p:spPr>
          <a:xfrm rot="10491851">
            <a:off x="6154269" y="-611708"/>
            <a:ext cx="1932799" cy="1695414"/>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gradFill>
            <a:gsLst>
              <a:gs pos="98000">
                <a:srgbClr val="51C4C6"/>
              </a:gs>
              <a:gs pos="0">
                <a:srgbClr val="00403F"/>
              </a:gs>
            </a:gsLst>
            <a:lin ang="5400000" scaled="1"/>
          </a:gradFill>
          <a:ln w="5331" cap="flat">
            <a:noFill/>
            <a:prstDash val="solid"/>
            <a:miter/>
          </a:ln>
        </p:spPr>
        <p:txBody>
          <a:bodyPr rtlCol="0" anchor="ctr"/>
          <a:lstStyle/>
          <a:p>
            <a:endParaRPr lang="en-US"/>
          </a:p>
        </p:txBody>
      </p:sp>
      <p:sp>
        <p:nvSpPr>
          <p:cNvPr id="110" name="Slide Number Placeholder 5">
            <a:extLst>
              <a:ext uri="{FF2B5EF4-FFF2-40B4-BE49-F238E27FC236}">
                <a16:creationId xmlns:a16="http://schemas.microsoft.com/office/drawing/2014/main" id="{B320BC8C-E126-BC32-B72B-0C477CECB1F5}"/>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13</a:t>
            </a:fld>
            <a:endParaRPr lang="en-US" dirty="0">
              <a:solidFill>
                <a:srgbClr val="262626"/>
              </a:solidFill>
            </a:endParaRPr>
          </a:p>
        </p:txBody>
      </p:sp>
      <p:sp>
        <p:nvSpPr>
          <p:cNvPr id="8" name="Text Placeholder 1">
            <a:extLst>
              <a:ext uri="{FF2B5EF4-FFF2-40B4-BE49-F238E27FC236}">
                <a16:creationId xmlns:a16="http://schemas.microsoft.com/office/drawing/2014/main" id="{18A48A1D-BC60-8852-F095-4934531C497E}"/>
              </a:ext>
            </a:extLst>
          </p:cNvPr>
          <p:cNvSpPr txBox="1">
            <a:spLocks/>
          </p:cNvSpPr>
          <p:nvPr/>
        </p:nvSpPr>
        <p:spPr>
          <a:xfrm>
            <a:off x="587958" y="1190208"/>
            <a:ext cx="6389643" cy="787775"/>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err="1">
                <a:solidFill>
                  <a:srgbClr val="262626"/>
                </a:solidFill>
              </a:rPr>
              <a:t>Proveye </a:t>
            </a:r>
            <a:r>
              <a:rPr lang="en-US" sz="1150" b="0" dirty="0">
                <a:solidFill>
                  <a:srgbClr val="262626"/>
                </a:solidFill>
              </a:rPr>
              <a:t>può essere utilizzato da consulenti agricoli, fornitori di fertilizzanti e pesticidi e trasformatori alimentari per fornire informazioni sulla produttività e la sostenibilità dei terreni agricoli. Acquisisce immagini tramite droni e satelliti, integrando contemporaneamente più fonti di immagini e modelli di intelligenza artificiale. Combinando i dati provenienti da vari sistemi e tipi di sensori, </a:t>
            </a:r>
            <a:r>
              <a:rPr lang="en-US" sz="1150" b="0" dirty="0" err="1">
                <a:solidFill>
                  <a:srgbClr val="262626"/>
                </a:solidFill>
              </a:rPr>
              <a:t>Proveye </a:t>
            </a:r>
            <a:r>
              <a:rPr lang="en-US" sz="1150" b="0" dirty="0">
                <a:solidFill>
                  <a:srgbClr val="262626"/>
                </a:solidFill>
              </a:rPr>
              <a:t>offre punti di vista unici su diverse scale, fornendo la panoramica più completa possibile.</a:t>
            </a:r>
          </a:p>
          <a:p>
            <a:pPr algn="just">
              <a:lnSpc>
                <a:spcPts val="1220"/>
              </a:lnSpc>
              <a:spcBef>
                <a:spcPts val="0"/>
              </a:spcBef>
            </a:pPr>
            <a:r>
              <a:rPr lang="en-US" sz="1150" b="0" dirty="0">
                <a:solidFill>
                  <a:srgbClr val="262626"/>
                </a:solidFill>
              </a:rPr>
              <a:t> </a:t>
            </a:r>
          </a:p>
          <a:p>
            <a:pPr algn="just">
              <a:lnSpc>
                <a:spcPts val="1220"/>
              </a:lnSpc>
              <a:spcBef>
                <a:spcPts val="0"/>
              </a:spcBef>
            </a:pPr>
            <a:endParaRPr lang="en-US" sz="1150" b="0" dirty="0">
              <a:solidFill>
                <a:srgbClr val="262626"/>
              </a:solidFill>
            </a:endParaRPr>
          </a:p>
          <a:p>
            <a:pPr algn="just">
              <a:lnSpc>
                <a:spcPts val="1220"/>
              </a:lnSpc>
              <a:spcBef>
                <a:spcPts val="0"/>
              </a:spcBef>
            </a:pPr>
            <a:endParaRPr lang="en-US" sz="1150" b="0" dirty="0">
              <a:solidFill>
                <a:srgbClr val="262626"/>
              </a:solidFill>
            </a:endParaRPr>
          </a:p>
          <a:p>
            <a:pPr algn="just">
              <a:lnSpc>
                <a:spcPts val="1220"/>
              </a:lnSpc>
              <a:spcBef>
                <a:spcPts val="0"/>
              </a:spcBef>
            </a:pPr>
            <a:endParaRPr lang="en-US" sz="1150" b="0" dirty="0">
              <a:solidFill>
                <a:srgbClr val="262626"/>
              </a:solidFill>
            </a:endParaRPr>
          </a:p>
          <a:p>
            <a:pPr algn="just">
              <a:lnSpc>
                <a:spcPts val="1220"/>
              </a:lnSpc>
              <a:spcBef>
                <a:spcPts val="0"/>
              </a:spcBef>
            </a:pPr>
            <a:r>
              <a:rPr lang="en-US" sz="1150" b="0" dirty="0" err="1">
                <a:solidFill>
                  <a:srgbClr val="262626"/>
                </a:solidFill>
              </a:rPr>
              <a:t>Proveye </a:t>
            </a:r>
            <a:r>
              <a:rPr lang="en-US" sz="1150" b="0" dirty="0">
                <a:solidFill>
                  <a:srgbClr val="262626"/>
                </a:solidFill>
              </a:rPr>
              <a:t>affronta varie sfide, tra cui la verifica della sostenibilità e il miglioramento della produttività nella produzione alimentare basata sui pascoli, nonché il monitoraggio continuo delle prestazioni e dei rischi delle soluzioni su larga scala basate sulla natura.</a:t>
            </a:r>
          </a:p>
          <a:p>
            <a:pPr algn="just">
              <a:lnSpc>
                <a:spcPts val="1220"/>
              </a:lnSpc>
              <a:spcBef>
                <a:spcPts val="0"/>
              </a:spcBef>
            </a:pPr>
            <a:r>
              <a:rPr lang="en-US" sz="1150" b="0" dirty="0">
                <a:solidFill>
                  <a:srgbClr val="262626"/>
                </a:solidFill>
              </a:rPr>
              <a:t> </a:t>
            </a:r>
          </a:p>
          <a:p>
            <a:pPr algn="just">
              <a:lnSpc>
                <a:spcPts val="1220"/>
              </a:lnSpc>
              <a:spcBef>
                <a:spcPts val="0"/>
              </a:spcBef>
            </a:pPr>
            <a:r>
              <a:rPr lang="en-US" sz="1150" b="0" dirty="0" err="1">
                <a:solidFill>
                  <a:srgbClr val="262626"/>
                </a:solidFill>
              </a:rPr>
              <a:t>Proveye </a:t>
            </a:r>
            <a:r>
              <a:rPr lang="en-US" sz="1150" b="0" dirty="0">
                <a:solidFill>
                  <a:srgbClr val="262626"/>
                </a:solidFill>
              </a:rPr>
              <a:t>è in grado di eliminare l'incertezza dall'agricoltura e di far risparmiare ore di manodopera. Il concetto ha già vinto numerosi premi, tra cui il 2022 </a:t>
            </a:r>
            <a:r>
              <a:rPr lang="en-US" sz="1150" b="0" dirty="0" err="1">
                <a:solidFill>
                  <a:srgbClr val="262626"/>
                </a:solidFill>
              </a:rPr>
              <a:t>Ornua </a:t>
            </a:r>
            <a:r>
              <a:rPr lang="en-US" sz="1150" b="0" dirty="0">
                <a:solidFill>
                  <a:srgbClr val="262626"/>
                </a:solidFill>
              </a:rPr>
              <a:t>Most Innovative </a:t>
            </a:r>
            <a:r>
              <a:rPr lang="en-US" sz="1150" b="0" dirty="0" err="1">
                <a:solidFill>
                  <a:srgbClr val="262626"/>
                </a:solidFill>
              </a:rPr>
              <a:t>AgTech </a:t>
            </a:r>
            <a:r>
              <a:rPr lang="en-US" sz="1150" b="0" dirty="0">
                <a:solidFill>
                  <a:srgbClr val="262626"/>
                </a:solidFill>
              </a:rPr>
              <a:t>Start-up. Nel 2023 </a:t>
            </a:r>
            <a:r>
              <a:rPr lang="en-US" sz="1150" b="0" dirty="0" err="1">
                <a:solidFill>
                  <a:srgbClr val="262626"/>
                </a:solidFill>
              </a:rPr>
              <a:t>Proveye </a:t>
            </a:r>
            <a:r>
              <a:rPr lang="en-US" sz="1150" b="0" dirty="0">
                <a:solidFill>
                  <a:srgbClr val="262626"/>
                </a:solidFill>
              </a:rPr>
              <a:t>ha vinto il premio Start-Up Innovator of the Year Award e l'Ace </a:t>
            </a:r>
            <a:r>
              <a:rPr lang="en-US" sz="1150" b="0" dirty="0" err="1">
                <a:solidFill>
                  <a:srgbClr val="262626"/>
                </a:solidFill>
              </a:rPr>
              <a:t>Agritech </a:t>
            </a:r>
            <a:r>
              <a:rPr lang="en-US" sz="1150" b="0" dirty="0">
                <a:solidFill>
                  <a:srgbClr val="262626"/>
                </a:solidFill>
              </a:rPr>
              <a:t>Centre of Excellence Award agli Enterprise Ireland Innovation Arena awards.  </a:t>
            </a:r>
          </a:p>
        </p:txBody>
      </p:sp>
      <p:sp>
        <p:nvSpPr>
          <p:cNvPr id="9" name="Freeform 8">
            <a:extLst>
              <a:ext uri="{FF2B5EF4-FFF2-40B4-BE49-F238E27FC236}">
                <a16:creationId xmlns:a16="http://schemas.microsoft.com/office/drawing/2014/main" id="{89F79045-90DB-034D-B8A8-4996726C0D45}"/>
              </a:ext>
            </a:extLst>
          </p:cNvPr>
          <p:cNvSpPr/>
          <p:nvPr/>
        </p:nvSpPr>
        <p:spPr>
          <a:xfrm rot="20057100">
            <a:off x="3251680" y="7860235"/>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42111839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19A186-7A64-1B34-C96A-3B8EAFF560FA}"/>
            </a:ext>
          </a:extLst>
        </p:cNvPr>
        <p:cNvGrpSpPr/>
        <p:nvPr/>
      </p:nvGrpSpPr>
      <p:grpSpPr>
        <a:xfrm>
          <a:off x="0" y="0"/>
          <a:ext cx="0" cy="0"/>
          <a:chOff x="0" y="0"/>
          <a:chExt cx="0" cy="0"/>
        </a:xfrm>
      </p:grpSpPr>
      <p:pic>
        <p:nvPicPr>
          <p:cNvPr id="142" name="Picture 141">
            <a:extLst>
              <a:ext uri="{FF2B5EF4-FFF2-40B4-BE49-F238E27FC236}">
                <a16:creationId xmlns:a16="http://schemas.microsoft.com/office/drawing/2014/main" id="{9AF9DC5F-CAC0-5209-22D8-92B49747AE6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0107" b="10107"/>
          <a:stretch/>
        </p:blipFill>
        <p:spPr>
          <a:xfrm>
            <a:off x="1" y="1359914"/>
            <a:ext cx="7574787" cy="3391950"/>
          </a:xfrm>
          <a:prstGeom prst="rect">
            <a:avLst/>
          </a:prstGeom>
        </p:spPr>
      </p:pic>
      <p:grpSp>
        <p:nvGrpSpPr>
          <p:cNvPr id="141" name="Group 140">
            <a:extLst>
              <a:ext uri="{FF2B5EF4-FFF2-40B4-BE49-F238E27FC236}">
                <a16:creationId xmlns:a16="http://schemas.microsoft.com/office/drawing/2014/main" id="{EA1DFE84-1138-D918-59DB-1683F29B46B6}"/>
              </a:ext>
            </a:extLst>
          </p:cNvPr>
          <p:cNvGrpSpPr/>
          <p:nvPr/>
        </p:nvGrpSpPr>
        <p:grpSpPr>
          <a:xfrm>
            <a:off x="4120753" y="4292772"/>
            <a:ext cx="3438922" cy="2437858"/>
            <a:chOff x="4120753" y="4292772"/>
            <a:chExt cx="3438922" cy="2437858"/>
          </a:xfrm>
        </p:grpSpPr>
        <p:grpSp>
          <p:nvGrpSpPr>
            <p:cNvPr id="233" name="Group 232">
              <a:extLst>
                <a:ext uri="{FF2B5EF4-FFF2-40B4-BE49-F238E27FC236}">
                  <a16:creationId xmlns:a16="http://schemas.microsoft.com/office/drawing/2014/main" id="{1952E70E-6080-C458-29CA-2F071E64C6CF}"/>
                </a:ext>
              </a:extLst>
            </p:cNvPr>
            <p:cNvGrpSpPr/>
            <p:nvPr/>
          </p:nvGrpSpPr>
          <p:grpSpPr>
            <a:xfrm>
              <a:off x="4120753" y="4292772"/>
              <a:ext cx="3438922" cy="2437858"/>
              <a:chOff x="1950804" y="3053151"/>
              <a:chExt cx="4822143" cy="3418425"/>
            </a:xfrm>
          </p:grpSpPr>
          <p:pic>
            <p:nvPicPr>
              <p:cNvPr id="235" name="Picture 234">
                <a:extLst>
                  <a:ext uri="{FF2B5EF4-FFF2-40B4-BE49-F238E27FC236}">
                    <a16:creationId xmlns:a16="http://schemas.microsoft.com/office/drawing/2014/main" id="{B07430A4-910E-E7FD-8869-8A5EBC8E089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14026"/>
              <a:stretch/>
            </p:blipFill>
            <p:spPr>
              <a:xfrm>
                <a:off x="1950804" y="3053151"/>
                <a:ext cx="4822141" cy="3418425"/>
              </a:xfrm>
              <a:prstGeom prst="rect">
                <a:avLst/>
              </a:prstGeom>
            </p:spPr>
          </p:pic>
          <p:sp>
            <p:nvSpPr>
              <p:cNvPr id="236" name="Rectangle 235">
                <a:extLst>
                  <a:ext uri="{FF2B5EF4-FFF2-40B4-BE49-F238E27FC236}">
                    <a16:creationId xmlns:a16="http://schemas.microsoft.com/office/drawing/2014/main" id="{436B5B68-2C68-A6AD-80E1-5E5D93C38697}"/>
                  </a:ext>
                </a:extLst>
              </p:cNvPr>
              <p:cNvSpPr/>
              <p:nvPr/>
            </p:nvSpPr>
            <p:spPr>
              <a:xfrm>
                <a:off x="2745451" y="3341399"/>
                <a:ext cx="4027496" cy="1239893"/>
              </a:xfrm>
              <a:prstGeom prst="rect">
                <a:avLst/>
              </a:prstGeom>
              <a:blipFill dpi="0" rotWithShape="1">
                <a:blip r:embed="rId4" cstate="screen">
                  <a:extLst>
                    <a:ext uri="{28A0092B-C50C-407E-A947-70E740481C1C}">
                      <a14:useLocalDpi xmlns:a14="http://schemas.microsoft.com/office/drawing/2010/main"/>
                    </a:ext>
                  </a:extLst>
                </a:blip>
                <a:srcRect/>
                <a:stretch>
                  <a:fillRect l="733" t="1917" r="-1403" b="-15569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140" name="Rectangle 139">
              <a:extLst>
                <a:ext uri="{FF2B5EF4-FFF2-40B4-BE49-F238E27FC236}">
                  <a16:creationId xmlns:a16="http://schemas.microsoft.com/office/drawing/2014/main" id="{1CA6026F-51E4-2694-5FD7-FAEC2036CF66}"/>
                </a:ext>
              </a:extLst>
            </p:cNvPr>
            <p:cNvSpPr/>
            <p:nvPr/>
          </p:nvSpPr>
          <p:spPr>
            <a:xfrm>
              <a:off x="5191062" y="5336412"/>
              <a:ext cx="1932431" cy="882137"/>
            </a:xfrm>
            <a:prstGeom prst="rect">
              <a:avLst/>
            </a:prstGeom>
            <a:blipFill dpi="0" rotWithShape="1">
              <a:blip r:embed="rId5" cstate="screen">
                <a:extLst>
                  <a:ext uri="{28A0092B-C50C-407E-A947-70E740481C1C}">
                    <a14:useLocalDpi xmlns:a14="http://schemas.microsoft.com/office/drawing/2010/main"/>
                  </a:ext>
                </a:extLst>
              </a:blip>
              <a:srcRect/>
              <a:stretch>
                <a:fillRect l="96" t="-587" r="-96" b="-433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12" name="object 13">
            <a:extLst>
              <a:ext uri="{FF2B5EF4-FFF2-40B4-BE49-F238E27FC236}">
                <a16:creationId xmlns:a16="http://schemas.microsoft.com/office/drawing/2014/main" id="{A2B6A288-9D52-40F2-1482-A9D465ED2CE7}"/>
              </a:ext>
            </a:extLst>
          </p:cNvPr>
          <p:cNvSpPr/>
          <p:nvPr/>
        </p:nvSpPr>
        <p:spPr>
          <a:xfrm>
            <a:off x="509999" y="2647935"/>
            <a:ext cx="3128424" cy="2581992"/>
          </a:xfrm>
          <a:custGeom>
            <a:avLst/>
            <a:gdLst/>
            <a:ahLst/>
            <a:cxnLst/>
            <a:rect l="l" t="t" r="r" b="b"/>
            <a:pathLst>
              <a:path w="1277620" h="1277620">
                <a:moveTo>
                  <a:pt x="1277480" y="0"/>
                </a:moveTo>
                <a:lnTo>
                  <a:pt x="0" y="0"/>
                </a:lnTo>
                <a:lnTo>
                  <a:pt x="0" y="1277480"/>
                </a:lnTo>
                <a:lnTo>
                  <a:pt x="1277480" y="1277480"/>
                </a:lnTo>
                <a:lnTo>
                  <a:pt x="1277480" y="0"/>
                </a:lnTo>
                <a:close/>
              </a:path>
            </a:pathLst>
          </a:custGeom>
          <a:gradFill>
            <a:gsLst>
              <a:gs pos="62000">
                <a:srgbClr val="00898B">
                  <a:alpha val="82000"/>
                </a:srgbClr>
              </a:gs>
              <a:gs pos="97000">
                <a:srgbClr val="51C4C6"/>
              </a:gs>
              <a:gs pos="0">
                <a:srgbClr val="00403F"/>
              </a:gs>
            </a:gsLst>
            <a:lin ang="5400000" scaled="0"/>
          </a:gradFill>
        </p:spPr>
        <p:txBody>
          <a:bodyPr wrap="square" lIns="0" tIns="0" rIns="0" bIns="0" rtlCol="0"/>
          <a:lstStyle/>
          <a:p>
            <a:endParaRPr dirty="0">
              <a:solidFill>
                <a:srgbClr val="F05A28"/>
              </a:solidFill>
            </a:endParaRPr>
          </a:p>
        </p:txBody>
      </p:sp>
      <p:sp>
        <p:nvSpPr>
          <p:cNvPr id="14" name="Text Placeholder 8">
            <a:extLst>
              <a:ext uri="{FF2B5EF4-FFF2-40B4-BE49-F238E27FC236}">
                <a16:creationId xmlns:a16="http://schemas.microsoft.com/office/drawing/2014/main" id="{E1C7145F-8BC0-5C59-9AB0-FCCAFA7996F7}"/>
              </a:ext>
            </a:extLst>
          </p:cNvPr>
          <p:cNvSpPr txBox="1">
            <a:spLocks/>
          </p:cNvSpPr>
          <p:nvPr/>
        </p:nvSpPr>
        <p:spPr>
          <a:xfrm>
            <a:off x="738301" y="2943360"/>
            <a:ext cx="2594670" cy="1456361"/>
          </a:xfrm>
          <a:prstGeom prst="rect">
            <a:avLst/>
          </a:prstGeom>
        </p:spPr>
        <p:txBody>
          <a:bodyPr anchor="b"/>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nSpc>
                <a:spcPts val="2300"/>
              </a:lnSpc>
              <a:spcBef>
                <a:spcPts val="0"/>
              </a:spcBef>
              <a:buNone/>
            </a:pPr>
            <a:r>
              <a:rPr lang="en-US" sz="2400" b="1" dirty="0">
                <a:solidFill>
                  <a:schemeClr val="bg1"/>
                </a:solidFill>
                <a:latin typeface="Calibri" panose="020F0502020204030204" pitchFamily="34" charset="0"/>
                <a:cs typeface="Calibri" panose="020F0502020204030204" pitchFamily="34" charset="0"/>
              </a:rPr>
              <a:t>L'analisi AI trasforma la gestione delle risorse idriche nel comune di Lillestrøm </a:t>
            </a:r>
          </a:p>
        </p:txBody>
      </p:sp>
      <p:sp>
        <p:nvSpPr>
          <p:cNvPr id="19" name="Text Placeholder 5">
            <a:extLst>
              <a:ext uri="{FF2B5EF4-FFF2-40B4-BE49-F238E27FC236}">
                <a16:creationId xmlns:a16="http://schemas.microsoft.com/office/drawing/2014/main" id="{D7B88605-7BF0-AA22-73A8-D2E06AFB7391}"/>
              </a:ext>
            </a:extLst>
          </p:cNvPr>
          <p:cNvSpPr txBox="1">
            <a:spLocks/>
          </p:cNvSpPr>
          <p:nvPr/>
        </p:nvSpPr>
        <p:spPr>
          <a:xfrm>
            <a:off x="882979" y="6457891"/>
            <a:ext cx="2844069" cy="604186"/>
          </a:xfrm>
          <a:prstGeom prst="rect">
            <a:avLst/>
          </a:prstGeom>
        </p:spPr>
        <p:txBody>
          <a:bodyPr anchor="t">
            <a:noAutofit/>
          </a:bodyPr>
          <a:lstStyle>
            <a:lvl1pPr marL="0" marR="0" indent="0" algn="l" defTabSz="583729" rtl="0" latinLnBrk="0">
              <a:lnSpc>
                <a:spcPct val="120000"/>
              </a:lnSpc>
              <a:spcBef>
                <a:spcPts val="4158"/>
              </a:spcBef>
              <a:spcAft>
                <a:spcPts val="0"/>
              </a:spcAft>
              <a:buClrTx/>
              <a:buSzTx/>
              <a:buFontTx/>
              <a:buNone/>
              <a:tabLst/>
              <a:defRPr sz="1800" b="0" i="0" u="none" strike="noStrike" cap="none" spc="0" baseline="0">
                <a:ln>
                  <a:noFill/>
                </a:ln>
                <a:solidFill>
                  <a:schemeClr val="bg1"/>
                </a:solidFill>
                <a:uFillTx/>
                <a:latin typeface="Calibri" panose="020F0502020204030204" pitchFamily="34" charset="0"/>
                <a:ea typeface="Montserrat Light"/>
                <a:cs typeface="Calibri" panose="020F0502020204030204" pitchFamily="34" charset="0"/>
                <a:sym typeface="Montserrat Light"/>
              </a:defRPr>
            </a:lvl1pPr>
            <a:lvl2pPr marL="385602" marR="0" indent="0" algn="l" defTabSz="583729" rtl="0" latinLnBrk="0">
              <a:lnSpc>
                <a:spcPct val="120000"/>
              </a:lnSpc>
              <a:spcBef>
                <a:spcPts val="4158"/>
              </a:spcBef>
              <a:spcAft>
                <a:spcPts val="0"/>
              </a:spcAft>
              <a:buClrTx/>
              <a:buSzTx/>
              <a:buFontTx/>
              <a:buNone/>
              <a:tabLst/>
              <a:defRPr sz="3265" b="0" i="0" u="none" strike="noStrike" cap="none" spc="0" baseline="0">
                <a:ln>
                  <a:noFill/>
                </a:ln>
                <a:solidFill>
                  <a:srgbClr val="011E3B"/>
                </a:solidFill>
                <a:uFillTx/>
                <a:latin typeface="Montserrat" pitchFamily="2" charset="77"/>
                <a:ea typeface="Montserrat Light"/>
                <a:cs typeface="Montserrat Light"/>
                <a:sym typeface="Montserrat Light"/>
              </a:defRPr>
            </a:lvl2pPr>
            <a:lvl3pPr marL="771204" marR="0" indent="0" algn="l" defTabSz="583729" rtl="0" latinLnBrk="0">
              <a:lnSpc>
                <a:spcPct val="120000"/>
              </a:lnSpc>
              <a:spcBef>
                <a:spcPts val="4158"/>
              </a:spcBef>
              <a:spcAft>
                <a:spcPts val="0"/>
              </a:spcAft>
              <a:buClrTx/>
              <a:buSzTx/>
              <a:buFontTx/>
              <a:buNone/>
              <a:tabLst/>
              <a:defRPr sz="3265" b="0" i="0" u="none" strike="noStrike" cap="none" spc="0" baseline="0">
                <a:ln>
                  <a:noFill/>
                </a:ln>
                <a:solidFill>
                  <a:srgbClr val="011E3B"/>
                </a:solidFill>
                <a:uFillTx/>
                <a:latin typeface="Montserrat" pitchFamily="2" charset="77"/>
                <a:ea typeface="Montserrat Light"/>
                <a:cs typeface="Montserrat Light"/>
                <a:sym typeface="Montserrat Light"/>
              </a:defRPr>
            </a:lvl3pPr>
            <a:lvl4pPr marL="1156806" marR="0" indent="0" algn="l" defTabSz="583729" rtl="0" latinLnBrk="0">
              <a:lnSpc>
                <a:spcPct val="120000"/>
              </a:lnSpc>
              <a:spcBef>
                <a:spcPts val="4158"/>
              </a:spcBef>
              <a:spcAft>
                <a:spcPts val="0"/>
              </a:spcAft>
              <a:buClrTx/>
              <a:buSzTx/>
              <a:buFontTx/>
              <a:buNone/>
              <a:tabLst/>
              <a:defRPr sz="3265" b="0" i="0" u="none" strike="noStrike" cap="none" spc="0" baseline="0">
                <a:ln>
                  <a:noFill/>
                </a:ln>
                <a:solidFill>
                  <a:srgbClr val="011E3B"/>
                </a:solidFill>
                <a:uFillTx/>
                <a:latin typeface="Montserrat" pitchFamily="2" charset="77"/>
                <a:ea typeface="Montserrat Light"/>
                <a:cs typeface="Montserrat Light"/>
                <a:sym typeface="Montserrat Light"/>
              </a:defRPr>
            </a:lvl4pPr>
            <a:lvl5pPr marL="1542409" marR="0" indent="0" algn="l" defTabSz="583729" rtl="0" latinLnBrk="0">
              <a:lnSpc>
                <a:spcPct val="120000"/>
              </a:lnSpc>
              <a:spcBef>
                <a:spcPts val="4158"/>
              </a:spcBef>
              <a:spcAft>
                <a:spcPts val="0"/>
              </a:spcAft>
              <a:buClrTx/>
              <a:buSzTx/>
              <a:buFontTx/>
              <a:buNone/>
              <a:tabLst/>
              <a:defRPr sz="3265" b="0" i="0" u="none" strike="noStrike" cap="none" spc="0" baseline="0">
                <a:ln>
                  <a:noFill/>
                </a:ln>
                <a:solidFill>
                  <a:srgbClr val="011E3B"/>
                </a:solidFill>
                <a:uFillTx/>
                <a:latin typeface="Montserrat" pitchFamily="2" charset="77"/>
                <a:ea typeface="Montserrat Light"/>
                <a:cs typeface="Montserrat Light"/>
                <a:sym typeface="Montserrat Light"/>
              </a:defRPr>
            </a:lvl5pPr>
            <a:lvl6pPr marL="0" marR="0" indent="248831" algn="l" defTabSz="583729" rtl="0" latinLnBrk="0">
              <a:lnSpc>
                <a:spcPct val="120000"/>
              </a:lnSpc>
              <a:spcBef>
                <a:spcPts val="4158"/>
              </a:spcBef>
              <a:spcAft>
                <a:spcPts val="0"/>
              </a:spcAft>
              <a:buClrTx/>
              <a:buSzTx/>
              <a:buFontTx/>
              <a:buNone/>
              <a:tabLst/>
              <a:defRPr sz="1219" b="0" i="0" u="none" strike="noStrike" cap="none" spc="0" baseline="0">
                <a:ln>
                  <a:noFill/>
                </a:ln>
                <a:solidFill>
                  <a:srgbClr val="595457"/>
                </a:solidFill>
                <a:uFillTx/>
                <a:latin typeface="Montserrat Light"/>
                <a:ea typeface="Montserrat Light"/>
                <a:cs typeface="Montserrat Light"/>
                <a:sym typeface="Montserrat Light"/>
              </a:defRPr>
            </a:lvl6pPr>
            <a:lvl7pPr marL="0" marR="0" indent="298597" algn="l" defTabSz="583729" rtl="0" latinLnBrk="0">
              <a:lnSpc>
                <a:spcPct val="120000"/>
              </a:lnSpc>
              <a:spcBef>
                <a:spcPts val="4158"/>
              </a:spcBef>
              <a:spcAft>
                <a:spcPts val="0"/>
              </a:spcAft>
              <a:buClrTx/>
              <a:buSzTx/>
              <a:buFontTx/>
              <a:buNone/>
              <a:tabLst/>
              <a:defRPr sz="1219" b="0" i="0" u="none" strike="noStrike" cap="none" spc="0" baseline="0">
                <a:ln>
                  <a:noFill/>
                </a:ln>
                <a:solidFill>
                  <a:srgbClr val="595457"/>
                </a:solidFill>
                <a:uFillTx/>
                <a:latin typeface="Montserrat Light"/>
                <a:ea typeface="Montserrat Light"/>
                <a:cs typeface="Montserrat Light"/>
                <a:sym typeface="Montserrat Light"/>
              </a:defRPr>
            </a:lvl7pPr>
            <a:lvl8pPr marL="0" marR="0" indent="348364" algn="l" defTabSz="583729" rtl="0" latinLnBrk="0">
              <a:lnSpc>
                <a:spcPct val="120000"/>
              </a:lnSpc>
              <a:spcBef>
                <a:spcPts val="4158"/>
              </a:spcBef>
              <a:spcAft>
                <a:spcPts val="0"/>
              </a:spcAft>
              <a:buClrTx/>
              <a:buSzTx/>
              <a:buFontTx/>
              <a:buNone/>
              <a:tabLst/>
              <a:defRPr sz="1219" b="0" i="0" u="none" strike="noStrike" cap="none" spc="0" baseline="0">
                <a:ln>
                  <a:noFill/>
                </a:ln>
                <a:solidFill>
                  <a:srgbClr val="595457"/>
                </a:solidFill>
                <a:uFillTx/>
                <a:latin typeface="Montserrat Light"/>
                <a:ea typeface="Montserrat Light"/>
                <a:cs typeface="Montserrat Light"/>
                <a:sym typeface="Montserrat Light"/>
              </a:defRPr>
            </a:lvl8pPr>
            <a:lvl9pPr marL="0" marR="0" indent="398130" algn="l" defTabSz="583729" rtl="0" latinLnBrk="0">
              <a:lnSpc>
                <a:spcPct val="120000"/>
              </a:lnSpc>
              <a:spcBef>
                <a:spcPts val="4158"/>
              </a:spcBef>
              <a:spcAft>
                <a:spcPts val="0"/>
              </a:spcAft>
              <a:buClrTx/>
              <a:buSzTx/>
              <a:buFontTx/>
              <a:buNone/>
              <a:tabLst/>
              <a:defRPr sz="1219" b="0" i="0" u="none" strike="noStrike" cap="none" spc="0" baseline="0">
                <a:ln>
                  <a:noFill/>
                </a:ln>
                <a:solidFill>
                  <a:srgbClr val="595457"/>
                </a:solidFill>
                <a:uFillTx/>
                <a:latin typeface="Montserrat Light"/>
                <a:ea typeface="Montserrat Light"/>
                <a:cs typeface="Montserrat Light"/>
                <a:sym typeface="Montserrat Light"/>
              </a:defRPr>
            </a:lvl9pPr>
          </a:lstStyle>
          <a:p>
            <a:pPr algn="just" hangingPunct="1">
              <a:lnSpc>
                <a:spcPts val="1220"/>
              </a:lnSpc>
              <a:spcBef>
                <a:spcPts val="0"/>
              </a:spcBef>
            </a:pPr>
            <a:r>
              <a:rPr lang="en-US" sz="1150" dirty="0"/>
              <a:t>Era sempre stato un sogno, ma avevo paura: avere un lavoro sembrava la strada più facile, ma mio marito mi ha detto che avere un'attività in proprio era sempre stato il mio sogno, quindi dovevo inseguirlo. Avevo la formazione necessaria e mio marito e i miei figli mi hanno dato un grande sostegno e mi hanno incoraggiata.</a:t>
            </a:r>
          </a:p>
        </p:txBody>
      </p:sp>
      <p:sp>
        <p:nvSpPr>
          <p:cNvPr id="129" name="Freeform 128">
            <a:extLst>
              <a:ext uri="{FF2B5EF4-FFF2-40B4-BE49-F238E27FC236}">
                <a16:creationId xmlns:a16="http://schemas.microsoft.com/office/drawing/2014/main" id="{306ED926-BC2D-4B9E-D916-DE4FCDD798C7}"/>
              </a:ext>
            </a:extLst>
          </p:cNvPr>
          <p:cNvSpPr/>
          <p:nvPr/>
        </p:nvSpPr>
        <p:spPr>
          <a:xfrm rot="11207408">
            <a:off x="5794270" y="-787653"/>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gradFill>
            <a:gsLst>
              <a:gs pos="98000">
                <a:srgbClr val="51C4C6"/>
              </a:gs>
              <a:gs pos="0">
                <a:srgbClr val="00403F"/>
              </a:gs>
            </a:gsLst>
            <a:lin ang="5400000" scaled="1"/>
          </a:gradFill>
          <a:ln w="5331" cap="flat">
            <a:noFill/>
            <a:prstDash val="solid"/>
            <a:miter/>
          </a:ln>
        </p:spPr>
        <p:txBody>
          <a:bodyPr rtlCol="0" anchor="ctr"/>
          <a:lstStyle/>
          <a:p>
            <a:endParaRPr lang="en-US"/>
          </a:p>
        </p:txBody>
      </p:sp>
      <p:sp>
        <p:nvSpPr>
          <p:cNvPr id="226" name="Text Placeholder 35">
            <a:extLst>
              <a:ext uri="{FF2B5EF4-FFF2-40B4-BE49-F238E27FC236}">
                <a16:creationId xmlns:a16="http://schemas.microsoft.com/office/drawing/2014/main" id="{E8BB8A5A-DCB5-4FB2-427B-495529EC5864}"/>
              </a:ext>
            </a:extLst>
          </p:cNvPr>
          <p:cNvSpPr txBox="1">
            <a:spLocks/>
          </p:cNvSpPr>
          <p:nvPr/>
        </p:nvSpPr>
        <p:spPr>
          <a:xfrm>
            <a:off x="610445" y="4852742"/>
            <a:ext cx="2940829" cy="361280"/>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None/>
            </a:pPr>
            <a:r>
              <a:rPr lang="en-US" sz="1400" b="1" dirty="0">
                <a:solidFill>
                  <a:schemeClr val="bg1"/>
                </a:solidFill>
                <a:latin typeface="Calibri" panose="020F0502020204030204" pitchFamily="34" charset="0"/>
                <a:cs typeface="Calibri" panose="020F0502020204030204" pitchFamily="34" charset="0"/>
              </a:rPr>
              <a:t>  Paese: </a:t>
            </a:r>
            <a:r>
              <a:rPr lang="en-US" sz="1400" dirty="0">
                <a:solidFill>
                  <a:schemeClr val="bg1"/>
                </a:solidFill>
                <a:latin typeface="Calibri" panose="020F0502020204030204" pitchFamily="34" charset="0"/>
                <a:cs typeface="Calibri" panose="020F0502020204030204" pitchFamily="34" charset="0"/>
              </a:rPr>
              <a:t> Norvegia</a:t>
            </a:r>
            <a:endParaRPr lang="en-US" sz="1400" b="1" dirty="0">
              <a:solidFill>
                <a:schemeClr val="bg1"/>
              </a:solidFill>
              <a:latin typeface="Calibri" panose="020F0502020204030204" pitchFamily="34" charset="0"/>
              <a:cs typeface="Calibri" panose="020F0502020204030204" pitchFamily="34" charset="0"/>
            </a:endParaRPr>
          </a:p>
          <a:p>
            <a:pPr marL="0" indent="0">
              <a:buNone/>
            </a:pPr>
            <a:endParaRPr lang="en-US" sz="1400" b="1" dirty="0">
              <a:solidFill>
                <a:schemeClr val="bg1"/>
              </a:solidFill>
              <a:latin typeface="Calibri" panose="020F0502020204030204" pitchFamily="34" charset="0"/>
              <a:cs typeface="Calibri" panose="020F0502020204030204" pitchFamily="34" charset="0"/>
            </a:endParaRPr>
          </a:p>
        </p:txBody>
      </p:sp>
      <p:sp>
        <p:nvSpPr>
          <p:cNvPr id="228" name="TextBox 227">
            <a:extLst>
              <a:ext uri="{FF2B5EF4-FFF2-40B4-BE49-F238E27FC236}">
                <a16:creationId xmlns:a16="http://schemas.microsoft.com/office/drawing/2014/main" id="{EB93C776-0586-B730-EE67-FCE602E80773}"/>
              </a:ext>
            </a:extLst>
          </p:cNvPr>
          <p:cNvSpPr txBox="1"/>
          <p:nvPr/>
        </p:nvSpPr>
        <p:spPr>
          <a:xfrm>
            <a:off x="582062" y="6653866"/>
            <a:ext cx="6919333" cy="365356"/>
          </a:xfrm>
          <a:prstGeom prst="rect">
            <a:avLst/>
          </a:prstGeom>
          <a:noFill/>
        </p:spPr>
        <p:txBody>
          <a:bodyPr wrap="square" rtlCol="0" anchor="ctr">
            <a:spAutoFit/>
          </a:bodyPr>
          <a:lstStyle/>
          <a:p>
            <a:pPr marL="6350">
              <a:lnSpc>
                <a:spcPts val="2120"/>
              </a:lnSpc>
              <a:tabLst>
                <a:tab pos="611188" algn="l"/>
                <a:tab pos="612775" algn="l"/>
              </a:tabLst>
            </a:pPr>
            <a:r>
              <a:rPr lang="en-US" sz="2100" b="1" dirty="0">
                <a:solidFill>
                  <a:srgbClr val="00898B"/>
                </a:solidFill>
                <a:latin typeface="Calibri" panose="020F0502020204030204" pitchFamily="34" charset="0"/>
                <a:cs typeface="Calibri" panose="020F0502020204030204" pitchFamily="34" charset="0"/>
              </a:rPr>
              <a:t>Problema</a:t>
            </a:r>
          </a:p>
        </p:txBody>
      </p:sp>
      <p:sp>
        <p:nvSpPr>
          <p:cNvPr id="231" name="Text Placeholder 1">
            <a:extLst>
              <a:ext uri="{FF2B5EF4-FFF2-40B4-BE49-F238E27FC236}">
                <a16:creationId xmlns:a16="http://schemas.microsoft.com/office/drawing/2014/main" id="{09DD7AA4-E32D-F386-AB98-F2CECE7CF637}"/>
              </a:ext>
            </a:extLst>
          </p:cNvPr>
          <p:cNvSpPr txBox="1">
            <a:spLocks/>
          </p:cNvSpPr>
          <p:nvPr/>
        </p:nvSpPr>
        <p:spPr>
          <a:xfrm>
            <a:off x="600134" y="7151205"/>
            <a:ext cx="6389643" cy="3881237"/>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err="1">
                <a:solidFill>
                  <a:srgbClr val="262626"/>
                </a:solidFill>
              </a:rPr>
              <a:t>Lillestrøm</a:t>
            </a:r>
            <a:r>
              <a:rPr lang="en-US" sz="1150" b="0" dirty="0">
                <a:solidFill>
                  <a:srgbClr val="262626"/>
                </a:solidFill>
              </a:rPr>
              <a:t>, un comune nel sud-est della Norvegia con 87.500 abitanti, è situato alla confluenza di tre grandi fiumi - Glomma, </a:t>
            </a:r>
            <a:r>
              <a:rPr lang="en-US" sz="1150" b="0" dirty="0" err="1">
                <a:solidFill>
                  <a:srgbClr val="262626"/>
                </a:solidFill>
              </a:rPr>
              <a:t>Nitelva </a:t>
            </a:r>
            <a:r>
              <a:rPr lang="en-US" sz="1150" b="0" dirty="0">
                <a:solidFill>
                  <a:srgbClr val="262626"/>
                </a:solidFill>
              </a:rPr>
              <a:t>e Leira - che formano il più grande delta interno del Nord Europa. Sebbene questa posizione offra opportunità ricreative, presenta anche sfide significative nella gestione dei corsi d'acqua, delle acque reflue e dei rischi di alluvione.</a:t>
            </a:r>
          </a:p>
          <a:p>
            <a:pPr algn="just">
              <a:lnSpc>
                <a:spcPts val="1220"/>
              </a:lnSpc>
              <a:spcBef>
                <a:spcPts val="0"/>
              </a:spcBef>
            </a:pPr>
            <a:endParaRPr lang="en-US" sz="1150" b="0" dirty="0">
              <a:solidFill>
                <a:srgbClr val="262626"/>
              </a:solidFill>
            </a:endParaRPr>
          </a:p>
          <a:p>
            <a:pPr algn="just">
              <a:lnSpc>
                <a:spcPts val="1220"/>
              </a:lnSpc>
              <a:spcBef>
                <a:spcPts val="0"/>
              </a:spcBef>
            </a:pPr>
            <a:r>
              <a:rPr lang="en-US" sz="1150" b="0" dirty="0">
                <a:solidFill>
                  <a:srgbClr val="262626"/>
                </a:solidFill>
              </a:rPr>
              <a:t>Il dipartimento idrico del comune disponeva già di sistemi per il monitoraggio dei flussi di acqua potabile e delle acque reflue. Tuttavia, il processo decisionale si basava su previsioni meteorologiche e dati ambientali spesso frammentari, reattivi e imprecisi. I processi manuali comportavano che le informazioni critiche arrivassero spesso troppo tardi per essere utili, limitando la capacità di adottare misure proattive.</a:t>
            </a:r>
          </a:p>
          <a:p>
            <a:pPr algn="just">
              <a:lnSpc>
                <a:spcPts val="1220"/>
              </a:lnSpc>
              <a:spcBef>
                <a:spcPts val="0"/>
              </a:spcBef>
            </a:pPr>
            <a:endParaRPr lang="en-US" sz="1150" b="0" dirty="0">
              <a:solidFill>
                <a:srgbClr val="262626"/>
              </a:solidFill>
            </a:endParaRPr>
          </a:p>
        </p:txBody>
      </p:sp>
      <p:grpSp>
        <p:nvGrpSpPr>
          <p:cNvPr id="244" name="Group 243">
            <a:extLst>
              <a:ext uri="{FF2B5EF4-FFF2-40B4-BE49-F238E27FC236}">
                <a16:creationId xmlns:a16="http://schemas.microsoft.com/office/drawing/2014/main" id="{F2B81EFD-0402-D1CF-2E47-B5AF5160DF23}"/>
              </a:ext>
            </a:extLst>
          </p:cNvPr>
          <p:cNvGrpSpPr/>
          <p:nvPr/>
        </p:nvGrpSpPr>
        <p:grpSpPr>
          <a:xfrm rot="20570557">
            <a:off x="3976390" y="5007360"/>
            <a:ext cx="1013273" cy="1008681"/>
            <a:chOff x="2301368" y="4765438"/>
            <a:chExt cx="1350264" cy="1344145"/>
          </a:xfrm>
        </p:grpSpPr>
        <p:sp>
          <p:nvSpPr>
            <p:cNvPr id="245" name="Oval 244">
              <a:extLst>
                <a:ext uri="{FF2B5EF4-FFF2-40B4-BE49-F238E27FC236}">
                  <a16:creationId xmlns:a16="http://schemas.microsoft.com/office/drawing/2014/main" id="{30565ED9-1FA6-9139-E749-A3847590E608}"/>
                </a:ext>
              </a:extLst>
            </p:cNvPr>
            <p:cNvSpPr/>
            <p:nvPr/>
          </p:nvSpPr>
          <p:spPr>
            <a:xfrm>
              <a:off x="2307487" y="4765438"/>
              <a:ext cx="1344145" cy="1344145"/>
            </a:xfrm>
            <a:prstGeom prst="ellipse">
              <a:avLst/>
            </a:prstGeom>
            <a:solidFill>
              <a:srgbClr val="ADD037"/>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550" b="1" dirty="0">
                <a:solidFill>
                  <a:schemeClr val="bg1"/>
                </a:solidFill>
                <a:latin typeface="Calibri" panose="020F0502020204030204" pitchFamily="34" charset="0"/>
                <a:cs typeface="Calibri" panose="020F0502020204030204" pitchFamily="34" charset="0"/>
              </a:endParaRPr>
            </a:p>
          </p:txBody>
        </p:sp>
        <p:sp>
          <p:nvSpPr>
            <p:cNvPr id="246" name="TextBox 245">
              <a:extLst>
                <a:ext uri="{FF2B5EF4-FFF2-40B4-BE49-F238E27FC236}">
                  <a16:creationId xmlns:a16="http://schemas.microsoft.com/office/drawing/2014/main" id="{1912A286-AC45-7E45-26F3-A1182C72A81C}"/>
                </a:ext>
              </a:extLst>
            </p:cNvPr>
            <p:cNvSpPr txBox="1"/>
            <p:nvPr/>
          </p:nvSpPr>
          <p:spPr>
            <a:xfrm>
              <a:off x="2301368" y="5006866"/>
              <a:ext cx="1350264" cy="861286"/>
            </a:xfrm>
            <a:prstGeom prst="rect">
              <a:avLst/>
            </a:prstGeom>
            <a:noFill/>
          </p:spPr>
          <p:txBody>
            <a:bodyPr wrap="square">
              <a:spAutoFit/>
            </a:bodyPr>
            <a:lstStyle/>
            <a:p>
              <a:pPr algn="ctr"/>
              <a:r>
                <a:rPr lang="en-US" sz="1800" b="1" dirty="0">
                  <a:solidFill>
                    <a:schemeClr val="bg1"/>
                  </a:solidFill>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Clicca per visitare</a:t>
              </a:r>
              <a:endParaRPr lang="en-US" sz="1800" b="1" dirty="0">
                <a:solidFill>
                  <a:schemeClr val="bg1"/>
                </a:solidFill>
                <a:latin typeface="Calibri" panose="020F0502020204030204" pitchFamily="34" charset="0"/>
                <a:cs typeface="Calibri" panose="020F0502020204030204" pitchFamily="34" charset="0"/>
              </a:endParaRPr>
            </a:p>
          </p:txBody>
        </p:sp>
      </p:grpSp>
      <p:cxnSp>
        <p:nvCxnSpPr>
          <p:cNvPr id="248" name="Straight Connector 247">
            <a:extLst>
              <a:ext uri="{FF2B5EF4-FFF2-40B4-BE49-F238E27FC236}">
                <a16:creationId xmlns:a16="http://schemas.microsoft.com/office/drawing/2014/main" id="{97D8F081-948C-9773-309E-86A4C7AA3424}"/>
              </a:ext>
            </a:extLst>
          </p:cNvPr>
          <p:cNvCxnSpPr>
            <a:cxnSpLocks/>
            <a:stCxn id="228" idx="1"/>
          </p:cNvCxnSpPr>
          <p:nvPr/>
        </p:nvCxnSpPr>
        <p:spPr>
          <a:xfrm flipH="1" flipV="1">
            <a:off x="-34537" y="6836543"/>
            <a:ext cx="616599" cy="1"/>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250" name="Oval 249">
            <a:extLst>
              <a:ext uri="{FF2B5EF4-FFF2-40B4-BE49-F238E27FC236}">
                <a16:creationId xmlns:a16="http://schemas.microsoft.com/office/drawing/2014/main" id="{740F5AFA-EB7A-18E0-C3E4-2D413F3A856B}"/>
              </a:ext>
            </a:extLst>
          </p:cNvPr>
          <p:cNvSpPr/>
          <p:nvPr/>
        </p:nvSpPr>
        <p:spPr>
          <a:xfrm>
            <a:off x="3903603" y="6829270"/>
            <a:ext cx="3492179" cy="3492179"/>
          </a:xfrm>
          <a:prstGeom prst="ellipse">
            <a:avLst/>
          </a:prstGeom>
          <a:solidFill>
            <a:srgbClr val="0089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1" name="Group 250">
            <a:extLst>
              <a:ext uri="{FF2B5EF4-FFF2-40B4-BE49-F238E27FC236}">
                <a16:creationId xmlns:a16="http://schemas.microsoft.com/office/drawing/2014/main" id="{F4B33647-797C-3D7C-0288-3AC799253F38}"/>
              </a:ext>
            </a:extLst>
          </p:cNvPr>
          <p:cNvGrpSpPr/>
          <p:nvPr/>
        </p:nvGrpSpPr>
        <p:grpSpPr>
          <a:xfrm>
            <a:off x="5396427" y="6702982"/>
            <a:ext cx="506531" cy="527128"/>
            <a:chOff x="3402050" y="5539672"/>
            <a:chExt cx="751576" cy="782137"/>
          </a:xfrm>
        </p:grpSpPr>
        <p:sp>
          <p:nvSpPr>
            <p:cNvPr id="252" name="Freeform 251">
              <a:extLst>
                <a:ext uri="{FF2B5EF4-FFF2-40B4-BE49-F238E27FC236}">
                  <a16:creationId xmlns:a16="http://schemas.microsoft.com/office/drawing/2014/main" id="{5FA2D41B-BB95-58EF-2381-7D3C108A7979}"/>
                </a:ext>
              </a:extLst>
            </p:cNvPr>
            <p:cNvSpPr/>
            <p:nvPr/>
          </p:nvSpPr>
          <p:spPr>
            <a:xfrm>
              <a:off x="3402050" y="5539672"/>
              <a:ext cx="751576" cy="782137"/>
            </a:xfrm>
            <a:custGeom>
              <a:avLst/>
              <a:gdLst>
                <a:gd name="connsiteX0" fmla="*/ 27317 w 751576"/>
                <a:gd name="connsiteY0" fmla="*/ 782137 h 782137"/>
                <a:gd name="connsiteX1" fmla="*/ 0 w 751576"/>
                <a:gd name="connsiteY1" fmla="*/ 640899 h 782137"/>
                <a:gd name="connsiteX2" fmla="*/ 23986 w 751576"/>
                <a:gd name="connsiteY2" fmla="*/ 508323 h 782137"/>
                <a:gd name="connsiteX3" fmla="*/ 0 w 751576"/>
                <a:gd name="connsiteY3" fmla="*/ 375746 h 782137"/>
                <a:gd name="connsiteX4" fmla="*/ 375788 w 751576"/>
                <a:gd name="connsiteY4" fmla="*/ 0 h 782137"/>
                <a:gd name="connsiteX5" fmla="*/ 751577 w 751576"/>
                <a:gd name="connsiteY5" fmla="*/ 375746 h 782137"/>
                <a:gd name="connsiteX6" fmla="*/ 727590 w 751576"/>
                <a:gd name="connsiteY6" fmla="*/ 508323 h 782137"/>
                <a:gd name="connsiteX7" fmla="*/ 632977 w 751576"/>
                <a:gd name="connsiteY7" fmla="*/ 649560 h 782137"/>
                <a:gd name="connsiteX8" fmla="*/ 376455 w 751576"/>
                <a:gd name="connsiteY8" fmla="*/ 750825 h 782137"/>
                <a:gd name="connsiteX9" fmla="*/ 119932 w 751576"/>
                <a:gd name="connsiteY9" fmla="*/ 649560 h 782137"/>
                <a:gd name="connsiteX10" fmla="*/ 28651 w 751576"/>
                <a:gd name="connsiteY10" fmla="*/ 782137 h 78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1576" h="782137">
                  <a:moveTo>
                    <a:pt x="27317" y="782137"/>
                  </a:moveTo>
                  <a:cubicBezTo>
                    <a:pt x="9327" y="738167"/>
                    <a:pt x="0" y="690865"/>
                    <a:pt x="0" y="640899"/>
                  </a:cubicBezTo>
                  <a:cubicBezTo>
                    <a:pt x="0" y="590933"/>
                    <a:pt x="8662" y="549628"/>
                    <a:pt x="23986" y="508323"/>
                  </a:cubicBezTo>
                  <a:cubicBezTo>
                    <a:pt x="8662" y="467017"/>
                    <a:pt x="0" y="422381"/>
                    <a:pt x="0" y="375746"/>
                  </a:cubicBezTo>
                  <a:cubicBezTo>
                    <a:pt x="0" y="168553"/>
                    <a:pt x="167905" y="0"/>
                    <a:pt x="375788" y="0"/>
                  </a:cubicBezTo>
                  <a:cubicBezTo>
                    <a:pt x="583670" y="0"/>
                    <a:pt x="751577" y="167886"/>
                    <a:pt x="751577" y="375746"/>
                  </a:cubicBezTo>
                  <a:cubicBezTo>
                    <a:pt x="751577" y="583605"/>
                    <a:pt x="742915" y="467017"/>
                    <a:pt x="727590" y="508323"/>
                  </a:cubicBezTo>
                  <a:cubicBezTo>
                    <a:pt x="706934" y="562286"/>
                    <a:pt x="674286" y="610919"/>
                    <a:pt x="632977" y="649560"/>
                  </a:cubicBezTo>
                  <a:cubicBezTo>
                    <a:pt x="565681" y="712185"/>
                    <a:pt x="475731" y="750825"/>
                    <a:pt x="376455" y="750825"/>
                  </a:cubicBezTo>
                  <a:cubicBezTo>
                    <a:pt x="277176" y="750825"/>
                    <a:pt x="186562" y="712185"/>
                    <a:pt x="119932" y="649560"/>
                  </a:cubicBezTo>
                  <a:cubicBezTo>
                    <a:pt x="80620" y="686202"/>
                    <a:pt x="49305" y="731505"/>
                    <a:pt x="28651" y="782137"/>
                  </a:cubicBezTo>
                  <a:close/>
                </a:path>
              </a:pathLst>
            </a:custGeom>
            <a:solidFill>
              <a:srgbClr val="ADD037"/>
            </a:solidFill>
            <a:ln w="6662" cap="flat">
              <a:noFill/>
              <a:prstDash val="solid"/>
              <a:miter/>
            </a:ln>
          </p:spPr>
          <p:txBody>
            <a:bodyPr rtlCol="0" anchor="ctr"/>
            <a:lstStyle/>
            <a:p>
              <a:endParaRPr lang="en-US">
                <a:solidFill>
                  <a:srgbClr val="262626"/>
                </a:solidFill>
              </a:endParaRPr>
            </a:p>
          </p:txBody>
        </p:sp>
        <p:sp>
          <p:nvSpPr>
            <p:cNvPr id="253" name="Freeform 252">
              <a:extLst>
                <a:ext uri="{FF2B5EF4-FFF2-40B4-BE49-F238E27FC236}">
                  <a16:creationId xmlns:a16="http://schemas.microsoft.com/office/drawing/2014/main" id="{61237F57-90AB-5431-7F2E-E114E7AC2045}"/>
                </a:ext>
              </a:extLst>
            </p:cNvPr>
            <p:cNvSpPr/>
            <p:nvPr/>
          </p:nvSpPr>
          <p:spPr>
            <a:xfrm>
              <a:off x="3794857" y="5761975"/>
              <a:ext cx="213675" cy="282614"/>
            </a:xfrm>
            <a:custGeom>
              <a:avLst/>
              <a:gdLst>
                <a:gd name="connsiteX0" fmla="*/ 138227 w 213675"/>
                <a:gd name="connsiteY0" fmla="*/ 215400 h 282614"/>
                <a:gd name="connsiteX1" fmla="*/ 75596 w 213675"/>
                <a:gd name="connsiteY1" fmla="*/ 209405 h 282614"/>
                <a:gd name="connsiteX2" fmla="*/ 1637 w 213675"/>
                <a:gd name="connsiteY2" fmla="*/ 88819 h 282614"/>
                <a:gd name="connsiteX3" fmla="*/ 117571 w 213675"/>
                <a:gd name="connsiteY3" fmla="*/ 213 h 282614"/>
                <a:gd name="connsiteX4" fmla="*/ 213518 w 213675"/>
                <a:gd name="connsiteY4" fmla="*/ 100812 h 282614"/>
                <a:gd name="connsiteX5" fmla="*/ 134228 w 213675"/>
                <a:gd name="connsiteY5" fmla="*/ 262702 h 282614"/>
                <a:gd name="connsiteX6" fmla="*/ 106911 w 213675"/>
                <a:gd name="connsiteY6" fmla="*/ 282022 h 282614"/>
                <a:gd name="connsiteX7" fmla="*/ 98249 w 213675"/>
                <a:gd name="connsiteY7" fmla="*/ 282022 h 282614"/>
                <a:gd name="connsiteX8" fmla="*/ 100248 w 213675"/>
                <a:gd name="connsiteY8" fmla="*/ 273362 h 282614"/>
                <a:gd name="connsiteX9" fmla="*/ 138227 w 213675"/>
                <a:gd name="connsiteY9" fmla="*/ 214068 h 28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675" h="282614">
                  <a:moveTo>
                    <a:pt x="138227" y="215400"/>
                  </a:moveTo>
                  <a:cubicBezTo>
                    <a:pt x="114907" y="213402"/>
                    <a:pt x="94918" y="214734"/>
                    <a:pt x="75596" y="209405"/>
                  </a:cubicBezTo>
                  <a:cubicBezTo>
                    <a:pt x="23625" y="195414"/>
                    <a:pt x="-7690" y="141451"/>
                    <a:pt x="1637" y="88819"/>
                  </a:cubicBezTo>
                  <a:cubicBezTo>
                    <a:pt x="11631" y="32858"/>
                    <a:pt x="58939" y="-3118"/>
                    <a:pt x="117571" y="213"/>
                  </a:cubicBezTo>
                  <a:cubicBezTo>
                    <a:pt x="168877" y="3544"/>
                    <a:pt x="211519" y="47514"/>
                    <a:pt x="213518" y="100812"/>
                  </a:cubicBezTo>
                  <a:cubicBezTo>
                    <a:pt x="216182" y="168765"/>
                    <a:pt x="184867" y="220730"/>
                    <a:pt x="134228" y="262702"/>
                  </a:cubicBezTo>
                  <a:cubicBezTo>
                    <a:pt x="125568" y="270031"/>
                    <a:pt x="116239" y="276027"/>
                    <a:pt x="106911" y="282022"/>
                  </a:cubicBezTo>
                  <a:cubicBezTo>
                    <a:pt x="104912" y="283355"/>
                    <a:pt x="100914" y="282022"/>
                    <a:pt x="98249" y="282022"/>
                  </a:cubicBezTo>
                  <a:cubicBezTo>
                    <a:pt x="98249" y="279358"/>
                    <a:pt x="98249" y="276027"/>
                    <a:pt x="100248" y="273362"/>
                  </a:cubicBezTo>
                  <a:cubicBezTo>
                    <a:pt x="112907" y="253375"/>
                    <a:pt x="125568" y="233389"/>
                    <a:pt x="138227" y="214068"/>
                  </a:cubicBezTo>
                  <a:close/>
                </a:path>
              </a:pathLst>
            </a:custGeom>
            <a:solidFill>
              <a:schemeClr val="bg1"/>
            </a:solidFill>
            <a:ln w="6662" cap="flat">
              <a:noFill/>
              <a:prstDash val="solid"/>
              <a:miter/>
            </a:ln>
          </p:spPr>
          <p:txBody>
            <a:bodyPr rtlCol="0" anchor="ctr"/>
            <a:lstStyle/>
            <a:p>
              <a:endParaRPr lang="en-US">
                <a:solidFill>
                  <a:srgbClr val="262626"/>
                </a:solidFill>
              </a:endParaRPr>
            </a:p>
          </p:txBody>
        </p:sp>
        <p:sp>
          <p:nvSpPr>
            <p:cNvPr id="254" name="Freeform 253">
              <a:extLst>
                <a:ext uri="{FF2B5EF4-FFF2-40B4-BE49-F238E27FC236}">
                  <a16:creationId xmlns:a16="http://schemas.microsoft.com/office/drawing/2014/main" id="{19997FF8-B01D-1207-922D-2C334215CBBB}"/>
                </a:ext>
              </a:extLst>
            </p:cNvPr>
            <p:cNvSpPr/>
            <p:nvPr/>
          </p:nvSpPr>
          <p:spPr>
            <a:xfrm>
              <a:off x="3546595" y="5762276"/>
              <a:ext cx="213875" cy="282387"/>
            </a:xfrm>
            <a:custGeom>
              <a:avLst/>
              <a:gdLst>
                <a:gd name="connsiteX0" fmla="*/ 134630 w 213875"/>
                <a:gd name="connsiteY0" fmla="*/ 211102 h 282387"/>
                <a:gd name="connsiteX1" fmla="*/ 59339 w 213875"/>
                <a:gd name="connsiteY1" fmla="*/ 203108 h 282387"/>
                <a:gd name="connsiteX2" fmla="*/ 4038 w 213875"/>
                <a:gd name="connsiteY2" fmla="*/ 77193 h 282387"/>
                <a:gd name="connsiteX3" fmla="*/ 119305 w 213875"/>
                <a:gd name="connsiteY3" fmla="*/ 578 h 282387"/>
                <a:gd name="connsiteX4" fmla="*/ 213253 w 213875"/>
                <a:gd name="connsiteY4" fmla="*/ 95848 h 282387"/>
                <a:gd name="connsiteX5" fmla="*/ 169277 w 213875"/>
                <a:gd name="connsiteY5" fmla="*/ 228424 h 282387"/>
                <a:gd name="connsiteX6" fmla="*/ 109978 w 213875"/>
                <a:gd name="connsiteY6" fmla="*/ 280389 h 282387"/>
                <a:gd name="connsiteX7" fmla="*/ 97984 w 213875"/>
                <a:gd name="connsiteY7" fmla="*/ 282388 h 282387"/>
                <a:gd name="connsiteX8" fmla="*/ 101982 w 213875"/>
                <a:gd name="connsiteY8" fmla="*/ 271728 h 282387"/>
                <a:gd name="connsiteX9" fmla="*/ 137962 w 213875"/>
                <a:gd name="connsiteY9" fmla="*/ 215099 h 282387"/>
                <a:gd name="connsiteX10" fmla="*/ 134630 w 213875"/>
                <a:gd name="connsiteY10" fmla="*/ 211102 h 28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875" h="282387">
                  <a:moveTo>
                    <a:pt x="134630" y="211102"/>
                  </a:moveTo>
                  <a:cubicBezTo>
                    <a:pt x="108645" y="217098"/>
                    <a:pt x="83326" y="215099"/>
                    <a:pt x="59339" y="203108"/>
                  </a:cubicBezTo>
                  <a:cubicBezTo>
                    <a:pt x="13365" y="180457"/>
                    <a:pt x="-9955" y="127159"/>
                    <a:pt x="4038" y="77193"/>
                  </a:cubicBezTo>
                  <a:cubicBezTo>
                    <a:pt x="18029" y="27227"/>
                    <a:pt x="65336" y="-4752"/>
                    <a:pt x="119305" y="578"/>
                  </a:cubicBezTo>
                  <a:cubicBezTo>
                    <a:pt x="167945" y="5242"/>
                    <a:pt x="209254" y="45881"/>
                    <a:pt x="213253" y="95848"/>
                  </a:cubicBezTo>
                  <a:cubicBezTo>
                    <a:pt x="217251" y="146480"/>
                    <a:pt x="201926" y="191116"/>
                    <a:pt x="169277" y="228424"/>
                  </a:cubicBezTo>
                  <a:cubicBezTo>
                    <a:pt x="151954" y="247744"/>
                    <a:pt x="130633" y="263734"/>
                    <a:pt x="109978" y="280389"/>
                  </a:cubicBezTo>
                  <a:cubicBezTo>
                    <a:pt x="107313" y="282388"/>
                    <a:pt x="101982" y="281721"/>
                    <a:pt x="97984" y="282388"/>
                  </a:cubicBezTo>
                  <a:cubicBezTo>
                    <a:pt x="99316" y="279057"/>
                    <a:pt x="99983" y="275059"/>
                    <a:pt x="101982" y="271728"/>
                  </a:cubicBezTo>
                  <a:cubicBezTo>
                    <a:pt x="113976" y="253074"/>
                    <a:pt x="125968" y="233754"/>
                    <a:pt x="137962" y="215099"/>
                  </a:cubicBezTo>
                  <a:cubicBezTo>
                    <a:pt x="136629" y="213767"/>
                    <a:pt x="135962" y="212435"/>
                    <a:pt x="134630" y="211102"/>
                  </a:cubicBezTo>
                  <a:close/>
                </a:path>
              </a:pathLst>
            </a:custGeom>
            <a:solidFill>
              <a:schemeClr val="bg1"/>
            </a:solidFill>
            <a:ln w="6662" cap="flat">
              <a:noFill/>
              <a:prstDash val="solid"/>
              <a:miter/>
            </a:ln>
          </p:spPr>
          <p:txBody>
            <a:bodyPr rtlCol="0" anchor="ctr"/>
            <a:lstStyle/>
            <a:p>
              <a:endParaRPr lang="en-US">
                <a:solidFill>
                  <a:srgbClr val="262626"/>
                </a:solidFill>
              </a:endParaRPr>
            </a:p>
          </p:txBody>
        </p:sp>
      </p:grpSp>
      <p:sp>
        <p:nvSpPr>
          <p:cNvPr id="255" name="TextBox 254">
            <a:extLst>
              <a:ext uri="{FF2B5EF4-FFF2-40B4-BE49-F238E27FC236}">
                <a16:creationId xmlns:a16="http://schemas.microsoft.com/office/drawing/2014/main" id="{53E08749-3FC8-7BBA-E2AD-03E1B25E4ED9}"/>
              </a:ext>
            </a:extLst>
          </p:cNvPr>
          <p:cNvSpPr txBox="1"/>
          <p:nvPr/>
        </p:nvSpPr>
        <p:spPr>
          <a:xfrm>
            <a:off x="4176847" y="7493683"/>
            <a:ext cx="2945691" cy="2593018"/>
          </a:xfrm>
          <a:prstGeom prst="rect">
            <a:avLst/>
          </a:prstGeom>
          <a:noFill/>
        </p:spPr>
        <p:txBody>
          <a:bodyPr wrap="square" rtlCol="0">
            <a:spAutoFit/>
          </a:bodyPr>
          <a:lstStyle/>
          <a:p>
            <a:pPr algn="ctr">
              <a:lnSpc>
                <a:spcPts val="1480"/>
              </a:lnSpc>
            </a:pP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La sfida </a:t>
            </a:r>
            <a:r>
              <a:rPr lang="en-US" sz="1400" i="1" spc="0" baseline="0" dirty="0" err="1">
                <a:ln/>
                <a:solidFill>
                  <a:schemeClr val="bg1"/>
                </a:solidFill>
                <a:latin typeface="Calibri" panose="020F0502020204030204" pitchFamily="34" charset="0"/>
                <a:cs typeface="Calibri" panose="020F0502020204030204" pitchFamily="34" charset="0"/>
                <a:sym typeface="Poppins-MediumItalic"/>
                <a:rtl val="0"/>
              </a:rPr>
              <a:t>di Lillestrøm </a:t>
            </a: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non era </a:t>
            </a:r>
          </a:p>
          <a:p>
            <a:pPr algn="ctr">
              <a:lnSpc>
                <a:spcPts val="1480"/>
              </a:lnSpc>
            </a:pP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non solo quella di una gestione efficace delle risorse idriche, ma anche la mancanza di dati in tempo reale prontamente disponibili. </a:t>
            </a:r>
            <a:r>
              <a:rPr lang="en-US" sz="1400" i="1" spc="0" baseline="0" dirty="0" err="1">
                <a:ln/>
                <a:solidFill>
                  <a:schemeClr val="bg1"/>
                </a:solidFill>
                <a:latin typeface="Calibri" panose="020F0502020204030204" pitchFamily="34" charset="0"/>
                <a:cs typeface="Calibri" panose="020F0502020204030204" pitchFamily="34" charset="0"/>
                <a:sym typeface="Poppins-MediumItalic"/>
                <a:rtl val="0"/>
              </a:rPr>
              <a:t>Organizzazioni</a:t>
            </a: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 terze fornivano informazioni ambientali, ma queste erano costose, temporanee e avevano applicazioni limitate. L'ingegnere civile Asgeir Hagen e l'architetto aziendale Erlend Berg </a:t>
            </a:r>
            <a:r>
              <a:rPr lang="en-US" sz="1400" i="1" spc="0" baseline="0" dirty="0" err="1">
                <a:ln/>
                <a:solidFill>
                  <a:schemeClr val="bg1"/>
                </a:solidFill>
                <a:latin typeface="Calibri" panose="020F0502020204030204" pitchFamily="34" charset="0"/>
                <a:cs typeface="Calibri" panose="020F0502020204030204" pitchFamily="34" charset="0"/>
                <a:sym typeface="Poppins-MediumItalic"/>
                <a:rtl val="0"/>
              </a:rPr>
              <a:t>hanno riconosciuto </a:t>
            </a: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la necessità di un flusso continuo di dati in tempo reale per migliorare il processo decisionale e l'allocazione delle risorse.</a:t>
            </a:r>
          </a:p>
          <a:p>
            <a:pPr algn="ctr">
              <a:lnSpc>
                <a:spcPts val="1480"/>
              </a:lnSpc>
            </a:pPr>
            <a:endParaRPr lang="en-US" sz="1400" i="1" spc="0" baseline="0" dirty="0">
              <a:ln/>
              <a:solidFill>
                <a:schemeClr val="bg1"/>
              </a:solidFill>
              <a:latin typeface="Calibri" panose="020F0502020204030204" pitchFamily="34" charset="0"/>
              <a:cs typeface="Calibri" panose="020F0502020204030204" pitchFamily="34" charset="0"/>
              <a:sym typeface="Poppins-MediumItalic"/>
              <a:rtl val="0"/>
            </a:endParaRPr>
          </a:p>
        </p:txBody>
      </p:sp>
      <p:sp>
        <p:nvSpPr>
          <p:cNvPr id="256" name="Slide Number Placeholder 5">
            <a:extLst>
              <a:ext uri="{FF2B5EF4-FFF2-40B4-BE49-F238E27FC236}">
                <a16:creationId xmlns:a16="http://schemas.microsoft.com/office/drawing/2014/main" id="{7CCB9196-D54C-5D5B-5BA9-7D27D066537A}"/>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14</a:t>
            </a:fld>
            <a:endParaRPr lang="en-US" dirty="0">
              <a:solidFill>
                <a:srgbClr val="262626"/>
              </a:solidFill>
            </a:endParaRPr>
          </a:p>
        </p:txBody>
      </p:sp>
      <p:cxnSp>
        <p:nvCxnSpPr>
          <p:cNvPr id="2" name="Straight Connector 1">
            <a:extLst>
              <a:ext uri="{FF2B5EF4-FFF2-40B4-BE49-F238E27FC236}">
                <a16:creationId xmlns:a16="http://schemas.microsoft.com/office/drawing/2014/main" id="{1F54F22B-23EA-21CA-77EB-7F19ADFA5CE0}"/>
              </a:ext>
            </a:extLst>
          </p:cNvPr>
          <p:cNvCxnSpPr>
            <a:cxnSpLocks/>
          </p:cNvCxnSpPr>
          <p:nvPr/>
        </p:nvCxnSpPr>
        <p:spPr>
          <a:xfrm flipV="1">
            <a:off x="1410318" y="0"/>
            <a:ext cx="0" cy="1298713"/>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B8FFAEBB-AA4E-02E3-9F0B-297B53E3118C}"/>
              </a:ext>
            </a:extLst>
          </p:cNvPr>
          <p:cNvSpPr txBox="1"/>
          <p:nvPr/>
        </p:nvSpPr>
        <p:spPr>
          <a:xfrm>
            <a:off x="1601624" y="673031"/>
            <a:ext cx="3366904" cy="731034"/>
          </a:xfrm>
          <a:prstGeom prst="rect">
            <a:avLst/>
          </a:prstGeom>
          <a:noFill/>
        </p:spPr>
        <p:txBody>
          <a:bodyPr wrap="square" rtlCol="0" anchor="t">
            <a:spAutoFit/>
          </a:bodyPr>
          <a:lstStyle/>
          <a:p>
            <a:pPr marL="9525">
              <a:lnSpc>
                <a:spcPts val="1560"/>
              </a:lnSpc>
              <a:tabLst>
                <a:tab pos="1189038" algn="l"/>
              </a:tabLst>
            </a:pPr>
            <a:r>
              <a:rPr lang="en-US" sz="2200" b="1" dirty="0">
                <a:solidFill>
                  <a:srgbClr val="000000"/>
                </a:solidFill>
                <a:latin typeface="Calibri" panose="020F0502020204030204" pitchFamily="34" charset="0"/>
                <a:cs typeface="Calibri" panose="020F0502020204030204" pitchFamily="34" charset="0"/>
              </a:rPr>
              <a:t>GESTIONE DELLE RISORSE IDRICHE</a:t>
            </a:r>
          </a:p>
          <a:p>
            <a:pPr marL="9525">
              <a:lnSpc>
                <a:spcPts val="1560"/>
              </a:lnSpc>
              <a:tabLst>
                <a:tab pos="1189038" algn="l"/>
              </a:tabLst>
            </a:pPr>
            <a:endParaRPr lang="en-US" sz="2200" b="1" dirty="0">
              <a:solidFill>
                <a:srgbClr val="000000"/>
              </a:solidFill>
              <a:latin typeface="Calibri" panose="020F0502020204030204" pitchFamily="34" charset="0"/>
              <a:cs typeface="Calibri" panose="020F0502020204030204" pitchFamily="34" charset="0"/>
            </a:endParaRPr>
          </a:p>
          <a:p>
            <a:pPr marL="9525">
              <a:lnSpc>
                <a:spcPts val="1560"/>
              </a:lnSpc>
              <a:tabLst>
                <a:tab pos="1189038" algn="l"/>
              </a:tabLst>
            </a:pPr>
            <a:endParaRPr lang="en-US" sz="2200" b="1" dirty="0">
              <a:solidFill>
                <a:srgbClr val="000000"/>
              </a:solidFill>
              <a:latin typeface="Calibri" panose="020F0502020204030204" pitchFamily="34" charset="0"/>
              <a:cs typeface="Calibri" panose="020F0502020204030204" pitchFamily="34" charset="0"/>
            </a:endParaRPr>
          </a:p>
        </p:txBody>
      </p:sp>
      <p:grpSp>
        <p:nvGrpSpPr>
          <p:cNvPr id="4" name="Group 3">
            <a:extLst>
              <a:ext uri="{FF2B5EF4-FFF2-40B4-BE49-F238E27FC236}">
                <a16:creationId xmlns:a16="http://schemas.microsoft.com/office/drawing/2014/main" id="{477F67CE-4E0D-8DB0-5F05-6EBF652010B8}"/>
              </a:ext>
            </a:extLst>
          </p:cNvPr>
          <p:cNvGrpSpPr/>
          <p:nvPr/>
        </p:nvGrpSpPr>
        <p:grpSpPr>
          <a:xfrm rot="16200000">
            <a:off x="580124" y="306956"/>
            <a:ext cx="793054" cy="947012"/>
            <a:chOff x="547405" y="6570863"/>
            <a:chExt cx="1035254" cy="1236230"/>
          </a:xfrm>
        </p:grpSpPr>
        <p:sp>
          <p:nvSpPr>
            <p:cNvPr id="5" name="Freeform 4">
              <a:extLst>
                <a:ext uri="{FF2B5EF4-FFF2-40B4-BE49-F238E27FC236}">
                  <a16:creationId xmlns:a16="http://schemas.microsoft.com/office/drawing/2014/main" id="{B3E36EC4-6DA5-E7AA-B29D-254F4C1F3A21}"/>
                </a:ext>
              </a:extLst>
            </p:cNvPr>
            <p:cNvSpPr/>
            <p:nvPr/>
          </p:nvSpPr>
          <p:spPr>
            <a:xfrm>
              <a:off x="1059795" y="7527291"/>
              <a:ext cx="11386" cy="120435"/>
            </a:xfrm>
            <a:custGeom>
              <a:avLst/>
              <a:gdLst>
                <a:gd name="connsiteX0" fmla="*/ 5693 w 11386"/>
                <a:gd name="connsiteY0" fmla="*/ 120436 h 120435"/>
                <a:gd name="connsiteX1" fmla="*/ 0 w 11386"/>
                <a:gd name="connsiteY1" fmla="*/ 114744 h 120435"/>
                <a:gd name="connsiteX2" fmla="*/ 0 w 11386"/>
                <a:gd name="connsiteY2" fmla="*/ 5692 h 120435"/>
                <a:gd name="connsiteX3" fmla="*/ 5693 w 11386"/>
                <a:gd name="connsiteY3" fmla="*/ 0 h 120435"/>
                <a:gd name="connsiteX4" fmla="*/ 11386 w 11386"/>
                <a:gd name="connsiteY4" fmla="*/ 5692 h 120435"/>
                <a:gd name="connsiteX5" fmla="*/ 11386 w 11386"/>
                <a:gd name="connsiteY5" fmla="*/ 114744 h 120435"/>
                <a:gd name="connsiteX6" fmla="*/ 5693 w 11386"/>
                <a:gd name="connsiteY6" fmla="*/ 120436 h 120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86" h="120435">
                  <a:moveTo>
                    <a:pt x="5693" y="120436"/>
                  </a:moveTo>
                  <a:cubicBezTo>
                    <a:pt x="2505" y="120436"/>
                    <a:pt x="0" y="117931"/>
                    <a:pt x="0" y="114744"/>
                  </a:cubicBezTo>
                  <a:lnTo>
                    <a:pt x="0" y="5692"/>
                  </a:lnTo>
                  <a:cubicBezTo>
                    <a:pt x="0" y="2504"/>
                    <a:pt x="2505" y="0"/>
                    <a:pt x="5693" y="0"/>
                  </a:cubicBezTo>
                  <a:cubicBezTo>
                    <a:pt x="8881" y="0"/>
                    <a:pt x="11386" y="2504"/>
                    <a:pt x="11386" y="5692"/>
                  </a:cubicBezTo>
                  <a:lnTo>
                    <a:pt x="11386" y="114744"/>
                  </a:lnTo>
                  <a:cubicBezTo>
                    <a:pt x="11386" y="117931"/>
                    <a:pt x="8881" y="120436"/>
                    <a:pt x="5693" y="120436"/>
                  </a:cubicBezTo>
                  <a:close/>
                </a:path>
              </a:pathLst>
            </a:custGeom>
            <a:solidFill>
              <a:srgbClr val="343434"/>
            </a:solidFill>
            <a:ln w="2276" cap="flat">
              <a:noFill/>
              <a:prstDash val="solid"/>
              <a:miter/>
            </a:ln>
          </p:spPr>
          <p:txBody>
            <a:bodyPr rtlCol="0" anchor="ctr"/>
            <a:lstStyle/>
            <a:p>
              <a:endParaRPr lang="en-US"/>
            </a:p>
          </p:txBody>
        </p:sp>
        <p:grpSp>
          <p:nvGrpSpPr>
            <p:cNvPr id="6" name="Graphic 15">
              <a:extLst>
                <a:ext uri="{FF2B5EF4-FFF2-40B4-BE49-F238E27FC236}">
                  <a16:creationId xmlns:a16="http://schemas.microsoft.com/office/drawing/2014/main" id="{84A3529B-F610-BA48-1E17-DA2DB6E68F77}"/>
                </a:ext>
              </a:extLst>
            </p:cNvPr>
            <p:cNvGrpSpPr/>
            <p:nvPr/>
          </p:nvGrpSpPr>
          <p:grpSpPr>
            <a:xfrm>
              <a:off x="1006279" y="7689162"/>
              <a:ext cx="118191" cy="117931"/>
              <a:chOff x="1006279" y="7689162"/>
              <a:chExt cx="118191" cy="117931"/>
            </a:xfrm>
          </p:grpSpPr>
          <p:sp>
            <p:nvSpPr>
              <p:cNvPr id="10" name="Freeform 9">
                <a:extLst>
                  <a:ext uri="{FF2B5EF4-FFF2-40B4-BE49-F238E27FC236}">
                    <a16:creationId xmlns:a16="http://schemas.microsoft.com/office/drawing/2014/main" id="{1B39B2AA-0336-35E3-E524-2B8DFDDB0CF6}"/>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11" name="Freeform 10">
                <a:extLst>
                  <a:ext uri="{FF2B5EF4-FFF2-40B4-BE49-F238E27FC236}">
                    <a16:creationId xmlns:a16="http://schemas.microsoft.com/office/drawing/2014/main" id="{6E4231BD-D7C3-F8A7-8B73-BED4ED7E1344}"/>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00898B"/>
              </a:solidFill>
              <a:ln w="2276" cap="flat">
                <a:noFill/>
                <a:prstDash val="solid"/>
                <a:miter/>
              </a:ln>
            </p:spPr>
            <p:txBody>
              <a:bodyPr rtlCol="0" anchor="ctr"/>
              <a:lstStyle/>
              <a:p>
                <a:endParaRPr lang="en-US"/>
              </a:p>
            </p:txBody>
          </p:sp>
        </p:grpSp>
        <p:grpSp>
          <p:nvGrpSpPr>
            <p:cNvPr id="7" name="Graphic 15">
              <a:extLst>
                <a:ext uri="{FF2B5EF4-FFF2-40B4-BE49-F238E27FC236}">
                  <a16:creationId xmlns:a16="http://schemas.microsoft.com/office/drawing/2014/main" id="{67AE824C-97CA-DABE-3B97-8A8F1E7744E2}"/>
                </a:ext>
              </a:extLst>
            </p:cNvPr>
            <p:cNvGrpSpPr/>
            <p:nvPr/>
          </p:nvGrpSpPr>
          <p:grpSpPr>
            <a:xfrm>
              <a:off x="547405" y="6570863"/>
              <a:ext cx="1035254" cy="914993"/>
              <a:chOff x="547405" y="6570863"/>
              <a:chExt cx="1035254" cy="914993"/>
            </a:xfrm>
          </p:grpSpPr>
          <p:sp>
            <p:nvSpPr>
              <p:cNvPr id="8" name="Freeform 7">
                <a:extLst>
                  <a:ext uri="{FF2B5EF4-FFF2-40B4-BE49-F238E27FC236}">
                    <a16:creationId xmlns:a16="http://schemas.microsoft.com/office/drawing/2014/main" id="{60794381-7995-0BA9-D3CF-4F5E9B8AF517}"/>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00898B"/>
              </a:solidFill>
              <a:ln w="2276"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AC0DEEAF-DD09-76D5-742B-181B14E88010}"/>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a:p>
            </p:txBody>
          </p:sp>
        </p:grpSp>
      </p:grpSp>
      <p:cxnSp>
        <p:nvCxnSpPr>
          <p:cNvPr id="35" name="Straight Connector 34">
            <a:extLst>
              <a:ext uri="{FF2B5EF4-FFF2-40B4-BE49-F238E27FC236}">
                <a16:creationId xmlns:a16="http://schemas.microsoft.com/office/drawing/2014/main" id="{97DF9D45-778C-27F2-0975-470E2E0B7BD2}"/>
              </a:ext>
            </a:extLst>
          </p:cNvPr>
          <p:cNvCxnSpPr>
            <a:cxnSpLocks/>
          </p:cNvCxnSpPr>
          <p:nvPr/>
        </p:nvCxnSpPr>
        <p:spPr>
          <a:xfrm flipH="1">
            <a:off x="561945" y="4744830"/>
            <a:ext cx="2245910" cy="0"/>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37" name="Freeform 36">
            <a:extLst>
              <a:ext uri="{FF2B5EF4-FFF2-40B4-BE49-F238E27FC236}">
                <a16:creationId xmlns:a16="http://schemas.microsoft.com/office/drawing/2014/main" id="{88D3D4C2-7051-0CB6-0DB6-5D29D3E64465}"/>
              </a:ext>
            </a:extLst>
          </p:cNvPr>
          <p:cNvSpPr/>
          <p:nvPr/>
        </p:nvSpPr>
        <p:spPr>
          <a:xfrm rot="16857412">
            <a:off x="2750626" y="4367501"/>
            <a:ext cx="1258839" cy="1104229"/>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chemeClr val="bg1">
              <a:alpha val="52000"/>
            </a:schemeClr>
          </a:solidFill>
          <a:ln w="5331" cap="flat">
            <a:noFill/>
            <a:prstDash val="solid"/>
            <a:miter/>
          </a:ln>
        </p:spPr>
        <p:txBody>
          <a:bodyPr rtlCol="0" anchor="ctr"/>
          <a:lstStyle/>
          <a:p>
            <a:endParaRPr lang="en-US"/>
          </a:p>
        </p:txBody>
      </p:sp>
      <p:grpSp>
        <p:nvGrpSpPr>
          <p:cNvPr id="57" name="Graphic 503">
            <a:extLst>
              <a:ext uri="{FF2B5EF4-FFF2-40B4-BE49-F238E27FC236}">
                <a16:creationId xmlns:a16="http://schemas.microsoft.com/office/drawing/2014/main" id="{1BB2788A-E163-12F5-B20D-E90B45433729}"/>
              </a:ext>
            </a:extLst>
          </p:cNvPr>
          <p:cNvGrpSpPr/>
          <p:nvPr/>
        </p:nvGrpSpPr>
        <p:grpSpPr>
          <a:xfrm>
            <a:off x="574295" y="572588"/>
            <a:ext cx="483621" cy="419608"/>
            <a:chOff x="18003154" y="7258468"/>
            <a:chExt cx="1284171" cy="1114197"/>
          </a:xfrm>
        </p:grpSpPr>
        <p:grpSp>
          <p:nvGrpSpPr>
            <p:cNvPr id="58" name="Graphic 503">
              <a:extLst>
                <a:ext uri="{FF2B5EF4-FFF2-40B4-BE49-F238E27FC236}">
                  <a16:creationId xmlns:a16="http://schemas.microsoft.com/office/drawing/2014/main" id="{693B9027-54BE-FF4C-F61E-5A920CF8AF92}"/>
                </a:ext>
              </a:extLst>
            </p:cNvPr>
            <p:cNvGrpSpPr/>
            <p:nvPr/>
          </p:nvGrpSpPr>
          <p:grpSpPr>
            <a:xfrm>
              <a:off x="18003154" y="7258468"/>
              <a:ext cx="1284171" cy="1114197"/>
              <a:chOff x="18003154" y="7258468"/>
              <a:chExt cx="1284171" cy="1114197"/>
            </a:xfrm>
            <a:noFill/>
          </p:grpSpPr>
          <p:sp>
            <p:nvSpPr>
              <p:cNvPr id="136" name="Freeform 135">
                <a:extLst>
                  <a:ext uri="{FF2B5EF4-FFF2-40B4-BE49-F238E27FC236}">
                    <a16:creationId xmlns:a16="http://schemas.microsoft.com/office/drawing/2014/main" id="{3A8B321C-293C-A37A-9A15-F38F2B2BE377}"/>
                  </a:ext>
                </a:extLst>
              </p:cNvPr>
              <p:cNvSpPr/>
              <p:nvPr/>
            </p:nvSpPr>
            <p:spPr>
              <a:xfrm>
                <a:off x="18086560" y="7648257"/>
                <a:ext cx="984537" cy="724407"/>
              </a:xfrm>
              <a:custGeom>
                <a:avLst/>
                <a:gdLst>
                  <a:gd name="connsiteX0" fmla="*/ 984537 w 984537"/>
                  <a:gd name="connsiteY0" fmla="*/ 527477 h 724407"/>
                  <a:gd name="connsiteX1" fmla="*/ 817826 w 984537"/>
                  <a:gd name="connsiteY1" fmla="*/ 660994 h 724407"/>
                  <a:gd name="connsiteX2" fmla="*/ 613151 w 984537"/>
                  <a:gd name="connsiteY2" fmla="*/ 721984 h 724407"/>
                  <a:gd name="connsiteX3" fmla="*/ 391969 w 984537"/>
                  <a:gd name="connsiteY3" fmla="*/ 698907 h 724407"/>
                  <a:gd name="connsiteX4" fmla="*/ 197197 w 984537"/>
                  <a:gd name="connsiteY4" fmla="*/ 591763 h 724407"/>
                  <a:gd name="connsiteX5" fmla="*/ 63498 w 984537"/>
                  <a:gd name="connsiteY5" fmla="*/ 425278 h 724407"/>
                  <a:gd name="connsiteX6" fmla="*/ 2427 w 984537"/>
                  <a:gd name="connsiteY6" fmla="*/ 220880 h 724407"/>
                  <a:gd name="connsiteX7" fmla="*/ 25536 w 984537"/>
                  <a:gd name="connsiteY7" fmla="*/ 0 h 724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4537" h="724407">
                    <a:moveTo>
                      <a:pt x="984537" y="527477"/>
                    </a:moveTo>
                    <a:cubicBezTo>
                      <a:pt x="938319" y="583521"/>
                      <a:pt x="880548" y="628027"/>
                      <a:pt x="817826" y="660994"/>
                    </a:cubicBezTo>
                    <a:cubicBezTo>
                      <a:pt x="755103" y="693962"/>
                      <a:pt x="684126" y="715390"/>
                      <a:pt x="613151" y="721984"/>
                    </a:cubicBezTo>
                    <a:cubicBezTo>
                      <a:pt x="540524" y="728578"/>
                      <a:pt x="466247" y="721984"/>
                      <a:pt x="391969" y="698907"/>
                    </a:cubicBezTo>
                    <a:cubicBezTo>
                      <a:pt x="317692" y="675830"/>
                      <a:pt x="253318" y="639566"/>
                      <a:pt x="197197" y="591763"/>
                    </a:cubicBezTo>
                    <a:cubicBezTo>
                      <a:pt x="141078" y="545609"/>
                      <a:pt x="96510" y="487916"/>
                      <a:pt x="63498" y="425278"/>
                    </a:cubicBezTo>
                    <a:cubicBezTo>
                      <a:pt x="30486" y="362641"/>
                      <a:pt x="9030" y="291761"/>
                      <a:pt x="2427" y="220880"/>
                    </a:cubicBezTo>
                    <a:cubicBezTo>
                      <a:pt x="-4176" y="148353"/>
                      <a:pt x="2427" y="74176"/>
                      <a:pt x="25536" y="0"/>
                    </a:cubicBezTo>
                  </a:path>
                </a:pathLst>
              </a:custGeom>
              <a:noFill/>
              <a:ln w="12700" cap="rnd">
                <a:solidFill>
                  <a:srgbClr val="000000"/>
                </a:solidFill>
                <a:prstDash val="solid"/>
                <a:round/>
              </a:ln>
            </p:spPr>
            <p:txBody>
              <a:bodyPr rtlCol="0" anchor="ctr"/>
              <a:lstStyle/>
              <a:p>
                <a:endParaRPr lang="en-US" sz="1799"/>
              </a:p>
            </p:txBody>
          </p:sp>
          <p:sp>
            <p:nvSpPr>
              <p:cNvPr id="137" name="Freeform 136">
                <a:extLst>
                  <a:ext uri="{FF2B5EF4-FFF2-40B4-BE49-F238E27FC236}">
                    <a16:creationId xmlns:a16="http://schemas.microsoft.com/office/drawing/2014/main" id="{31992521-9E3A-12E3-52A1-44F3F9CFC7B7}"/>
                  </a:ext>
                </a:extLst>
              </p:cNvPr>
              <p:cNvSpPr/>
              <p:nvPr/>
            </p:nvSpPr>
            <p:spPr>
              <a:xfrm>
                <a:off x="18217733" y="7258468"/>
                <a:ext cx="984537" cy="724407"/>
              </a:xfrm>
              <a:custGeom>
                <a:avLst/>
                <a:gdLst>
                  <a:gd name="connsiteX0" fmla="*/ 0 w 984537"/>
                  <a:gd name="connsiteY0" fmla="*/ 196930 h 724407"/>
                  <a:gd name="connsiteX1" fmla="*/ 166713 w 984537"/>
                  <a:gd name="connsiteY1" fmla="*/ 63413 h 724407"/>
                  <a:gd name="connsiteX2" fmla="*/ 371386 w 984537"/>
                  <a:gd name="connsiteY2" fmla="*/ 2423 h 724407"/>
                  <a:gd name="connsiteX3" fmla="*/ 592568 w 984537"/>
                  <a:gd name="connsiteY3" fmla="*/ 25500 h 724407"/>
                  <a:gd name="connsiteX4" fmla="*/ 787340 w 984537"/>
                  <a:gd name="connsiteY4" fmla="*/ 132644 h 724407"/>
                  <a:gd name="connsiteX5" fmla="*/ 921039 w 984537"/>
                  <a:gd name="connsiteY5" fmla="*/ 299129 h 724407"/>
                  <a:gd name="connsiteX6" fmla="*/ 982110 w 984537"/>
                  <a:gd name="connsiteY6" fmla="*/ 503526 h 724407"/>
                  <a:gd name="connsiteX7" fmla="*/ 959003 w 984537"/>
                  <a:gd name="connsiteY7" fmla="*/ 724408 h 724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4537" h="724407">
                    <a:moveTo>
                      <a:pt x="0" y="196930"/>
                    </a:moveTo>
                    <a:cubicBezTo>
                      <a:pt x="46218" y="140886"/>
                      <a:pt x="103989" y="96381"/>
                      <a:pt x="166713" y="63413"/>
                    </a:cubicBezTo>
                    <a:cubicBezTo>
                      <a:pt x="229435" y="30446"/>
                      <a:pt x="300411" y="9016"/>
                      <a:pt x="371386" y="2423"/>
                    </a:cubicBezTo>
                    <a:cubicBezTo>
                      <a:pt x="444013" y="-4170"/>
                      <a:pt x="518291" y="2423"/>
                      <a:pt x="592568" y="25500"/>
                    </a:cubicBezTo>
                    <a:cubicBezTo>
                      <a:pt x="666845" y="48578"/>
                      <a:pt x="731219" y="84842"/>
                      <a:pt x="787340" y="132644"/>
                    </a:cubicBezTo>
                    <a:cubicBezTo>
                      <a:pt x="843461" y="180447"/>
                      <a:pt x="888027" y="236492"/>
                      <a:pt x="921039" y="299129"/>
                    </a:cubicBezTo>
                    <a:cubicBezTo>
                      <a:pt x="954051" y="361767"/>
                      <a:pt x="975510" y="432647"/>
                      <a:pt x="982110" y="503526"/>
                    </a:cubicBezTo>
                    <a:cubicBezTo>
                      <a:pt x="988713" y="576055"/>
                      <a:pt x="982110" y="650231"/>
                      <a:pt x="959003" y="724408"/>
                    </a:cubicBezTo>
                  </a:path>
                </a:pathLst>
              </a:custGeom>
              <a:noFill/>
              <a:ln w="12700" cap="rnd">
                <a:solidFill>
                  <a:srgbClr val="000000"/>
                </a:solidFill>
                <a:prstDash val="solid"/>
                <a:round/>
              </a:ln>
            </p:spPr>
            <p:txBody>
              <a:bodyPr rtlCol="0" anchor="ctr"/>
              <a:lstStyle/>
              <a:p>
                <a:endParaRPr lang="en-US" sz="1799"/>
              </a:p>
            </p:txBody>
          </p:sp>
          <p:sp>
            <p:nvSpPr>
              <p:cNvPr id="138" name="Freeform 137">
                <a:extLst>
                  <a:ext uri="{FF2B5EF4-FFF2-40B4-BE49-F238E27FC236}">
                    <a16:creationId xmlns:a16="http://schemas.microsoft.com/office/drawing/2014/main" id="{C831456E-9051-D4D7-5381-FB42DF46C537}"/>
                  </a:ext>
                </a:extLst>
              </p:cNvPr>
              <p:cNvSpPr/>
              <p:nvPr/>
            </p:nvSpPr>
            <p:spPr>
              <a:xfrm>
                <a:off x="18003154" y="7648257"/>
                <a:ext cx="168362" cy="128572"/>
              </a:xfrm>
              <a:custGeom>
                <a:avLst/>
                <a:gdLst>
                  <a:gd name="connsiteX0" fmla="*/ 0 w 168362"/>
                  <a:gd name="connsiteY0" fmla="*/ 92308 h 128572"/>
                  <a:gd name="connsiteX1" fmla="*/ 108942 w 168362"/>
                  <a:gd name="connsiteY1" fmla="*/ 0 h 128572"/>
                  <a:gd name="connsiteX2" fmla="*/ 168363 w 168362"/>
                  <a:gd name="connsiteY2" fmla="*/ 128572 h 128572"/>
                </a:gdLst>
                <a:ahLst/>
                <a:cxnLst>
                  <a:cxn ang="0">
                    <a:pos x="connsiteX0" y="connsiteY0"/>
                  </a:cxn>
                  <a:cxn ang="0">
                    <a:pos x="connsiteX1" y="connsiteY1"/>
                  </a:cxn>
                  <a:cxn ang="0">
                    <a:pos x="connsiteX2" y="connsiteY2"/>
                  </a:cxn>
                </a:cxnLst>
                <a:rect l="l" t="t" r="r" b="b"/>
                <a:pathLst>
                  <a:path w="168362" h="128572">
                    <a:moveTo>
                      <a:pt x="0" y="92308"/>
                    </a:moveTo>
                    <a:lnTo>
                      <a:pt x="108942" y="0"/>
                    </a:lnTo>
                    <a:lnTo>
                      <a:pt x="168363" y="128572"/>
                    </a:lnTo>
                  </a:path>
                </a:pathLst>
              </a:custGeom>
              <a:noFill/>
              <a:ln w="12700" cap="rnd">
                <a:solidFill>
                  <a:srgbClr val="000000"/>
                </a:solidFill>
                <a:prstDash val="solid"/>
                <a:round/>
              </a:ln>
            </p:spPr>
            <p:txBody>
              <a:bodyPr rtlCol="0" anchor="ctr"/>
              <a:lstStyle/>
              <a:p>
                <a:endParaRPr lang="en-US" sz="1799"/>
              </a:p>
            </p:txBody>
          </p:sp>
          <p:sp>
            <p:nvSpPr>
              <p:cNvPr id="139" name="Freeform 138">
                <a:extLst>
                  <a:ext uri="{FF2B5EF4-FFF2-40B4-BE49-F238E27FC236}">
                    <a16:creationId xmlns:a16="http://schemas.microsoft.com/office/drawing/2014/main" id="{9A3C760B-0ADA-45EA-4346-46C24409EF5B}"/>
                  </a:ext>
                </a:extLst>
              </p:cNvPr>
              <p:cNvSpPr/>
              <p:nvPr/>
            </p:nvSpPr>
            <p:spPr>
              <a:xfrm>
                <a:off x="19117313" y="7852654"/>
                <a:ext cx="170013" cy="128573"/>
              </a:xfrm>
              <a:custGeom>
                <a:avLst/>
                <a:gdLst>
                  <a:gd name="connsiteX0" fmla="*/ 170013 w 170013"/>
                  <a:gd name="connsiteY0" fmla="*/ 37913 h 128573"/>
                  <a:gd name="connsiteX1" fmla="*/ 61074 w 170013"/>
                  <a:gd name="connsiteY1" fmla="*/ 128573 h 128573"/>
                  <a:gd name="connsiteX2" fmla="*/ 0 w 170013"/>
                  <a:gd name="connsiteY2" fmla="*/ 0 h 128573"/>
                </a:gdLst>
                <a:ahLst/>
                <a:cxnLst>
                  <a:cxn ang="0">
                    <a:pos x="connsiteX0" y="connsiteY0"/>
                  </a:cxn>
                  <a:cxn ang="0">
                    <a:pos x="connsiteX1" y="connsiteY1"/>
                  </a:cxn>
                  <a:cxn ang="0">
                    <a:pos x="connsiteX2" y="connsiteY2"/>
                  </a:cxn>
                </a:cxnLst>
                <a:rect l="l" t="t" r="r" b="b"/>
                <a:pathLst>
                  <a:path w="170013" h="128573">
                    <a:moveTo>
                      <a:pt x="170013" y="37913"/>
                    </a:moveTo>
                    <a:lnTo>
                      <a:pt x="61074" y="128573"/>
                    </a:lnTo>
                    <a:lnTo>
                      <a:pt x="0" y="0"/>
                    </a:lnTo>
                  </a:path>
                </a:pathLst>
              </a:custGeom>
              <a:noFill/>
              <a:ln w="12700" cap="rnd">
                <a:solidFill>
                  <a:srgbClr val="000000"/>
                </a:solidFill>
                <a:prstDash val="solid"/>
                <a:round/>
              </a:ln>
            </p:spPr>
            <p:txBody>
              <a:bodyPr rtlCol="0" anchor="ctr"/>
              <a:lstStyle/>
              <a:p>
                <a:endParaRPr lang="en-US" sz="1799"/>
              </a:p>
            </p:txBody>
          </p:sp>
        </p:grpSp>
        <p:grpSp>
          <p:nvGrpSpPr>
            <p:cNvPr id="59" name="Graphic 503">
              <a:extLst>
                <a:ext uri="{FF2B5EF4-FFF2-40B4-BE49-F238E27FC236}">
                  <a16:creationId xmlns:a16="http://schemas.microsoft.com/office/drawing/2014/main" id="{CEB51092-76D3-7221-1B72-EBF1432DE25F}"/>
                </a:ext>
              </a:extLst>
            </p:cNvPr>
            <p:cNvGrpSpPr/>
            <p:nvPr/>
          </p:nvGrpSpPr>
          <p:grpSpPr>
            <a:xfrm>
              <a:off x="18336955" y="7366386"/>
              <a:ext cx="586710" cy="895351"/>
              <a:chOff x="18336955" y="7366386"/>
              <a:chExt cx="586710" cy="895351"/>
            </a:xfrm>
          </p:grpSpPr>
          <p:sp>
            <p:nvSpPr>
              <p:cNvPr id="60" name="Freeform 59">
                <a:extLst>
                  <a:ext uri="{FF2B5EF4-FFF2-40B4-BE49-F238E27FC236}">
                    <a16:creationId xmlns:a16="http://schemas.microsoft.com/office/drawing/2014/main" id="{D0677E07-FD07-6634-113A-BC64D902C330}"/>
                  </a:ext>
                </a:extLst>
              </p:cNvPr>
              <p:cNvSpPr/>
              <p:nvPr/>
            </p:nvSpPr>
            <p:spPr>
              <a:xfrm>
                <a:off x="18524798" y="7588915"/>
                <a:ext cx="191366" cy="303299"/>
              </a:xfrm>
              <a:custGeom>
                <a:avLst/>
                <a:gdLst>
                  <a:gd name="connsiteX0" fmla="*/ 95683 w 191366"/>
                  <a:gd name="connsiteY0" fmla="*/ 0 h 303299"/>
                  <a:gd name="connsiteX1" fmla="*/ 18105 w 191366"/>
                  <a:gd name="connsiteY1" fmla="*/ 145057 h 303299"/>
                  <a:gd name="connsiteX2" fmla="*/ 13152 w 191366"/>
                  <a:gd name="connsiteY2" fmla="*/ 258794 h 303299"/>
                  <a:gd name="connsiteX3" fmla="*/ 95683 w 191366"/>
                  <a:gd name="connsiteY3" fmla="*/ 303300 h 303299"/>
                  <a:gd name="connsiteX4" fmla="*/ 178213 w 191366"/>
                  <a:gd name="connsiteY4" fmla="*/ 258794 h 303299"/>
                  <a:gd name="connsiteX5" fmla="*/ 173262 w 191366"/>
                  <a:gd name="connsiteY5" fmla="*/ 145057 h 303299"/>
                  <a:gd name="connsiteX6" fmla="*/ 95683 w 191366"/>
                  <a:gd name="connsiteY6" fmla="*/ 0 h 303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1366" h="303299">
                    <a:moveTo>
                      <a:pt x="95683" y="0"/>
                    </a:moveTo>
                    <a:cubicBezTo>
                      <a:pt x="84129" y="24725"/>
                      <a:pt x="59370" y="70881"/>
                      <a:pt x="18105" y="145057"/>
                    </a:cubicBezTo>
                    <a:cubicBezTo>
                      <a:pt x="-3354" y="182969"/>
                      <a:pt x="-6654" y="225826"/>
                      <a:pt x="13152" y="258794"/>
                    </a:cubicBezTo>
                    <a:cubicBezTo>
                      <a:pt x="29658" y="286816"/>
                      <a:pt x="59370" y="303300"/>
                      <a:pt x="95683" y="303300"/>
                    </a:cubicBezTo>
                    <a:cubicBezTo>
                      <a:pt x="131997" y="303300"/>
                      <a:pt x="161707" y="286816"/>
                      <a:pt x="178213" y="258794"/>
                    </a:cubicBezTo>
                    <a:cubicBezTo>
                      <a:pt x="198021" y="225826"/>
                      <a:pt x="194719" y="182969"/>
                      <a:pt x="173262" y="145057"/>
                    </a:cubicBezTo>
                    <a:cubicBezTo>
                      <a:pt x="131997" y="72529"/>
                      <a:pt x="107238" y="26374"/>
                      <a:pt x="95683" y="0"/>
                    </a:cubicBezTo>
                    <a:close/>
                  </a:path>
                </a:pathLst>
              </a:custGeom>
              <a:noFill/>
              <a:ln w="12700" cap="rnd">
                <a:solidFill>
                  <a:srgbClr val="000000"/>
                </a:solidFill>
                <a:prstDash val="solid"/>
                <a:miter/>
              </a:ln>
            </p:spPr>
            <p:txBody>
              <a:bodyPr rtlCol="0" anchor="ctr"/>
              <a:lstStyle/>
              <a:p>
                <a:endParaRPr lang="en-US" sz="1799"/>
              </a:p>
            </p:txBody>
          </p:sp>
          <p:sp>
            <p:nvSpPr>
              <p:cNvPr id="61" name="Freeform 60">
                <a:extLst>
                  <a:ext uri="{FF2B5EF4-FFF2-40B4-BE49-F238E27FC236}">
                    <a16:creationId xmlns:a16="http://schemas.microsoft.com/office/drawing/2014/main" id="{D6FF07D8-54AC-5CCC-5E3A-62DF761E4624}"/>
                  </a:ext>
                </a:extLst>
              </p:cNvPr>
              <p:cNvSpPr/>
              <p:nvPr/>
            </p:nvSpPr>
            <p:spPr>
              <a:xfrm>
                <a:off x="18687032" y="7366386"/>
                <a:ext cx="117790" cy="187914"/>
              </a:xfrm>
              <a:custGeom>
                <a:avLst/>
                <a:gdLst>
                  <a:gd name="connsiteX0" fmla="*/ 58894 w 117790"/>
                  <a:gd name="connsiteY0" fmla="*/ 0 h 187914"/>
                  <a:gd name="connsiteX1" fmla="*/ 11029 w 117790"/>
                  <a:gd name="connsiteY1" fmla="*/ 89012 h 187914"/>
                  <a:gd name="connsiteX2" fmla="*/ 7726 w 117790"/>
                  <a:gd name="connsiteY2" fmla="*/ 159892 h 187914"/>
                  <a:gd name="connsiteX3" fmla="*/ 58894 w 117790"/>
                  <a:gd name="connsiteY3" fmla="*/ 187914 h 187914"/>
                  <a:gd name="connsiteX4" fmla="*/ 110065 w 117790"/>
                  <a:gd name="connsiteY4" fmla="*/ 159892 h 187914"/>
                  <a:gd name="connsiteX5" fmla="*/ 106762 w 117790"/>
                  <a:gd name="connsiteY5" fmla="*/ 89012 h 187914"/>
                  <a:gd name="connsiteX6" fmla="*/ 58894 w 117790"/>
                  <a:gd name="connsiteY6" fmla="*/ 0 h 187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790" h="187914">
                    <a:moveTo>
                      <a:pt x="58894" y="0"/>
                    </a:moveTo>
                    <a:cubicBezTo>
                      <a:pt x="50641" y="14836"/>
                      <a:pt x="35788" y="44506"/>
                      <a:pt x="11029" y="89012"/>
                    </a:cubicBezTo>
                    <a:cubicBezTo>
                      <a:pt x="-2177" y="113738"/>
                      <a:pt x="-3827" y="140111"/>
                      <a:pt x="7726" y="159892"/>
                    </a:cubicBezTo>
                    <a:cubicBezTo>
                      <a:pt x="17629" y="178024"/>
                      <a:pt x="37438" y="187914"/>
                      <a:pt x="58894" y="187914"/>
                    </a:cubicBezTo>
                    <a:cubicBezTo>
                      <a:pt x="80353" y="187914"/>
                      <a:pt x="100160" y="178024"/>
                      <a:pt x="110065" y="159892"/>
                    </a:cubicBezTo>
                    <a:cubicBezTo>
                      <a:pt x="121618" y="140111"/>
                      <a:pt x="119968" y="113738"/>
                      <a:pt x="106762" y="89012"/>
                    </a:cubicBezTo>
                    <a:cubicBezTo>
                      <a:pt x="80353" y="44506"/>
                      <a:pt x="65497" y="14836"/>
                      <a:pt x="58894" y="0"/>
                    </a:cubicBezTo>
                    <a:close/>
                  </a:path>
                </a:pathLst>
              </a:custGeom>
              <a:noFill/>
              <a:ln w="12700" cap="rnd">
                <a:solidFill>
                  <a:srgbClr val="000000"/>
                </a:solidFill>
                <a:prstDash val="solid"/>
                <a:miter/>
              </a:ln>
            </p:spPr>
            <p:txBody>
              <a:bodyPr rtlCol="0" anchor="ctr"/>
              <a:lstStyle/>
              <a:p>
                <a:endParaRPr lang="en-US" sz="1799"/>
              </a:p>
            </p:txBody>
          </p:sp>
          <p:sp>
            <p:nvSpPr>
              <p:cNvPr id="62" name="Freeform 61">
                <a:extLst>
                  <a:ext uri="{FF2B5EF4-FFF2-40B4-BE49-F238E27FC236}">
                    <a16:creationId xmlns:a16="http://schemas.microsoft.com/office/drawing/2014/main" id="{2F8990C9-494B-66B9-04A2-596058745119}"/>
                  </a:ext>
                </a:extLst>
              </p:cNvPr>
              <p:cNvSpPr/>
              <p:nvPr/>
            </p:nvSpPr>
            <p:spPr>
              <a:xfrm>
                <a:off x="18805875" y="7588915"/>
                <a:ext cx="117790" cy="187914"/>
              </a:xfrm>
              <a:custGeom>
                <a:avLst/>
                <a:gdLst>
                  <a:gd name="connsiteX0" fmla="*/ 58896 w 117790"/>
                  <a:gd name="connsiteY0" fmla="*/ 0 h 187914"/>
                  <a:gd name="connsiteX1" fmla="*/ 11028 w 117790"/>
                  <a:gd name="connsiteY1" fmla="*/ 89012 h 187914"/>
                  <a:gd name="connsiteX2" fmla="*/ 7728 w 117790"/>
                  <a:gd name="connsiteY2" fmla="*/ 159892 h 187914"/>
                  <a:gd name="connsiteX3" fmla="*/ 58896 w 117790"/>
                  <a:gd name="connsiteY3" fmla="*/ 187914 h 187914"/>
                  <a:gd name="connsiteX4" fmla="*/ 110065 w 117790"/>
                  <a:gd name="connsiteY4" fmla="*/ 159892 h 187914"/>
                  <a:gd name="connsiteX5" fmla="*/ 106764 w 117790"/>
                  <a:gd name="connsiteY5" fmla="*/ 89012 h 187914"/>
                  <a:gd name="connsiteX6" fmla="*/ 58896 w 117790"/>
                  <a:gd name="connsiteY6" fmla="*/ 0 h 187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790" h="187914">
                    <a:moveTo>
                      <a:pt x="58896" y="0"/>
                    </a:moveTo>
                    <a:cubicBezTo>
                      <a:pt x="50643" y="14836"/>
                      <a:pt x="35787" y="44506"/>
                      <a:pt x="11028" y="89012"/>
                    </a:cubicBezTo>
                    <a:cubicBezTo>
                      <a:pt x="-2177" y="113738"/>
                      <a:pt x="-3828" y="140111"/>
                      <a:pt x="7728" y="159892"/>
                    </a:cubicBezTo>
                    <a:cubicBezTo>
                      <a:pt x="17631" y="178024"/>
                      <a:pt x="37437" y="187914"/>
                      <a:pt x="58896" y="187914"/>
                    </a:cubicBezTo>
                    <a:cubicBezTo>
                      <a:pt x="80353" y="187914"/>
                      <a:pt x="100161" y="178024"/>
                      <a:pt x="110065" y="159892"/>
                    </a:cubicBezTo>
                    <a:cubicBezTo>
                      <a:pt x="121618" y="140111"/>
                      <a:pt x="119968" y="113738"/>
                      <a:pt x="106764" y="89012"/>
                    </a:cubicBezTo>
                    <a:cubicBezTo>
                      <a:pt x="80353" y="42858"/>
                      <a:pt x="65499" y="14836"/>
                      <a:pt x="58896" y="0"/>
                    </a:cubicBezTo>
                    <a:close/>
                  </a:path>
                </a:pathLst>
              </a:custGeom>
              <a:noFill/>
              <a:ln w="12700" cap="rnd">
                <a:solidFill>
                  <a:srgbClr val="000000"/>
                </a:solidFill>
                <a:prstDash val="solid"/>
                <a:miter/>
              </a:ln>
            </p:spPr>
            <p:txBody>
              <a:bodyPr rtlCol="0" anchor="ctr"/>
              <a:lstStyle/>
              <a:p>
                <a:endParaRPr lang="en-US" sz="1799"/>
              </a:p>
            </p:txBody>
          </p:sp>
          <p:sp>
            <p:nvSpPr>
              <p:cNvPr id="63" name="Freeform 62">
                <a:extLst>
                  <a:ext uri="{FF2B5EF4-FFF2-40B4-BE49-F238E27FC236}">
                    <a16:creationId xmlns:a16="http://schemas.microsoft.com/office/drawing/2014/main" id="{4EB06EC9-7179-93F1-BDC4-6253FF752E9B}"/>
                  </a:ext>
                </a:extLst>
              </p:cNvPr>
              <p:cNvSpPr/>
              <p:nvPr/>
            </p:nvSpPr>
            <p:spPr>
              <a:xfrm>
                <a:off x="18336955" y="7478476"/>
                <a:ext cx="137895" cy="219232"/>
              </a:xfrm>
              <a:custGeom>
                <a:avLst/>
                <a:gdLst>
                  <a:gd name="connsiteX0" fmla="*/ 68948 w 137895"/>
                  <a:gd name="connsiteY0" fmla="*/ 0 h 219232"/>
                  <a:gd name="connsiteX1" fmla="*/ 12827 w 137895"/>
                  <a:gd name="connsiteY1" fmla="*/ 103847 h 219232"/>
                  <a:gd name="connsiteX2" fmla="*/ 9526 w 137895"/>
                  <a:gd name="connsiteY2" fmla="*/ 186265 h 219232"/>
                  <a:gd name="connsiteX3" fmla="*/ 68948 w 137895"/>
                  <a:gd name="connsiteY3" fmla="*/ 219232 h 219232"/>
                  <a:gd name="connsiteX4" fmla="*/ 128369 w 137895"/>
                  <a:gd name="connsiteY4" fmla="*/ 186265 h 219232"/>
                  <a:gd name="connsiteX5" fmla="*/ 125069 w 137895"/>
                  <a:gd name="connsiteY5" fmla="*/ 103847 h 219232"/>
                  <a:gd name="connsiteX6" fmla="*/ 68948 w 137895"/>
                  <a:gd name="connsiteY6" fmla="*/ 0 h 219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895" h="219232">
                    <a:moveTo>
                      <a:pt x="68948" y="0"/>
                    </a:moveTo>
                    <a:cubicBezTo>
                      <a:pt x="60695" y="18132"/>
                      <a:pt x="42538" y="51099"/>
                      <a:pt x="12827" y="103847"/>
                    </a:cubicBezTo>
                    <a:cubicBezTo>
                      <a:pt x="-3680" y="131869"/>
                      <a:pt x="-3680" y="161540"/>
                      <a:pt x="9526" y="186265"/>
                    </a:cubicBezTo>
                    <a:cubicBezTo>
                      <a:pt x="21080" y="207694"/>
                      <a:pt x="42538" y="219232"/>
                      <a:pt x="68948" y="219232"/>
                    </a:cubicBezTo>
                    <a:cubicBezTo>
                      <a:pt x="95357" y="219232"/>
                      <a:pt x="116815" y="207694"/>
                      <a:pt x="128369" y="186265"/>
                    </a:cubicBezTo>
                    <a:cubicBezTo>
                      <a:pt x="141575" y="163188"/>
                      <a:pt x="141575" y="131869"/>
                      <a:pt x="125069" y="103847"/>
                    </a:cubicBezTo>
                    <a:cubicBezTo>
                      <a:pt x="95357" y="51099"/>
                      <a:pt x="77201" y="18132"/>
                      <a:pt x="68948" y="0"/>
                    </a:cubicBezTo>
                    <a:close/>
                  </a:path>
                </a:pathLst>
              </a:custGeom>
              <a:noFill/>
              <a:ln w="12700" cap="rnd">
                <a:solidFill>
                  <a:srgbClr val="000000"/>
                </a:solidFill>
                <a:prstDash val="solid"/>
                <a:miter/>
              </a:ln>
            </p:spPr>
            <p:txBody>
              <a:bodyPr rtlCol="0" anchor="ctr"/>
              <a:lstStyle/>
              <a:p>
                <a:endParaRPr lang="en-US" sz="1799"/>
              </a:p>
            </p:txBody>
          </p:sp>
          <p:grpSp>
            <p:nvGrpSpPr>
              <p:cNvPr id="128" name="Graphic 503">
                <a:extLst>
                  <a:ext uri="{FF2B5EF4-FFF2-40B4-BE49-F238E27FC236}">
                    <a16:creationId xmlns:a16="http://schemas.microsoft.com/office/drawing/2014/main" id="{77613EB1-DA01-120A-A8A0-C4B825EEA243}"/>
                  </a:ext>
                </a:extLst>
              </p:cNvPr>
              <p:cNvGrpSpPr/>
              <p:nvPr/>
            </p:nvGrpSpPr>
            <p:grpSpPr>
              <a:xfrm>
                <a:off x="18394046" y="7891844"/>
                <a:ext cx="492476" cy="369893"/>
                <a:chOff x="18394046" y="7891844"/>
                <a:chExt cx="492476" cy="369893"/>
              </a:xfrm>
            </p:grpSpPr>
            <p:grpSp>
              <p:nvGrpSpPr>
                <p:cNvPr id="130" name="Graphic 503">
                  <a:extLst>
                    <a:ext uri="{FF2B5EF4-FFF2-40B4-BE49-F238E27FC236}">
                      <a16:creationId xmlns:a16="http://schemas.microsoft.com/office/drawing/2014/main" id="{286030DC-E8F5-1ECB-C8AE-D63844B09861}"/>
                    </a:ext>
                  </a:extLst>
                </p:cNvPr>
                <p:cNvGrpSpPr/>
                <p:nvPr/>
              </p:nvGrpSpPr>
              <p:grpSpPr>
                <a:xfrm>
                  <a:off x="18569018" y="7891844"/>
                  <a:ext cx="317504" cy="317150"/>
                  <a:chOff x="18569018" y="7891844"/>
                  <a:chExt cx="317504" cy="317150"/>
                </a:xfrm>
                <a:noFill/>
              </p:grpSpPr>
              <p:sp>
                <p:nvSpPr>
                  <p:cNvPr id="134" name="Freeform 133">
                    <a:extLst>
                      <a:ext uri="{FF2B5EF4-FFF2-40B4-BE49-F238E27FC236}">
                        <a16:creationId xmlns:a16="http://schemas.microsoft.com/office/drawing/2014/main" id="{20D200C6-4AD6-39BB-4BF3-A5E6C4ECD788}"/>
                      </a:ext>
                    </a:extLst>
                  </p:cNvPr>
                  <p:cNvSpPr/>
                  <p:nvPr/>
                </p:nvSpPr>
                <p:spPr>
                  <a:xfrm>
                    <a:off x="18569018" y="7891844"/>
                    <a:ext cx="317504" cy="317150"/>
                  </a:xfrm>
                  <a:custGeom>
                    <a:avLst/>
                    <a:gdLst>
                      <a:gd name="connsiteX0" fmla="*/ 234680 w 317504"/>
                      <a:gd name="connsiteY0" fmla="*/ 234439 h 317150"/>
                      <a:gd name="connsiteX1" fmla="*/ 1945 w 317504"/>
                      <a:gd name="connsiteY1" fmla="*/ 315208 h 317150"/>
                      <a:gd name="connsiteX2" fmla="*/ 82825 w 317504"/>
                      <a:gd name="connsiteY2" fmla="*/ 82789 h 317150"/>
                      <a:gd name="connsiteX3" fmla="*/ 315560 w 317504"/>
                      <a:gd name="connsiteY3" fmla="*/ 2019 h 317150"/>
                      <a:gd name="connsiteX4" fmla="*/ 234680 w 317504"/>
                      <a:gd name="connsiteY4" fmla="*/ 234439 h 31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504" h="317150">
                        <a:moveTo>
                          <a:pt x="234680" y="234439"/>
                        </a:moveTo>
                        <a:cubicBezTo>
                          <a:pt x="171958" y="297077"/>
                          <a:pt x="84475" y="325099"/>
                          <a:pt x="1945" y="315208"/>
                        </a:cubicBezTo>
                        <a:cubicBezTo>
                          <a:pt x="-7958" y="232790"/>
                          <a:pt x="20101" y="147076"/>
                          <a:pt x="82825" y="82789"/>
                        </a:cubicBezTo>
                        <a:cubicBezTo>
                          <a:pt x="145549" y="18502"/>
                          <a:pt x="233030" y="-7871"/>
                          <a:pt x="315560" y="2019"/>
                        </a:cubicBezTo>
                        <a:cubicBezTo>
                          <a:pt x="325463" y="84437"/>
                          <a:pt x="297404" y="170152"/>
                          <a:pt x="234680" y="234439"/>
                        </a:cubicBezTo>
                        <a:close/>
                      </a:path>
                    </a:pathLst>
                  </a:custGeom>
                  <a:solidFill>
                    <a:srgbClr val="00898B"/>
                  </a:solidFill>
                  <a:ln w="12700" cap="rnd">
                    <a:solidFill>
                      <a:srgbClr val="000000"/>
                    </a:solidFill>
                    <a:prstDash val="solid"/>
                    <a:miter/>
                  </a:ln>
                </p:spPr>
                <p:txBody>
                  <a:bodyPr rtlCol="0" anchor="ctr"/>
                  <a:lstStyle/>
                  <a:p>
                    <a:endParaRPr lang="en-US" sz="1799"/>
                  </a:p>
                </p:txBody>
              </p:sp>
              <p:sp>
                <p:nvSpPr>
                  <p:cNvPr id="135" name="Freeform 134">
                    <a:extLst>
                      <a:ext uri="{FF2B5EF4-FFF2-40B4-BE49-F238E27FC236}">
                        <a16:creationId xmlns:a16="http://schemas.microsoft.com/office/drawing/2014/main" id="{D09525C2-638F-8B95-4AE5-5F71D50FE6C2}"/>
                      </a:ext>
                    </a:extLst>
                  </p:cNvPr>
                  <p:cNvSpPr/>
                  <p:nvPr/>
                </p:nvSpPr>
                <p:spPr>
                  <a:xfrm>
                    <a:off x="18570963" y="8032326"/>
                    <a:ext cx="174964" cy="174726"/>
                  </a:xfrm>
                  <a:custGeom>
                    <a:avLst/>
                    <a:gdLst>
                      <a:gd name="connsiteX0" fmla="*/ 174963 w 174964"/>
                      <a:gd name="connsiteY0" fmla="*/ 0 h 174726"/>
                      <a:gd name="connsiteX1" fmla="*/ 0 w 174964"/>
                      <a:gd name="connsiteY1" fmla="*/ 174726 h 174726"/>
                    </a:gdLst>
                    <a:ahLst/>
                    <a:cxnLst>
                      <a:cxn ang="0">
                        <a:pos x="connsiteX0" y="connsiteY0"/>
                      </a:cxn>
                      <a:cxn ang="0">
                        <a:pos x="connsiteX1" y="connsiteY1"/>
                      </a:cxn>
                    </a:cxnLst>
                    <a:rect l="l" t="t" r="r" b="b"/>
                    <a:pathLst>
                      <a:path w="174964" h="174726">
                        <a:moveTo>
                          <a:pt x="174963" y="0"/>
                        </a:moveTo>
                        <a:lnTo>
                          <a:pt x="0" y="174726"/>
                        </a:lnTo>
                      </a:path>
                    </a:pathLst>
                  </a:custGeom>
                  <a:ln w="12700" cap="rnd">
                    <a:solidFill>
                      <a:srgbClr val="000000"/>
                    </a:solidFill>
                    <a:prstDash val="solid"/>
                    <a:miter/>
                  </a:ln>
                </p:spPr>
                <p:txBody>
                  <a:bodyPr rtlCol="0" anchor="ctr"/>
                  <a:lstStyle/>
                  <a:p>
                    <a:endParaRPr lang="en-US" sz="1799"/>
                  </a:p>
                </p:txBody>
              </p:sp>
            </p:grpSp>
            <p:grpSp>
              <p:nvGrpSpPr>
                <p:cNvPr id="131" name="Graphic 503">
                  <a:extLst>
                    <a:ext uri="{FF2B5EF4-FFF2-40B4-BE49-F238E27FC236}">
                      <a16:creationId xmlns:a16="http://schemas.microsoft.com/office/drawing/2014/main" id="{F06FB44A-378A-B330-2EA5-9C793C06D332}"/>
                    </a:ext>
                  </a:extLst>
                </p:cNvPr>
                <p:cNvGrpSpPr/>
                <p:nvPr/>
              </p:nvGrpSpPr>
              <p:grpSpPr>
                <a:xfrm>
                  <a:off x="18394046" y="7944664"/>
                  <a:ext cx="317503" cy="317073"/>
                  <a:chOff x="18394046" y="7944664"/>
                  <a:chExt cx="317503" cy="317073"/>
                </a:xfrm>
                <a:solidFill>
                  <a:srgbClr val="FFFFFF"/>
                </a:solidFill>
              </p:grpSpPr>
              <p:sp>
                <p:nvSpPr>
                  <p:cNvPr id="132" name="Freeform 131">
                    <a:extLst>
                      <a:ext uri="{FF2B5EF4-FFF2-40B4-BE49-F238E27FC236}">
                        <a16:creationId xmlns:a16="http://schemas.microsoft.com/office/drawing/2014/main" id="{99FEEB32-3581-2D5A-7627-A70ED88A576D}"/>
                      </a:ext>
                    </a:extLst>
                  </p:cNvPr>
                  <p:cNvSpPr/>
                  <p:nvPr/>
                </p:nvSpPr>
                <p:spPr>
                  <a:xfrm>
                    <a:off x="18394046" y="7944664"/>
                    <a:ext cx="317503" cy="317073"/>
                  </a:xfrm>
                  <a:custGeom>
                    <a:avLst/>
                    <a:gdLst>
                      <a:gd name="connsiteX0" fmla="*/ 82825 w 317504"/>
                      <a:gd name="connsiteY0" fmla="*/ 234362 h 317074"/>
                      <a:gd name="connsiteX1" fmla="*/ 315560 w 317504"/>
                      <a:gd name="connsiteY1" fmla="*/ 315132 h 317074"/>
                      <a:gd name="connsiteX2" fmla="*/ 234680 w 317504"/>
                      <a:gd name="connsiteY2" fmla="*/ 82713 h 317074"/>
                      <a:gd name="connsiteX3" fmla="*/ 1945 w 317504"/>
                      <a:gd name="connsiteY3" fmla="*/ 1942 h 317074"/>
                      <a:gd name="connsiteX4" fmla="*/ 82825 w 317504"/>
                      <a:gd name="connsiteY4" fmla="*/ 234362 h 317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504" h="317074">
                        <a:moveTo>
                          <a:pt x="82825" y="234362"/>
                        </a:moveTo>
                        <a:cubicBezTo>
                          <a:pt x="145547" y="297000"/>
                          <a:pt x="233030" y="325023"/>
                          <a:pt x="315560" y="315132"/>
                        </a:cubicBezTo>
                        <a:cubicBezTo>
                          <a:pt x="325463" y="232714"/>
                          <a:pt x="297404" y="146998"/>
                          <a:pt x="234680" y="82713"/>
                        </a:cubicBezTo>
                        <a:cubicBezTo>
                          <a:pt x="171958" y="20075"/>
                          <a:pt x="84475" y="-7948"/>
                          <a:pt x="1945" y="1942"/>
                        </a:cubicBezTo>
                        <a:cubicBezTo>
                          <a:pt x="-7958" y="84361"/>
                          <a:pt x="20101" y="170076"/>
                          <a:pt x="82825" y="234362"/>
                        </a:cubicBezTo>
                        <a:close/>
                      </a:path>
                    </a:pathLst>
                  </a:custGeom>
                  <a:solidFill>
                    <a:srgbClr val="00898B"/>
                  </a:solidFill>
                  <a:ln w="12700" cap="rnd">
                    <a:solidFill>
                      <a:srgbClr val="000000"/>
                    </a:solidFill>
                    <a:prstDash val="solid"/>
                    <a:miter/>
                  </a:ln>
                </p:spPr>
                <p:txBody>
                  <a:bodyPr rtlCol="0" anchor="ctr"/>
                  <a:lstStyle/>
                  <a:p>
                    <a:endParaRPr lang="en-US" sz="1799"/>
                  </a:p>
                </p:txBody>
              </p:sp>
              <p:sp>
                <p:nvSpPr>
                  <p:cNvPr id="133" name="Freeform 132">
                    <a:extLst>
                      <a:ext uri="{FF2B5EF4-FFF2-40B4-BE49-F238E27FC236}">
                        <a16:creationId xmlns:a16="http://schemas.microsoft.com/office/drawing/2014/main" id="{01C10CD4-5019-308F-1B66-37409DF0BE90}"/>
                      </a:ext>
                    </a:extLst>
                  </p:cNvPr>
                  <p:cNvSpPr/>
                  <p:nvPr/>
                </p:nvSpPr>
                <p:spPr>
                  <a:xfrm>
                    <a:off x="18534650" y="8086722"/>
                    <a:ext cx="174964" cy="173078"/>
                  </a:xfrm>
                  <a:custGeom>
                    <a:avLst/>
                    <a:gdLst>
                      <a:gd name="connsiteX0" fmla="*/ 0 w 174964"/>
                      <a:gd name="connsiteY0" fmla="*/ 0 h 173078"/>
                      <a:gd name="connsiteX1" fmla="*/ 174964 w 174964"/>
                      <a:gd name="connsiteY1" fmla="*/ 173078 h 173078"/>
                    </a:gdLst>
                    <a:ahLst/>
                    <a:cxnLst>
                      <a:cxn ang="0">
                        <a:pos x="connsiteX0" y="connsiteY0"/>
                      </a:cxn>
                      <a:cxn ang="0">
                        <a:pos x="connsiteX1" y="connsiteY1"/>
                      </a:cxn>
                    </a:cxnLst>
                    <a:rect l="l" t="t" r="r" b="b"/>
                    <a:pathLst>
                      <a:path w="174964" h="173078">
                        <a:moveTo>
                          <a:pt x="0" y="0"/>
                        </a:moveTo>
                        <a:lnTo>
                          <a:pt x="174964" y="173078"/>
                        </a:lnTo>
                      </a:path>
                    </a:pathLst>
                  </a:custGeom>
                  <a:ln w="12700" cap="rnd">
                    <a:solidFill>
                      <a:srgbClr val="000000"/>
                    </a:solidFill>
                    <a:prstDash val="solid"/>
                    <a:miter/>
                  </a:ln>
                </p:spPr>
                <p:txBody>
                  <a:bodyPr rtlCol="0" anchor="ctr"/>
                  <a:lstStyle/>
                  <a:p>
                    <a:endParaRPr lang="en-US" sz="1799"/>
                  </a:p>
                </p:txBody>
              </p:sp>
            </p:grpSp>
          </p:grpSp>
        </p:grpSp>
      </p:grpSp>
    </p:spTree>
    <p:extLst>
      <p:ext uri="{BB962C8B-B14F-4D97-AF65-F5344CB8AC3E}">
        <p14:creationId xmlns:p14="http://schemas.microsoft.com/office/powerpoint/2010/main" val="31328468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B4BC24-3379-C4DE-915F-0EC42BA9FD11}"/>
            </a:ext>
          </a:extLst>
        </p:cNvPr>
        <p:cNvGrpSpPr/>
        <p:nvPr/>
      </p:nvGrpSpPr>
      <p:grpSpPr>
        <a:xfrm>
          <a:off x="0" y="0"/>
          <a:ext cx="0" cy="0"/>
          <a:chOff x="0" y="0"/>
          <a:chExt cx="0" cy="0"/>
        </a:xfrm>
      </p:grpSpPr>
      <p:pic>
        <p:nvPicPr>
          <p:cNvPr id="4" name="Picture 3" descr="A person watering plants in a greenhouse&#10;&#10;AI-generated content may be incorrect.">
            <a:extLst>
              <a:ext uri="{FF2B5EF4-FFF2-40B4-BE49-F238E27FC236}">
                <a16:creationId xmlns:a16="http://schemas.microsoft.com/office/drawing/2014/main" id="{528D0A79-ABF4-435B-5950-694A29344E3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770" t="20964" r="27017" b="4344"/>
          <a:stretch/>
        </p:blipFill>
        <p:spPr>
          <a:xfrm>
            <a:off x="3810663" y="6927138"/>
            <a:ext cx="3747446" cy="2620358"/>
          </a:xfrm>
          <a:prstGeom prst="rect">
            <a:avLst/>
          </a:prstGeom>
        </p:spPr>
      </p:pic>
      <p:cxnSp>
        <p:nvCxnSpPr>
          <p:cNvPr id="47" name="Straight Connector 46">
            <a:extLst>
              <a:ext uri="{FF2B5EF4-FFF2-40B4-BE49-F238E27FC236}">
                <a16:creationId xmlns:a16="http://schemas.microsoft.com/office/drawing/2014/main" id="{1EFE5D09-1AE3-29D2-DFE9-45937D520EDA}"/>
              </a:ext>
            </a:extLst>
          </p:cNvPr>
          <p:cNvCxnSpPr>
            <a:cxnSpLocks/>
          </p:cNvCxnSpPr>
          <p:nvPr/>
        </p:nvCxnSpPr>
        <p:spPr>
          <a:xfrm flipH="1">
            <a:off x="0" y="2292083"/>
            <a:ext cx="3055319"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CA3CF130-F3F9-EC20-D4DF-3CF68667687E}"/>
              </a:ext>
            </a:extLst>
          </p:cNvPr>
          <p:cNvCxnSpPr/>
          <p:nvPr/>
        </p:nvCxnSpPr>
        <p:spPr>
          <a:xfrm flipH="1">
            <a:off x="3055322" y="5868735"/>
            <a:ext cx="4504353"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8C1E28A7-A22F-475E-EB15-97B68C942450}"/>
              </a:ext>
            </a:extLst>
          </p:cNvPr>
          <p:cNvCxnSpPr/>
          <p:nvPr/>
        </p:nvCxnSpPr>
        <p:spPr>
          <a:xfrm flipH="1">
            <a:off x="3055322" y="4812095"/>
            <a:ext cx="4504353"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603D1F50-9CD8-1505-5768-DDDDFA1C686E}"/>
              </a:ext>
            </a:extLst>
          </p:cNvPr>
          <p:cNvCxnSpPr/>
          <p:nvPr/>
        </p:nvCxnSpPr>
        <p:spPr>
          <a:xfrm flipH="1">
            <a:off x="3055322" y="3928175"/>
            <a:ext cx="4504353"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1472EFBA-C5E4-32DF-610B-2D75C54128D5}"/>
              </a:ext>
            </a:extLst>
          </p:cNvPr>
          <p:cNvCxnSpPr/>
          <p:nvPr/>
        </p:nvCxnSpPr>
        <p:spPr>
          <a:xfrm flipH="1">
            <a:off x="3055321" y="3054415"/>
            <a:ext cx="4504353"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C2FCDA0E-7716-E11E-DFA5-5E553C10F1EB}"/>
              </a:ext>
            </a:extLst>
          </p:cNvPr>
          <p:cNvCxnSpPr>
            <a:cxnSpLocks/>
          </p:cNvCxnSpPr>
          <p:nvPr/>
        </p:nvCxnSpPr>
        <p:spPr>
          <a:xfrm>
            <a:off x="3055319" y="2216967"/>
            <a:ext cx="0" cy="3651768"/>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23" name="Graphic 2">
            <a:extLst>
              <a:ext uri="{FF2B5EF4-FFF2-40B4-BE49-F238E27FC236}">
                <a16:creationId xmlns:a16="http://schemas.microsoft.com/office/drawing/2014/main" id="{E40CAA4D-B241-D25D-6869-CE8C0E6B710F}"/>
              </a:ext>
            </a:extLst>
          </p:cNvPr>
          <p:cNvGrpSpPr/>
          <p:nvPr/>
        </p:nvGrpSpPr>
        <p:grpSpPr>
          <a:xfrm>
            <a:off x="390411" y="-3307743"/>
            <a:ext cx="414291" cy="413839"/>
            <a:chOff x="7257599" y="768348"/>
            <a:chExt cx="868457" cy="867509"/>
          </a:xfrm>
          <a:solidFill>
            <a:schemeClr val="bg1"/>
          </a:solidFill>
        </p:grpSpPr>
        <p:sp>
          <p:nvSpPr>
            <p:cNvPr id="24" name="Freeform 23">
              <a:extLst>
                <a:ext uri="{FF2B5EF4-FFF2-40B4-BE49-F238E27FC236}">
                  <a16:creationId xmlns:a16="http://schemas.microsoft.com/office/drawing/2014/main" id="{5278BD8E-1FBB-C0B3-CA66-C46242CE33B3}"/>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B7BE3B3B-C82D-579A-7445-B5CB6D15E0C6}"/>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8F85E21F-130E-1638-3D79-86E14663E1FD}"/>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88A72F1B-061A-9AE5-1C48-77AE4B8EB5E0}"/>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7A4F7D00-77F6-AE8C-11EE-BEA44B225AF1}"/>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88" name="TextBox 87">
            <a:extLst>
              <a:ext uri="{FF2B5EF4-FFF2-40B4-BE49-F238E27FC236}">
                <a16:creationId xmlns:a16="http://schemas.microsoft.com/office/drawing/2014/main" id="{5AE25D5F-CC92-9F35-D4AA-D94E75FC7E0C}"/>
              </a:ext>
            </a:extLst>
          </p:cNvPr>
          <p:cNvSpPr txBox="1"/>
          <p:nvPr/>
        </p:nvSpPr>
        <p:spPr>
          <a:xfrm>
            <a:off x="613655" y="670563"/>
            <a:ext cx="6919333" cy="365356"/>
          </a:xfrm>
          <a:prstGeom prst="rect">
            <a:avLst/>
          </a:prstGeom>
          <a:noFill/>
        </p:spPr>
        <p:txBody>
          <a:bodyPr wrap="square" rtlCol="0" anchor="ctr">
            <a:spAutoFit/>
          </a:bodyPr>
          <a:lstStyle/>
          <a:p>
            <a:pPr marL="6350">
              <a:lnSpc>
                <a:spcPts val="2120"/>
              </a:lnSpc>
              <a:tabLst>
                <a:tab pos="611188" algn="l"/>
                <a:tab pos="612775" algn="l"/>
              </a:tabLst>
            </a:pPr>
            <a:r>
              <a:rPr lang="en-US" sz="2100" b="1" dirty="0">
                <a:solidFill>
                  <a:srgbClr val="00898B"/>
                </a:solidFill>
                <a:latin typeface="Calibri" panose="020F0502020204030204" pitchFamily="34" charset="0"/>
                <a:cs typeface="Calibri" panose="020F0502020204030204" pitchFamily="34" charset="0"/>
              </a:rPr>
              <a:t>Intervento</a:t>
            </a:r>
          </a:p>
        </p:txBody>
      </p:sp>
      <p:sp>
        <p:nvSpPr>
          <p:cNvPr id="89" name="Text Placeholder 1">
            <a:extLst>
              <a:ext uri="{FF2B5EF4-FFF2-40B4-BE49-F238E27FC236}">
                <a16:creationId xmlns:a16="http://schemas.microsoft.com/office/drawing/2014/main" id="{B24D8490-3C3F-EC5C-8DA7-E682EF911EC2}"/>
              </a:ext>
            </a:extLst>
          </p:cNvPr>
          <p:cNvSpPr txBox="1">
            <a:spLocks/>
          </p:cNvSpPr>
          <p:nvPr/>
        </p:nvSpPr>
        <p:spPr>
          <a:xfrm>
            <a:off x="655838" y="1125795"/>
            <a:ext cx="6389643" cy="2634461"/>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a:solidFill>
                  <a:srgbClr val="262626"/>
                </a:solidFill>
              </a:rPr>
              <a:t>Nel 2018, </a:t>
            </a:r>
            <a:r>
              <a:rPr lang="en-US" sz="1150" b="0" dirty="0" err="1">
                <a:solidFill>
                  <a:srgbClr val="262626"/>
                </a:solidFill>
              </a:rPr>
              <a:t>Lillestrøm </a:t>
            </a:r>
            <a:r>
              <a:rPr lang="en-US" sz="1150" b="0" dirty="0">
                <a:solidFill>
                  <a:srgbClr val="262626"/>
                </a:solidFill>
              </a:rPr>
              <a:t>ha adottato </a:t>
            </a:r>
            <a:r>
              <a:rPr lang="en-US" sz="1150" b="0" dirty="0" err="1">
                <a:solidFill>
                  <a:srgbClr val="262626"/>
                </a:solidFill>
              </a:rPr>
              <a:t>InfoTiles</a:t>
            </a:r>
            <a:r>
              <a:rPr lang="en-US" sz="1150" b="0" dirty="0">
                <a:solidFill>
                  <a:srgbClr val="262626"/>
                </a:solidFill>
              </a:rPr>
              <a:t>, una piattaforma di analisi basata sull'intelligenza artificiale e costruita su Microsoft Azure. Questa soluzione </a:t>
            </a:r>
            <a:r>
              <a:rPr lang="en-US" sz="1150" b="0" dirty="0" err="1">
                <a:solidFill>
                  <a:srgbClr val="262626"/>
                </a:solidFill>
              </a:rPr>
              <a:t>centralizzata </a:t>
            </a:r>
            <a:r>
              <a:rPr lang="en-US" sz="1150" b="0" dirty="0">
                <a:solidFill>
                  <a:srgbClr val="262626"/>
                </a:solidFill>
              </a:rPr>
              <a:t>aggrega dati in tempo reale provenienti da sensori Internet of Things (IoT), sistemi SCADA e piattaforme ambientali, rendendo accessibili e utilizzabili dati che prima erano isolati.</a:t>
            </a:r>
          </a:p>
          <a:p>
            <a:pPr algn="just">
              <a:lnSpc>
                <a:spcPts val="1220"/>
              </a:lnSpc>
              <a:spcBef>
                <a:spcPts val="0"/>
              </a:spcBef>
            </a:pPr>
            <a:endParaRPr lang="en-US" sz="1150" b="0" dirty="0">
              <a:solidFill>
                <a:srgbClr val="262626"/>
              </a:solidFill>
            </a:endParaRPr>
          </a:p>
        </p:txBody>
      </p:sp>
      <p:cxnSp>
        <p:nvCxnSpPr>
          <p:cNvPr id="90" name="Straight Connector 89">
            <a:extLst>
              <a:ext uri="{FF2B5EF4-FFF2-40B4-BE49-F238E27FC236}">
                <a16:creationId xmlns:a16="http://schemas.microsoft.com/office/drawing/2014/main" id="{185EDB29-D369-A043-A815-B754A8A8EAD5}"/>
              </a:ext>
            </a:extLst>
          </p:cNvPr>
          <p:cNvCxnSpPr>
            <a:cxnSpLocks/>
            <a:stCxn id="88" idx="1"/>
          </p:cNvCxnSpPr>
          <p:nvPr/>
        </p:nvCxnSpPr>
        <p:spPr>
          <a:xfrm flipH="1" flipV="1">
            <a:off x="-2944" y="853240"/>
            <a:ext cx="616599" cy="1"/>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109" name="Freeform 108">
            <a:extLst>
              <a:ext uri="{FF2B5EF4-FFF2-40B4-BE49-F238E27FC236}">
                <a16:creationId xmlns:a16="http://schemas.microsoft.com/office/drawing/2014/main" id="{F9BF03EE-C10F-64F6-D266-2E75B7C5BD65}"/>
              </a:ext>
            </a:extLst>
          </p:cNvPr>
          <p:cNvSpPr/>
          <p:nvPr/>
        </p:nvSpPr>
        <p:spPr>
          <a:xfrm rot="10491851">
            <a:off x="6154269" y="-611708"/>
            <a:ext cx="1932799" cy="1695414"/>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gradFill>
            <a:gsLst>
              <a:gs pos="98000">
                <a:srgbClr val="51C4C6"/>
              </a:gs>
              <a:gs pos="0">
                <a:srgbClr val="00403F"/>
              </a:gs>
            </a:gsLst>
            <a:lin ang="5400000" scaled="1"/>
          </a:gradFill>
          <a:ln w="5331" cap="flat">
            <a:noFill/>
            <a:prstDash val="solid"/>
            <a:miter/>
          </a:ln>
        </p:spPr>
        <p:txBody>
          <a:bodyPr rtlCol="0" anchor="ctr"/>
          <a:lstStyle/>
          <a:p>
            <a:endParaRPr lang="en-US"/>
          </a:p>
        </p:txBody>
      </p:sp>
      <p:sp>
        <p:nvSpPr>
          <p:cNvPr id="110" name="Slide Number Placeholder 5">
            <a:extLst>
              <a:ext uri="{FF2B5EF4-FFF2-40B4-BE49-F238E27FC236}">
                <a16:creationId xmlns:a16="http://schemas.microsoft.com/office/drawing/2014/main" id="{FE773693-53FB-DB7C-6317-30803081D4A5}"/>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15</a:t>
            </a:fld>
            <a:endParaRPr lang="en-US" dirty="0">
              <a:solidFill>
                <a:srgbClr val="262626"/>
              </a:solidFill>
            </a:endParaRPr>
          </a:p>
        </p:txBody>
      </p:sp>
      <p:sp>
        <p:nvSpPr>
          <p:cNvPr id="38" name="object 13">
            <a:extLst>
              <a:ext uri="{FF2B5EF4-FFF2-40B4-BE49-F238E27FC236}">
                <a16:creationId xmlns:a16="http://schemas.microsoft.com/office/drawing/2014/main" id="{F5F6606B-A5BD-A5B7-8537-9C16BDA347C2}"/>
              </a:ext>
            </a:extLst>
          </p:cNvPr>
          <p:cNvSpPr/>
          <p:nvPr/>
        </p:nvSpPr>
        <p:spPr>
          <a:xfrm rot="16200000">
            <a:off x="1878210" y="5035454"/>
            <a:ext cx="2634447" cy="6389636"/>
          </a:xfrm>
          <a:custGeom>
            <a:avLst/>
            <a:gdLst/>
            <a:ahLst/>
            <a:cxnLst/>
            <a:rect l="l" t="t" r="r" b="b"/>
            <a:pathLst>
              <a:path w="1277620" h="1277620">
                <a:moveTo>
                  <a:pt x="1277480" y="0"/>
                </a:moveTo>
                <a:lnTo>
                  <a:pt x="0" y="0"/>
                </a:lnTo>
                <a:lnTo>
                  <a:pt x="0" y="1277480"/>
                </a:lnTo>
                <a:lnTo>
                  <a:pt x="1277480" y="1277480"/>
                </a:lnTo>
                <a:lnTo>
                  <a:pt x="1277480" y="0"/>
                </a:lnTo>
                <a:close/>
              </a:path>
            </a:pathLst>
          </a:custGeom>
          <a:gradFill>
            <a:gsLst>
              <a:gs pos="62000">
                <a:srgbClr val="00898B"/>
              </a:gs>
              <a:gs pos="97000">
                <a:srgbClr val="51C4C6">
                  <a:alpha val="0"/>
                </a:srgbClr>
              </a:gs>
              <a:gs pos="0">
                <a:srgbClr val="00403F"/>
              </a:gs>
            </a:gsLst>
            <a:lin ang="5400000" scaled="0"/>
          </a:gradFill>
        </p:spPr>
        <p:txBody>
          <a:bodyPr wrap="square" lIns="0" tIns="0" rIns="0" bIns="0" rtlCol="0"/>
          <a:lstStyle/>
          <a:p>
            <a:endParaRPr dirty="0">
              <a:solidFill>
                <a:srgbClr val="F05A28"/>
              </a:solidFill>
            </a:endParaRPr>
          </a:p>
        </p:txBody>
      </p:sp>
      <p:sp>
        <p:nvSpPr>
          <p:cNvPr id="39" name="TextBox 38">
            <a:extLst>
              <a:ext uri="{FF2B5EF4-FFF2-40B4-BE49-F238E27FC236}">
                <a16:creationId xmlns:a16="http://schemas.microsoft.com/office/drawing/2014/main" id="{5D7F949B-99CB-FF36-8E2F-A43042B8C5FF}"/>
              </a:ext>
            </a:extLst>
          </p:cNvPr>
          <p:cNvSpPr txBox="1"/>
          <p:nvPr/>
        </p:nvSpPr>
        <p:spPr>
          <a:xfrm>
            <a:off x="742043" y="7356865"/>
            <a:ext cx="2748969" cy="1438855"/>
          </a:xfrm>
          <a:prstGeom prst="rect">
            <a:avLst/>
          </a:prstGeom>
          <a:noFill/>
        </p:spPr>
        <p:txBody>
          <a:bodyPr wrap="square" rtlCol="0">
            <a:spAutoFit/>
          </a:bodyPr>
          <a:lstStyle/>
          <a:p>
            <a:pPr algn="ctr">
              <a:lnSpc>
                <a:spcPts val="1480"/>
              </a:lnSpc>
            </a:pP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Grazie a questi miglioramenti, i team idrici </a:t>
            </a:r>
            <a:r>
              <a:rPr lang="en-US" sz="1400" i="1" spc="0" baseline="0" dirty="0" err="1">
                <a:ln/>
                <a:solidFill>
                  <a:schemeClr val="bg1"/>
                </a:solidFill>
                <a:latin typeface="Calibri" panose="020F0502020204030204" pitchFamily="34" charset="0"/>
                <a:cs typeface="Calibri" panose="020F0502020204030204" pitchFamily="34" charset="0"/>
                <a:sym typeface="Poppins-MediumItalic"/>
                <a:rtl val="0"/>
              </a:rPr>
              <a:t>di Lillestrøm </a:t>
            </a: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ricevono ora aggiornamenti continui in tempo reale, che consentono loro di anticipare i problemi, rispondere più rapidamente e migliorare l'efficienza complessiva.</a:t>
            </a:r>
          </a:p>
          <a:p>
            <a:pPr algn="ctr">
              <a:lnSpc>
                <a:spcPts val="1480"/>
              </a:lnSpc>
            </a:pPr>
            <a:endParaRPr lang="en-US" sz="1400" i="1" spc="0" baseline="0" dirty="0">
              <a:ln/>
              <a:solidFill>
                <a:schemeClr val="bg1"/>
              </a:solidFill>
              <a:latin typeface="Calibri" panose="020F0502020204030204" pitchFamily="34" charset="0"/>
              <a:cs typeface="Calibri" panose="020F0502020204030204" pitchFamily="34" charset="0"/>
              <a:sym typeface="Poppins-MediumItalic"/>
              <a:rtl val="0"/>
            </a:endParaRPr>
          </a:p>
        </p:txBody>
      </p:sp>
      <p:grpSp>
        <p:nvGrpSpPr>
          <p:cNvPr id="40" name="Group 39">
            <a:extLst>
              <a:ext uri="{FF2B5EF4-FFF2-40B4-BE49-F238E27FC236}">
                <a16:creationId xmlns:a16="http://schemas.microsoft.com/office/drawing/2014/main" id="{4E2D3EAD-7D25-8576-75B8-9893C34D4ADA}"/>
              </a:ext>
            </a:extLst>
          </p:cNvPr>
          <p:cNvGrpSpPr/>
          <p:nvPr/>
        </p:nvGrpSpPr>
        <p:grpSpPr>
          <a:xfrm>
            <a:off x="1863262" y="6643572"/>
            <a:ext cx="506531" cy="527128"/>
            <a:chOff x="3402050" y="5539672"/>
            <a:chExt cx="751576" cy="782137"/>
          </a:xfrm>
        </p:grpSpPr>
        <p:sp>
          <p:nvSpPr>
            <p:cNvPr id="41" name="Freeform 40">
              <a:extLst>
                <a:ext uri="{FF2B5EF4-FFF2-40B4-BE49-F238E27FC236}">
                  <a16:creationId xmlns:a16="http://schemas.microsoft.com/office/drawing/2014/main" id="{D39ED157-6E87-D00A-A02F-C4C6554B26A4}"/>
                </a:ext>
              </a:extLst>
            </p:cNvPr>
            <p:cNvSpPr/>
            <p:nvPr/>
          </p:nvSpPr>
          <p:spPr>
            <a:xfrm>
              <a:off x="3402050" y="5539672"/>
              <a:ext cx="751576" cy="782137"/>
            </a:xfrm>
            <a:custGeom>
              <a:avLst/>
              <a:gdLst>
                <a:gd name="connsiteX0" fmla="*/ 27317 w 751576"/>
                <a:gd name="connsiteY0" fmla="*/ 782137 h 782137"/>
                <a:gd name="connsiteX1" fmla="*/ 0 w 751576"/>
                <a:gd name="connsiteY1" fmla="*/ 640899 h 782137"/>
                <a:gd name="connsiteX2" fmla="*/ 23986 w 751576"/>
                <a:gd name="connsiteY2" fmla="*/ 508323 h 782137"/>
                <a:gd name="connsiteX3" fmla="*/ 0 w 751576"/>
                <a:gd name="connsiteY3" fmla="*/ 375746 h 782137"/>
                <a:gd name="connsiteX4" fmla="*/ 375788 w 751576"/>
                <a:gd name="connsiteY4" fmla="*/ 0 h 782137"/>
                <a:gd name="connsiteX5" fmla="*/ 751577 w 751576"/>
                <a:gd name="connsiteY5" fmla="*/ 375746 h 782137"/>
                <a:gd name="connsiteX6" fmla="*/ 727590 w 751576"/>
                <a:gd name="connsiteY6" fmla="*/ 508323 h 782137"/>
                <a:gd name="connsiteX7" fmla="*/ 632977 w 751576"/>
                <a:gd name="connsiteY7" fmla="*/ 649560 h 782137"/>
                <a:gd name="connsiteX8" fmla="*/ 376455 w 751576"/>
                <a:gd name="connsiteY8" fmla="*/ 750825 h 782137"/>
                <a:gd name="connsiteX9" fmla="*/ 119932 w 751576"/>
                <a:gd name="connsiteY9" fmla="*/ 649560 h 782137"/>
                <a:gd name="connsiteX10" fmla="*/ 28651 w 751576"/>
                <a:gd name="connsiteY10" fmla="*/ 782137 h 78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1576" h="782137">
                  <a:moveTo>
                    <a:pt x="27317" y="782137"/>
                  </a:moveTo>
                  <a:cubicBezTo>
                    <a:pt x="9327" y="738167"/>
                    <a:pt x="0" y="690865"/>
                    <a:pt x="0" y="640899"/>
                  </a:cubicBezTo>
                  <a:cubicBezTo>
                    <a:pt x="0" y="590933"/>
                    <a:pt x="8662" y="549628"/>
                    <a:pt x="23986" y="508323"/>
                  </a:cubicBezTo>
                  <a:cubicBezTo>
                    <a:pt x="8662" y="467017"/>
                    <a:pt x="0" y="422381"/>
                    <a:pt x="0" y="375746"/>
                  </a:cubicBezTo>
                  <a:cubicBezTo>
                    <a:pt x="0" y="168553"/>
                    <a:pt x="167905" y="0"/>
                    <a:pt x="375788" y="0"/>
                  </a:cubicBezTo>
                  <a:cubicBezTo>
                    <a:pt x="583670" y="0"/>
                    <a:pt x="751577" y="167886"/>
                    <a:pt x="751577" y="375746"/>
                  </a:cubicBezTo>
                  <a:cubicBezTo>
                    <a:pt x="751577" y="583605"/>
                    <a:pt x="742915" y="467017"/>
                    <a:pt x="727590" y="508323"/>
                  </a:cubicBezTo>
                  <a:cubicBezTo>
                    <a:pt x="706934" y="562286"/>
                    <a:pt x="674286" y="610919"/>
                    <a:pt x="632977" y="649560"/>
                  </a:cubicBezTo>
                  <a:cubicBezTo>
                    <a:pt x="565681" y="712185"/>
                    <a:pt x="475731" y="750825"/>
                    <a:pt x="376455" y="750825"/>
                  </a:cubicBezTo>
                  <a:cubicBezTo>
                    <a:pt x="277176" y="750825"/>
                    <a:pt x="186562" y="712185"/>
                    <a:pt x="119932" y="649560"/>
                  </a:cubicBezTo>
                  <a:cubicBezTo>
                    <a:pt x="80620" y="686202"/>
                    <a:pt x="49305" y="731505"/>
                    <a:pt x="28651" y="782137"/>
                  </a:cubicBezTo>
                  <a:close/>
                </a:path>
              </a:pathLst>
            </a:custGeom>
            <a:solidFill>
              <a:srgbClr val="ADD037"/>
            </a:solidFill>
            <a:ln w="6662" cap="flat">
              <a:noFill/>
              <a:prstDash val="solid"/>
              <a:miter/>
            </a:ln>
          </p:spPr>
          <p:txBody>
            <a:bodyPr rtlCol="0" anchor="ctr"/>
            <a:lstStyle/>
            <a:p>
              <a:endParaRPr lang="en-US">
                <a:solidFill>
                  <a:srgbClr val="262626"/>
                </a:solidFill>
              </a:endParaRPr>
            </a:p>
          </p:txBody>
        </p:sp>
        <p:sp>
          <p:nvSpPr>
            <p:cNvPr id="42" name="Freeform 41">
              <a:extLst>
                <a:ext uri="{FF2B5EF4-FFF2-40B4-BE49-F238E27FC236}">
                  <a16:creationId xmlns:a16="http://schemas.microsoft.com/office/drawing/2014/main" id="{FD8AAA6E-2924-DF1B-4EA4-9F89FF47FB06}"/>
                </a:ext>
              </a:extLst>
            </p:cNvPr>
            <p:cNvSpPr/>
            <p:nvPr/>
          </p:nvSpPr>
          <p:spPr>
            <a:xfrm>
              <a:off x="3794857" y="5761975"/>
              <a:ext cx="213675" cy="282614"/>
            </a:xfrm>
            <a:custGeom>
              <a:avLst/>
              <a:gdLst>
                <a:gd name="connsiteX0" fmla="*/ 138227 w 213675"/>
                <a:gd name="connsiteY0" fmla="*/ 215400 h 282614"/>
                <a:gd name="connsiteX1" fmla="*/ 75596 w 213675"/>
                <a:gd name="connsiteY1" fmla="*/ 209405 h 282614"/>
                <a:gd name="connsiteX2" fmla="*/ 1637 w 213675"/>
                <a:gd name="connsiteY2" fmla="*/ 88819 h 282614"/>
                <a:gd name="connsiteX3" fmla="*/ 117571 w 213675"/>
                <a:gd name="connsiteY3" fmla="*/ 213 h 282614"/>
                <a:gd name="connsiteX4" fmla="*/ 213518 w 213675"/>
                <a:gd name="connsiteY4" fmla="*/ 100812 h 282614"/>
                <a:gd name="connsiteX5" fmla="*/ 134228 w 213675"/>
                <a:gd name="connsiteY5" fmla="*/ 262702 h 282614"/>
                <a:gd name="connsiteX6" fmla="*/ 106911 w 213675"/>
                <a:gd name="connsiteY6" fmla="*/ 282022 h 282614"/>
                <a:gd name="connsiteX7" fmla="*/ 98249 w 213675"/>
                <a:gd name="connsiteY7" fmla="*/ 282022 h 282614"/>
                <a:gd name="connsiteX8" fmla="*/ 100248 w 213675"/>
                <a:gd name="connsiteY8" fmla="*/ 273362 h 282614"/>
                <a:gd name="connsiteX9" fmla="*/ 138227 w 213675"/>
                <a:gd name="connsiteY9" fmla="*/ 214068 h 28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675" h="282614">
                  <a:moveTo>
                    <a:pt x="138227" y="215400"/>
                  </a:moveTo>
                  <a:cubicBezTo>
                    <a:pt x="114907" y="213402"/>
                    <a:pt x="94918" y="214734"/>
                    <a:pt x="75596" y="209405"/>
                  </a:cubicBezTo>
                  <a:cubicBezTo>
                    <a:pt x="23625" y="195414"/>
                    <a:pt x="-7690" y="141451"/>
                    <a:pt x="1637" y="88819"/>
                  </a:cubicBezTo>
                  <a:cubicBezTo>
                    <a:pt x="11631" y="32858"/>
                    <a:pt x="58939" y="-3118"/>
                    <a:pt x="117571" y="213"/>
                  </a:cubicBezTo>
                  <a:cubicBezTo>
                    <a:pt x="168877" y="3544"/>
                    <a:pt x="211519" y="47514"/>
                    <a:pt x="213518" y="100812"/>
                  </a:cubicBezTo>
                  <a:cubicBezTo>
                    <a:pt x="216182" y="168765"/>
                    <a:pt x="184867" y="220730"/>
                    <a:pt x="134228" y="262702"/>
                  </a:cubicBezTo>
                  <a:cubicBezTo>
                    <a:pt x="125568" y="270031"/>
                    <a:pt x="116239" y="276027"/>
                    <a:pt x="106911" y="282022"/>
                  </a:cubicBezTo>
                  <a:cubicBezTo>
                    <a:pt x="104912" y="283355"/>
                    <a:pt x="100914" y="282022"/>
                    <a:pt x="98249" y="282022"/>
                  </a:cubicBezTo>
                  <a:cubicBezTo>
                    <a:pt x="98249" y="279358"/>
                    <a:pt x="98249" y="276027"/>
                    <a:pt x="100248" y="273362"/>
                  </a:cubicBezTo>
                  <a:cubicBezTo>
                    <a:pt x="112907" y="253375"/>
                    <a:pt x="125568" y="233389"/>
                    <a:pt x="138227" y="214068"/>
                  </a:cubicBezTo>
                  <a:close/>
                </a:path>
              </a:pathLst>
            </a:custGeom>
            <a:solidFill>
              <a:schemeClr val="bg1"/>
            </a:solidFill>
            <a:ln w="6662" cap="flat">
              <a:noFill/>
              <a:prstDash val="solid"/>
              <a:miter/>
            </a:ln>
          </p:spPr>
          <p:txBody>
            <a:bodyPr rtlCol="0" anchor="ctr"/>
            <a:lstStyle/>
            <a:p>
              <a:endParaRPr lang="en-US">
                <a:solidFill>
                  <a:srgbClr val="262626"/>
                </a:solidFill>
              </a:endParaRPr>
            </a:p>
          </p:txBody>
        </p:sp>
        <p:sp>
          <p:nvSpPr>
            <p:cNvPr id="43" name="Freeform 42">
              <a:extLst>
                <a:ext uri="{FF2B5EF4-FFF2-40B4-BE49-F238E27FC236}">
                  <a16:creationId xmlns:a16="http://schemas.microsoft.com/office/drawing/2014/main" id="{F60DA838-EBCE-CF38-4D36-CC2F31801D9A}"/>
                </a:ext>
              </a:extLst>
            </p:cNvPr>
            <p:cNvSpPr/>
            <p:nvPr/>
          </p:nvSpPr>
          <p:spPr>
            <a:xfrm>
              <a:off x="3546595" y="5762276"/>
              <a:ext cx="213875" cy="282387"/>
            </a:xfrm>
            <a:custGeom>
              <a:avLst/>
              <a:gdLst>
                <a:gd name="connsiteX0" fmla="*/ 134630 w 213875"/>
                <a:gd name="connsiteY0" fmla="*/ 211102 h 282387"/>
                <a:gd name="connsiteX1" fmla="*/ 59339 w 213875"/>
                <a:gd name="connsiteY1" fmla="*/ 203108 h 282387"/>
                <a:gd name="connsiteX2" fmla="*/ 4038 w 213875"/>
                <a:gd name="connsiteY2" fmla="*/ 77193 h 282387"/>
                <a:gd name="connsiteX3" fmla="*/ 119305 w 213875"/>
                <a:gd name="connsiteY3" fmla="*/ 578 h 282387"/>
                <a:gd name="connsiteX4" fmla="*/ 213253 w 213875"/>
                <a:gd name="connsiteY4" fmla="*/ 95848 h 282387"/>
                <a:gd name="connsiteX5" fmla="*/ 169277 w 213875"/>
                <a:gd name="connsiteY5" fmla="*/ 228424 h 282387"/>
                <a:gd name="connsiteX6" fmla="*/ 109978 w 213875"/>
                <a:gd name="connsiteY6" fmla="*/ 280389 h 282387"/>
                <a:gd name="connsiteX7" fmla="*/ 97984 w 213875"/>
                <a:gd name="connsiteY7" fmla="*/ 282388 h 282387"/>
                <a:gd name="connsiteX8" fmla="*/ 101982 w 213875"/>
                <a:gd name="connsiteY8" fmla="*/ 271728 h 282387"/>
                <a:gd name="connsiteX9" fmla="*/ 137962 w 213875"/>
                <a:gd name="connsiteY9" fmla="*/ 215099 h 282387"/>
                <a:gd name="connsiteX10" fmla="*/ 134630 w 213875"/>
                <a:gd name="connsiteY10" fmla="*/ 211102 h 28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875" h="282387">
                  <a:moveTo>
                    <a:pt x="134630" y="211102"/>
                  </a:moveTo>
                  <a:cubicBezTo>
                    <a:pt x="108645" y="217098"/>
                    <a:pt x="83326" y="215099"/>
                    <a:pt x="59339" y="203108"/>
                  </a:cubicBezTo>
                  <a:cubicBezTo>
                    <a:pt x="13365" y="180457"/>
                    <a:pt x="-9955" y="127159"/>
                    <a:pt x="4038" y="77193"/>
                  </a:cubicBezTo>
                  <a:cubicBezTo>
                    <a:pt x="18029" y="27227"/>
                    <a:pt x="65336" y="-4752"/>
                    <a:pt x="119305" y="578"/>
                  </a:cubicBezTo>
                  <a:cubicBezTo>
                    <a:pt x="167945" y="5242"/>
                    <a:pt x="209254" y="45881"/>
                    <a:pt x="213253" y="95848"/>
                  </a:cubicBezTo>
                  <a:cubicBezTo>
                    <a:pt x="217251" y="146480"/>
                    <a:pt x="201926" y="191116"/>
                    <a:pt x="169277" y="228424"/>
                  </a:cubicBezTo>
                  <a:cubicBezTo>
                    <a:pt x="151954" y="247744"/>
                    <a:pt x="130633" y="263734"/>
                    <a:pt x="109978" y="280389"/>
                  </a:cubicBezTo>
                  <a:cubicBezTo>
                    <a:pt x="107313" y="282388"/>
                    <a:pt x="101982" y="281721"/>
                    <a:pt x="97984" y="282388"/>
                  </a:cubicBezTo>
                  <a:cubicBezTo>
                    <a:pt x="99316" y="279057"/>
                    <a:pt x="99983" y="275059"/>
                    <a:pt x="101982" y="271728"/>
                  </a:cubicBezTo>
                  <a:cubicBezTo>
                    <a:pt x="113976" y="253074"/>
                    <a:pt x="125968" y="233754"/>
                    <a:pt x="137962" y="215099"/>
                  </a:cubicBezTo>
                  <a:cubicBezTo>
                    <a:pt x="136629" y="213767"/>
                    <a:pt x="135962" y="212435"/>
                    <a:pt x="134630" y="211102"/>
                  </a:cubicBezTo>
                  <a:close/>
                </a:path>
              </a:pathLst>
            </a:custGeom>
            <a:solidFill>
              <a:schemeClr val="bg1"/>
            </a:solidFill>
            <a:ln w="6662" cap="flat">
              <a:noFill/>
              <a:prstDash val="solid"/>
              <a:miter/>
            </a:ln>
          </p:spPr>
          <p:txBody>
            <a:bodyPr rtlCol="0" anchor="ctr"/>
            <a:lstStyle/>
            <a:p>
              <a:endParaRPr lang="en-US">
                <a:solidFill>
                  <a:srgbClr val="262626"/>
                </a:solidFill>
              </a:endParaRPr>
            </a:p>
          </p:txBody>
        </p:sp>
      </p:grpSp>
      <p:sp>
        <p:nvSpPr>
          <p:cNvPr id="49" name="TextBox 48">
            <a:extLst>
              <a:ext uri="{FF2B5EF4-FFF2-40B4-BE49-F238E27FC236}">
                <a16:creationId xmlns:a16="http://schemas.microsoft.com/office/drawing/2014/main" id="{D7978232-F215-C272-6768-82D2BA0E514C}"/>
              </a:ext>
            </a:extLst>
          </p:cNvPr>
          <p:cNvSpPr txBox="1"/>
          <p:nvPr/>
        </p:nvSpPr>
        <p:spPr>
          <a:xfrm>
            <a:off x="613655" y="2151075"/>
            <a:ext cx="2219753" cy="710772"/>
          </a:xfrm>
          <a:prstGeom prst="rect">
            <a:avLst/>
          </a:prstGeom>
          <a:noFill/>
        </p:spPr>
        <p:txBody>
          <a:bodyPr wrap="square" rtlCol="0">
            <a:spAutoFit/>
          </a:bodyPr>
          <a:lstStyle/>
          <a:p>
            <a:pPr>
              <a:lnSpc>
                <a:spcPts val="1580"/>
              </a:lnSpc>
            </a:pPr>
            <a:r>
              <a:rPr lang="en-US" sz="1600" b="1" dirty="0">
                <a:solidFill>
                  <a:srgbClr val="00898B"/>
                </a:solidFill>
                <a:highlight>
                  <a:srgbClr val="FFFFFF"/>
                </a:highlight>
                <a:latin typeface="Calibri" panose="020F0502020204030204" pitchFamily="34" charset="0"/>
                <a:cs typeface="Calibri" panose="020F0502020204030204" pitchFamily="34" charset="0"/>
              </a:rPr>
              <a:t>Caratteristiche principali del sistema basato sull'intelligenza artificiale;</a:t>
            </a:r>
          </a:p>
          <a:p>
            <a:pPr>
              <a:lnSpc>
                <a:spcPts val="1580"/>
              </a:lnSpc>
            </a:pPr>
            <a:endParaRPr lang="en-US" sz="1600" b="1" dirty="0">
              <a:solidFill>
                <a:srgbClr val="00898B"/>
              </a:solidFill>
              <a:highlight>
                <a:srgbClr val="FFFFFF"/>
              </a:highlight>
              <a:latin typeface="Calibri" panose="020F0502020204030204" pitchFamily="34" charset="0"/>
              <a:cs typeface="Calibri" panose="020F0502020204030204" pitchFamily="34" charset="0"/>
            </a:endParaRPr>
          </a:p>
        </p:txBody>
      </p:sp>
      <p:sp>
        <p:nvSpPr>
          <p:cNvPr id="50" name="TextBox 49">
            <a:extLst>
              <a:ext uri="{FF2B5EF4-FFF2-40B4-BE49-F238E27FC236}">
                <a16:creationId xmlns:a16="http://schemas.microsoft.com/office/drawing/2014/main" id="{1673D389-CE25-0E5A-7F22-21AACFD6DA60}"/>
              </a:ext>
            </a:extLst>
          </p:cNvPr>
          <p:cNvSpPr txBox="1"/>
          <p:nvPr/>
        </p:nvSpPr>
        <p:spPr>
          <a:xfrm>
            <a:off x="2833409" y="2216965"/>
            <a:ext cx="4212071" cy="3570657"/>
          </a:xfrm>
          <a:prstGeom prst="rect">
            <a:avLst/>
          </a:prstGeom>
          <a:noFill/>
        </p:spPr>
        <p:txBody>
          <a:bodyPr wrap="square" rtlCol="0">
            <a:spAutoFit/>
          </a:bodyPr>
          <a:lstStyle/>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01. </a:t>
            </a:r>
            <a:r>
              <a:rPr lang="en-US" sz="1600" b="1" dirty="0">
                <a:solidFill>
                  <a:srgbClr val="00898B"/>
                </a:solidFill>
                <a:latin typeface="Calibri" panose="020F0502020204030204" pitchFamily="34" charset="0"/>
                <a:cs typeface="Calibri" panose="020F0502020204030204" pitchFamily="34" charset="0"/>
              </a:rPr>
              <a:t>   Mappatura della rete: </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584200">
              <a:lnSpc>
                <a:spcPts val="1240"/>
              </a:lnSpc>
              <a:buClr>
                <a:srgbClr val="60BB47"/>
              </a:buClr>
            </a:pPr>
            <a:r>
              <a:rPr lang="en-US" sz="1150" dirty="0">
                <a:solidFill>
                  <a:srgbClr val="000000"/>
                </a:solidFill>
                <a:latin typeface="Calibri" panose="020F0502020204030204" pitchFamily="34" charset="0"/>
                <a:cs typeface="Calibri" panose="020F0502020204030204" pitchFamily="34" charset="0"/>
              </a:rPr>
              <a:t>Gli ingegneri hanno mappato le caratteristiche critiche della rete idrica, tra cui la temperatura, le portate e le condizioni delle condutture su tre milioni </a:t>
            </a:r>
            <a:r>
              <a:rPr lang="en-US" sz="1150" dirty="0" err="1">
                <a:solidFill>
                  <a:srgbClr val="000000"/>
                </a:solidFill>
                <a:latin typeface="Calibri" panose="020F0502020204030204" pitchFamily="34" charset="0"/>
                <a:cs typeface="Calibri" panose="020F0502020204030204" pitchFamily="34" charset="0"/>
              </a:rPr>
              <a:t>di metri </a:t>
            </a:r>
            <a:r>
              <a:rPr lang="en-US" sz="1150" dirty="0">
                <a:solidFill>
                  <a:srgbClr val="000000"/>
                </a:solidFill>
                <a:latin typeface="Calibri" panose="020F0502020204030204" pitchFamily="34" charset="0"/>
                <a:cs typeface="Calibri" panose="020F0502020204030204" pitchFamily="34" charset="0"/>
              </a:rPr>
              <a:t>di infrastrutture</a:t>
            </a: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02. </a:t>
            </a:r>
            <a:r>
              <a:rPr lang="en-US" sz="1600" b="1" dirty="0">
                <a:solidFill>
                  <a:srgbClr val="00898B"/>
                </a:solidFill>
                <a:latin typeface="Calibri" panose="020F0502020204030204" pitchFamily="34" charset="0"/>
                <a:cs typeface="Calibri" panose="020F0502020204030204" pitchFamily="34" charset="0"/>
              </a:rPr>
              <a:t>   Manutenzione predittiva: </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584200">
              <a:lnSpc>
                <a:spcPts val="1240"/>
              </a:lnSpc>
              <a:buClr>
                <a:srgbClr val="60BB47"/>
              </a:buClr>
            </a:pPr>
            <a:r>
              <a:rPr lang="en-US" sz="1150" dirty="0">
                <a:solidFill>
                  <a:srgbClr val="000000"/>
                </a:solidFill>
                <a:latin typeface="Calibri" panose="020F0502020204030204" pitchFamily="34" charset="0"/>
                <a:cs typeface="Calibri" panose="020F0502020204030204" pitchFamily="34" charset="0"/>
              </a:rPr>
              <a:t>Il monitoraggio remoto aiuta a </a:t>
            </a:r>
            <a:r>
              <a:rPr lang="en-US" sz="1150" dirty="0" err="1">
                <a:solidFill>
                  <a:srgbClr val="000000"/>
                </a:solidFill>
                <a:latin typeface="Calibri" panose="020F0502020204030204" pitchFamily="34" charset="0"/>
                <a:cs typeface="Calibri" panose="020F0502020204030204" pitchFamily="34" charset="0"/>
              </a:rPr>
              <a:t>stabilire le priorità </a:t>
            </a:r>
            <a:r>
              <a:rPr lang="en-US" sz="1150" dirty="0">
                <a:solidFill>
                  <a:srgbClr val="000000"/>
                </a:solidFill>
                <a:latin typeface="Calibri" panose="020F0502020204030204" pitchFamily="34" charset="0"/>
                <a:cs typeface="Calibri" panose="020F0502020204030204" pitchFamily="34" charset="0"/>
              </a:rPr>
              <a:t>delle riparazioni identificando le tubazioni e le pompe a rischio di guasto.</a:t>
            </a: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03. </a:t>
            </a:r>
            <a:r>
              <a:rPr lang="en-US" sz="1600" b="1" dirty="0">
                <a:solidFill>
                  <a:srgbClr val="00898B"/>
                </a:solidFill>
                <a:latin typeface="Calibri" panose="020F0502020204030204" pitchFamily="34" charset="0"/>
                <a:cs typeface="Calibri" panose="020F0502020204030204" pitchFamily="34" charset="0"/>
              </a:rPr>
              <a:t>   Elaborazione automatizzata dei dati:</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584200">
              <a:lnSpc>
                <a:spcPts val="1240"/>
              </a:lnSpc>
              <a:buClr>
                <a:srgbClr val="60BB47"/>
              </a:buClr>
            </a:pPr>
            <a:r>
              <a:rPr lang="en-US" sz="1150" dirty="0" err="1">
                <a:solidFill>
                  <a:srgbClr val="000000"/>
                </a:solidFill>
                <a:latin typeface="Calibri" panose="020F0502020204030204" pitchFamily="34" charset="0"/>
                <a:cs typeface="Calibri" panose="020F0502020204030204" pitchFamily="34" charset="0"/>
              </a:rPr>
              <a:t>InfoTiles </a:t>
            </a:r>
            <a:r>
              <a:rPr lang="en-US" sz="1150" dirty="0">
                <a:solidFill>
                  <a:srgbClr val="000000"/>
                </a:solidFill>
                <a:latin typeface="Calibri" panose="020F0502020204030204" pitchFamily="34" charset="0"/>
                <a:cs typeface="Calibri" panose="020F0502020204030204" pitchFamily="34" charset="0"/>
              </a:rPr>
              <a:t>integra più fonti di dati, riducendo la dipendenza da costose attività di raccolta dati a breve termine</a:t>
            </a: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04. </a:t>
            </a:r>
            <a:r>
              <a:rPr lang="en-US" sz="1600" b="1" dirty="0">
                <a:solidFill>
                  <a:srgbClr val="00898B"/>
                </a:solidFill>
                <a:latin typeface="Calibri" panose="020F0502020204030204" pitchFamily="34" charset="0"/>
                <a:cs typeface="Calibri" panose="020F0502020204030204" pitchFamily="34" charset="0"/>
              </a:rPr>
              <a:t>   Previsioni sul traffico e sulle inondazioni:</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584200">
              <a:lnSpc>
                <a:spcPts val="1240"/>
              </a:lnSpc>
              <a:buClr>
                <a:srgbClr val="60BB47"/>
              </a:buClr>
            </a:pPr>
            <a:r>
              <a:rPr lang="en-US" sz="1150" dirty="0">
                <a:solidFill>
                  <a:srgbClr val="000000"/>
                </a:solidFill>
                <a:latin typeface="Calibri" panose="020F0502020204030204" pitchFamily="34" charset="0"/>
                <a:cs typeface="Calibri" panose="020F0502020204030204" pitchFamily="34" charset="0"/>
              </a:rPr>
              <a:t>Il sistema incorpora i dati dei sensori di traffico per valutare l'impatto delle inondazioni sulle strade, consentendo un reindirizzamento proattivo.</a:t>
            </a:r>
          </a:p>
        </p:txBody>
      </p:sp>
      <p:sp>
        <p:nvSpPr>
          <p:cNvPr id="3" name="Freeform 2">
            <a:extLst>
              <a:ext uri="{FF2B5EF4-FFF2-40B4-BE49-F238E27FC236}">
                <a16:creationId xmlns:a16="http://schemas.microsoft.com/office/drawing/2014/main" id="{C6245087-3641-25C2-BA91-2D7654B18626}"/>
              </a:ext>
            </a:extLst>
          </p:cNvPr>
          <p:cNvSpPr/>
          <p:nvPr/>
        </p:nvSpPr>
        <p:spPr>
          <a:xfrm rot="20057100">
            <a:off x="-290216" y="8425247"/>
            <a:ext cx="2288439" cy="2007375"/>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22957044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107F7C-251D-5490-44F9-C3F4C61E1C18}"/>
            </a:ext>
          </a:extLst>
        </p:cNvPr>
        <p:cNvGrpSpPr/>
        <p:nvPr/>
      </p:nvGrpSpPr>
      <p:grpSpPr>
        <a:xfrm>
          <a:off x="0" y="0"/>
          <a:ext cx="0" cy="0"/>
          <a:chOff x="0" y="0"/>
          <a:chExt cx="0" cy="0"/>
        </a:xfrm>
      </p:grpSpPr>
      <p:cxnSp>
        <p:nvCxnSpPr>
          <p:cNvPr id="47" name="Straight Connector 46">
            <a:extLst>
              <a:ext uri="{FF2B5EF4-FFF2-40B4-BE49-F238E27FC236}">
                <a16:creationId xmlns:a16="http://schemas.microsoft.com/office/drawing/2014/main" id="{589D2F7B-F694-9C41-FDB8-C89936C2493F}"/>
              </a:ext>
            </a:extLst>
          </p:cNvPr>
          <p:cNvCxnSpPr>
            <a:cxnSpLocks/>
          </p:cNvCxnSpPr>
          <p:nvPr/>
        </p:nvCxnSpPr>
        <p:spPr>
          <a:xfrm flipH="1">
            <a:off x="30018" y="5518955"/>
            <a:ext cx="3055319"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5A101AA9-E49A-ED95-E03F-6FFB3DB35582}"/>
              </a:ext>
            </a:extLst>
          </p:cNvPr>
          <p:cNvCxnSpPr/>
          <p:nvPr/>
        </p:nvCxnSpPr>
        <p:spPr>
          <a:xfrm flipH="1">
            <a:off x="3085337" y="9938717"/>
            <a:ext cx="4504353"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EC6E1FD4-B7CE-D846-4DD4-4A0F64842841}"/>
              </a:ext>
            </a:extLst>
          </p:cNvPr>
          <p:cNvCxnSpPr>
            <a:cxnSpLocks/>
          </p:cNvCxnSpPr>
          <p:nvPr/>
        </p:nvCxnSpPr>
        <p:spPr>
          <a:xfrm flipH="1">
            <a:off x="3085337" y="8384407"/>
            <a:ext cx="4466003"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7DEA6C64-5463-EB9F-78EE-C57B2FC00EFA}"/>
              </a:ext>
            </a:extLst>
          </p:cNvPr>
          <p:cNvCxnSpPr>
            <a:cxnSpLocks/>
          </p:cNvCxnSpPr>
          <p:nvPr/>
        </p:nvCxnSpPr>
        <p:spPr>
          <a:xfrm>
            <a:off x="3085337" y="5443839"/>
            <a:ext cx="0" cy="4505038"/>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23" name="Graphic 2">
            <a:extLst>
              <a:ext uri="{FF2B5EF4-FFF2-40B4-BE49-F238E27FC236}">
                <a16:creationId xmlns:a16="http://schemas.microsoft.com/office/drawing/2014/main" id="{4EAA333F-ED62-6254-6134-04CB80A7DC1F}"/>
              </a:ext>
            </a:extLst>
          </p:cNvPr>
          <p:cNvGrpSpPr/>
          <p:nvPr/>
        </p:nvGrpSpPr>
        <p:grpSpPr>
          <a:xfrm>
            <a:off x="390411" y="-3307743"/>
            <a:ext cx="414291" cy="413839"/>
            <a:chOff x="7257599" y="768348"/>
            <a:chExt cx="868457" cy="867509"/>
          </a:xfrm>
          <a:solidFill>
            <a:schemeClr val="bg1"/>
          </a:solidFill>
        </p:grpSpPr>
        <p:sp>
          <p:nvSpPr>
            <p:cNvPr id="24" name="Freeform 23">
              <a:extLst>
                <a:ext uri="{FF2B5EF4-FFF2-40B4-BE49-F238E27FC236}">
                  <a16:creationId xmlns:a16="http://schemas.microsoft.com/office/drawing/2014/main" id="{F96B7073-8E34-C3D0-9621-DC4C6EE9EC6D}"/>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CC949532-4BFF-0B7F-94C4-52E829D36D85}"/>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E407E11B-4CD9-9A72-5AE2-8125642FA683}"/>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AEFF2975-B2D7-709D-BE27-A31218704DB2}"/>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DB476803-2FEF-177E-646B-60300239605C}"/>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88" name="TextBox 87">
            <a:extLst>
              <a:ext uri="{FF2B5EF4-FFF2-40B4-BE49-F238E27FC236}">
                <a16:creationId xmlns:a16="http://schemas.microsoft.com/office/drawing/2014/main" id="{571BF27C-2923-4424-3F09-2595DC3ECE8A}"/>
              </a:ext>
            </a:extLst>
          </p:cNvPr>
          <p:cNvSpPr txBox="1"/>
          <p:nvPr/>
        </p:nvSpPr>
        <p:spPr>
          <a:xfrm>
            <a:off x="631727" y="496507"/>
            <a:ext cx="6919333" cy="365356"/>
          </a:xfrm>
          <a:prstGeom prst="rect">
            <a:avLst/>
          </a:prstGeom>
          <a:noFill/>
        </p:spPr>
        <p:txBody>
          <a:bodyPr wrap="square" rtlCol="0" anchor="ctr">
            <a:spAutoFit/>
          </a:bodyPr>
          <a:lstStyle/>
          <a:p>
            <a:pPr marL="6350">
              <a:lnSpc>
                <a:spcPts val="2120"/>
              </a:lnSpc>
              <a:tabLst>
                <a:tab pos="611188" algn="l"/>
                <a:tab pos="612775" algn="l"/>
              </a:tabLst>
            </a:pPr>
            <a:r>
              <a:rPr lang="en-US" sz="2100" b="1" dirty="0">
                <a:solidFill>
                  <a:srgbClr val="00898B"/>
                </a:solidFill>
                <a:latin typeface="Calibri" panose="020F0502020204030204" pitchFamily="34" charset="0"/>
                <a:cs typeface="Calibri" panose="020F0502020204030204" pitchFamily="34" charset="0"/>
              </a:rPr>
              <a:t>Risultato</a:t>
            </a:r>
          </a:p>
        </p:txBody>
      </p:sp>
      <p:cxnSp>
        <p:nvCxnSpPr>
          <p:cNvPr id="90" name="Straight Connector 89">
            <a:extLst>
              <a:ext uri="{FF2B5EF4-FFF2-40B4-BE49-F238E27FC236}">
                <a16:creationId xmlns:a16="http://schemas.microsoft.com/office/drawing/2014/main" id="{D6D02E34-2D35-2CBE-11F4-550B131FA06F}"/>
              </a:ext>
            </a:extLst>
          </p:cNvPr>
          <p:cNvCxnSpPr>
            <a:cxnSpLocks/>
            <a:stCxn id="88" idx="1"/>
          </p:cNvCxnSpPr>
          <p:nvPr/>
        </p:nvCxnSpPr>
        <p:spPr>
          <a:xfrm flipH="1" flipV="1">
            <a:off x="15128" y="679184"/>
            <a:ext cx="616599" cy="1"/>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109" name="Freeform 108">
            <a:extLst>
              <a:ext uri="{FF2B5EF4-FFF2-40B4-BE49-F238E27FC236}">
                <a16:creationId xmlns:a16="http://schemas.microsoft.com/office/drawing/2014/main" id="{1C15BB8B-F54C-8CF5-44EE-800D5571B97F}"/>
              </a:ext>
            </a:extLst>
          </p:cNvPr>
          <p:cNvSpPr/>
          <p:nvPr/>
        </p:nvSpPr>
        <p:spPr>
          <a:xfrm rot="10491851">
            <a:off x="6154269" y="-611708"/>
            <a:ext cx="1932799" cy="1695414"/>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gradFill>
            <a:gsLst>
              <a:gs pos="98000">
                <a:srgbClr val="51C4C6"/>
              </a:gs>
              <a:gs pos="0">
                <a:srgbClr val="00403F"/>
              </a:gs>
            </a:gsLst>
            <a:lin ang="5400000" scaled="1"/>
          </a:gradFill>
          <a:ln w="5331" cap="flat">
            <a:noFill/>
            <a:prstDash val="solid"/>
            <a:miter/>
          </a:ln>
        </p:spPr>
        <p:txBody>
          <a:bodyPr rtlCol="0" anchor="ctr"/>
          <a:lstStyle/>
          <a:p>
            <a:endParaRPr lang="en-US"/>
          </a:p>
        </p:txBody>
      </p:sp>
      <p:sp>
        <p:nvSpPr>
          <p:cNvPr id="110" name="Slide Number Placeholder 5">
            <a:extLst>
              <a:ext uri="{FF2B5EF4-FFF2-40B4-BE49-F238E27FC236}">
                <a16:creationId xmlns:a16="http://schemas.microsoft.com/office/drawing/2014/main" id="{C2E85A51-A2BF-8B17-3CF3-8B02A7D95C2D}"/>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16</a:t>
            </a:fld>
            <a:endParaRPr lang="en-US" dirty="0">
              <a:solidFill>
                <a:srgbClr val="262626"/>
              </a:solidFill>
            </a:endParaRPr>
          </a:p>
        </p:txBody>
      </p:sp>
      <p:sp>
        <p:nvSpPr>
          <p:cNvPr id="49" name="TextBox 48">
            <a:extLst>
              <a:ext uri="{FF2B5EF4-FFF2-40B4-BE49-F238E27FC236}">
                <a16:creationId xmlns:a16="http://schemas.microsoft.com/office/drawing/2014/main" id="{E033932C-5968-EF3F-3107-59894F3C484C}"/>
              </a:ext>
            </a:extLst>
          </p:cNvPr>
          <p:cNvSpPr txBox="1"/>
          <p:nvPr/>
        </p:nvSpPr>
        <p:spPr>
          <a:xfrm>
            <a:off x="643673" y="5377947"/>
            <a:ext cx="2219753" cy="1941878"/>
          </a:xfrm>
          <a:prstGeom prst="rect">
            <a:avLst/>
          </a:prstGeom>
          <a:noFill/>
        </p:spPr>
        <p:txBody>
          <a:bodyPr wrap="square" rtlCol="0">
            <a:spAutoFit/>
          </a:bodyPr>
          <a:lstStyle/>
          <a:p>
            <a:pPr>
              <a:lnSpc>
                <a:spcPts val="1580"/>
              </a:lnSpc>
            </a:pPr>
            <a:r>
              <a:rPr lang="en-US" sz="1600" b="1" dirty="0">
                <a:solidFill>
                  <a:srgbClr val="00898B"/>
                </a:solidFill>
                <a:highlight>
                  <a:srgbClr val="FFFFFF"/>
                </a:highlight>
                <a:latin typeface="Calibri" panose="020F0502020204030204" pitchFamily="34" charset="0"/>
                <a:cs typeface="Calibri" panose="020F0502020204030204" pitchFamily="34" charset="0"/>
              </a:rPr>
              <a:t>L'implementazione dell'analisi dei dati idrici basata sull'intelligenza artificiale ha migliorato significativamente l'efficienza, la sostenibilità e la sicurezza pubblica a </a:t>
            </a:r>
            <a:r>
              <a:rPr lang="en-US" sz="1600" b="1" dirty="0" err="1">
                <a:solidFill>
                  <a:srgbClr val="00898B"/>
                </a:solidFill>
                <a:highlight>
                  <a:srgbClr val="FFFFFF"/>
                </a:highlight>
                <a:latin typeface="Calibri" panose="020F0502020204030204" pitchFamily="34" charset="0"/>
                <a:cs typeface="Calibri" panose="020F0502020204030204" pitchFamily="34" charset="0"/>
              </a:rPr>
              <a:t>Lillestrøm</a:t>
            </a:r>
            <a:r>
              <a:rPr lang="en-US" sz="1600" b="1" dirty="0">
                <a:solidFill>
                  <a:srgbClr val="00898B"/>
                </a:solidFill>
                <a:highlight>
                  <a:srgbClr val="FFFFFF"/>
                </a:highlight>
                <a:latin typeface="Calibri" panose="020F0502020204030204" pitchFamily="34" charset="0"/>
                <a:cs typeface="Calibri" panose="020F0502020204030204" pitchFamily="34" charset="0"/>
              </a:rPr>
              <a:t>.</a:t>
            </a:r>
          </a:p>
          <a:p>
            <a:pPr>
              <a:lnSpc>
                <a:spcPts val="1580"/>
              </a:lnSpc>
            </a:pPr>
            <a:endParaRPr lang="en-US" sz="1600" b="1" dirty="0">
              <a:solidFill>
                <a:srgbClr val="00898B"/>
              </a:solidFill>
              <a:highlight>
                <a:srgbClr val="FFFFFF"/>
              </a:highlight>
              <a:latin typeface="Calibri" panose="020F0502020204030204" pitchFamily="34" charset="0"/>
              <a:cs typeface="Calibri" panose="020F0502020204030204" pitchFamily="34" charset="0"/>
            </a:endParaRPr>
          </a:p>
        </p:txBody>
      </p:sp>
      <p:pic>
        <p:nvPicPr>
          <p:cNvPr id="6" name="Picture 5" descr="A hand holding a water drop&#10;&#10;AI-generated content may be incorrect.">
            <a:extLst>
              <a:ext uri="{FF2B5EF4-FFF2-40B4-BE49-F238E27FC236}">
                <a16:creationId xmlns:a16="http://schemas.microsoft.com/office/drawing/2014/main" id="{236C457E-8E68-097B-8B88-8450D8E07CCF}"/>
              </a:ext>
            </a:extLst>
          </p:cNvPr>
          <p:cNvPicPr>
            <a:picLocks noChangeAspect="1"/>
          </p:cNvPicPr>
          <p:nvPr/>
        </p:nvPicPr>
        <p:blipFill rotWithShape="1">
          <a:blip r:embed="rId2"/>
          <a:srcRect l="9483" r="17246"/>
          <a:stretch/>
        </p:blipFill>
        <p:spPr>
          <a:xfrm>
            <a:off x="2819513" y="1111639"/>
            <a:ext cx="4758234" cy="3639688"/>
          </a:xfrm>
          <a:prstGeom prst="rect">
            <a:avLst/>
          </a:prstGeom>
        </p:spPr>
      </p:pic>
      <p:sp>
        <p:nvSpPr>
          <p:cNvPr id="7" name="object 13">
            <a:extLst>
              <a:ext uri="{FF2B5EF4-FFF2-40B4-BE49-F238E27FC236}">
                <a16:creationId xmlns:a16="http://schemas.microsoft.com/office/drawing/2014/main" id="{63F4D695-48CC-02BA-A9B3-AC63099BF568}"/>
              </a:ext>
            </a:extLst>
          </p:cNvPr>
          <p:cNvSpPr/>
          <p:nvPr/>
        </p:nvSpPr>
        <p:spPr>
          <a:xfrm rot="16200000">
            <a:off x="1015485" y="101185"/>
            <a:ext cx="3639691" cy="5660593"/>
          </a:xfrm>
          <a:custGeom>
            <a:avLst/>
            <a:gdLst/>
            <a:ahLst/>
            <a:cxnLst/>
            <a:rect l="l" t="t" r="r" b="b"/>
            <a:pathLst>
              <a:path w="1277620" h="1277620">
                <a:moveTo>
                  <a:pt x="1277480" y="0"/>
                </a:moveTo>
                <a:lnTo>
                  <a:pt x="0" y="0"/>
                </a:lnTo>
                <a:lnTo>
                  <a:pt x="0" y="1277480"/>
                </a:lnTo>
                <a:lnTo>
                  <a:pt x="1277480" y="1277480"/>
                </a:lnTo>
                <a:lnTo>
                  <a:pt x="1277480" y="0"/>
                </a:lnTo>
                <a:close/>
              </a:path>
            </a:pathLst>
          </a:custGeom>
          <a:gradFill>
            <a:gsLst>
              <a:gs pos="62000">
                <a:srgbClr val="00898B"/>
              </a:gs>
              <a:gs pos="97000">
                <a:srgbClr val="51C4C6">
                  <a:alpha val="0"/>
                </a:srgbClr>
              </a:gs>
              <a:gs pos="0">
                <a:srgbClr val="00403F"/>
              </a:gs>
            </a:gsLst>
            <a:lin ang="5400000" scaled="0"/>
          </a:gradFill>
        </p:spPr>
        <p:txBody>
          <a:bodyPr wrap="square" lIns="0" tIns="0" rIns="0" bIns="0" rtlCol="0"/>
          <a:lstStyle/>
          <a:p>
            <a:endParaRPr dirty="0">
              <a:solidFill>
                <a:srgbClr val="F05A28"/>
              </a:solidFill>
            </a:endParaRPr>
          </a:p>
        </p:txBody>
      </p:sp>
      <p:sp>
        <p:nvSpPr>
          <p:cNvPr id="8" name="TextBox 7">
            <a:extLst>
              <a:ext uri="{FF2B5EF4-FFF2-40B4-BE49-F238E27FC236}">
                <a16:creationId xmlns:a16="http://schemas.microsoft.com/office/drawing/2014/main" id="{DE99EB8C-917C-1C12-2029-8333C7CDFFBD}"/>
              </a:ext>
            </a:extLst>
          </p:cNvPr>
          <p:cNvSpPr txBox="1"/>
          <p:nvPr/>
        </p:nvSpPr>
        <p:spPr>
          <a:xfrm>
            <a:off x="518613" y="1543125"/>
            <a:ext cx="3565797" cy="3170099"/>
          </a:xfrm>
          <a:prstGeom prst="rect">
            <a:avLst/>
          </a:prstGeom>
          <a:noFill/>
        </p:spPr>
        <p:txBody>
          <a:bodyPr wrap="square" rtlCol="0">
            <a:spAutoFit/>
          </a:bodyPr>
          <a:lstStyle/>
          <a:p>
            <a:pPr algn="ctr">
              <a:lnSpc>
                <a:spcPts val="1480"/>
              </a:lnSpc>
            </a:pP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Sfruttando l'intelligenza artificiale e l'analisi in tempo reale, </a:t>
            </a:r>
            <a:r>
              <a:rPr lang="en-US" sz="1400" i="1" spc="0" baseline="0" dirty="0" err="1">
                <a:ln/>
                <a:solidFill>
                  <a:schemeClr val="bg1"/>
                </a:solidFill>
                <a:latin typeface="Calibri" panose="020F0502020204030204" pitchFamily="34" charset="0"/>
                <a:cs typeface="Calibri" panose="020F0502020204030204" pitchFamily="34" charset="0"/>
                <a:sym typeface="Poppins-MediumItalic"/>
                <a:rtl val="0"/>
              </a:rPr>
              <a:t>Lillestrøm </a:t>
            </a: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non solo ha migliorato la gestione idrica locale, ma ha anche contribuito agli sforzi globali per la sostenibilità. Il comune ora fornisce dati in tempo reale all'iniziativa United for Smart Sustainable Cities (U4SSC), consentendogli di confrontare i propri progressi con gli standard internazionali.</a:t>
            </a:r>
          </a:p>
          <a:p>
            <a:pPr algn="ctr">
              <a:lnSpc>
                <a:spcPts val="1480"/>
              </a:lnSpc>
            </a:pP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 </a:t>
            </a:r>
          </a:p>
          <a:p>
            <a:pPr algn="ctr">
              <a:lnSpc>
                <a:spcPts val="1480"/>
              </a:lnSpc>
            </a:pP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L'adozione </a:t>
            </a:r>
            <a:r>
              <a:rPr lang="en-US" sz="1400" i="1" spc="0" baseline="0" dirty="0" err="1">
                <a:ln/>
                <a:solidFill>
                  <a:schemeClr val="bg1"/>
                </a:solidFill>
                <a:latin typeface="Calibri" panose="020F0502020204030204" pitchFamily="34" charset="0"/>
                <a:cs typeface="Calibri" panose="020F0502020204030204" pitchFamily="34" charset="0"/>
                <a:sym typeface="Poppins-MediumItalic"/>
                <a:rtl val="0"/>
              </a:rPr>
              <a:t>da parte di Lillestrøm </a:t>
            </a: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della gestione idrica basata sull'intelligenza artificiale costituisce un precedente per altri comuni, dimostrando come l'intelligenza dei dati, l'analisi predittiva e le soluzioni basate sul cloud possano promuovere sistemi idrici urbani più intelligenti e sostenibili.</a:t>
            </a:r>
          </a:p>
          <a:p>
            <a:pPr algn="ctr">
              <a:lnSpc>
                <a:spcPts val="1480"/>
              </a:lnSpc>
            </a:pPr>
            <a:endParaRPr lang="en-US" sz="1400" i="1" spc="0" baseline="0" dirty="0">
              <a:ln/>
              <a:solidFill>
                <a:schemeClr val="bg1"/>
              </a:solidFill>
              <a:latin typeface="Calibri" panose="020F0502020204030204" pitchFamily="34" charset="0"/>
              <a:cs typeface="Calibri" panose="020F0502020204030204" pitchFamily="34" charset="0"/>
              <a:sym typeface="Poppins-MediumItalic"/>
              <a:rtl val="0"/>
            </a:endParaRPr>
          </a:p>
        </p:txBody>
      </p:sp>
      <p:grpSp>
        <p:nvGrpSpPr>
          <p:cNvPr id="9" name="Group 8">
            <a:extLst>
              <a:ext uri="{FF2B5EF4-FFF2-40B4-BE49-F238E27FC236}">
                <a16:creationId xmlns:a16="http://schemas.microsoft.com/office/drawing/2014/main" id="{12BF5713-9304-5196-98FD-F4E3604DCF30}"/>
              </a:ext>
            </a:extLst>
          </p:cNvPr>
          <p:cNvGrpSpPr/>
          <p:nvPr/>
        </p:nvGrpSpPr>
        <p:grpSpPr>
          <a:xfrm>
            <a:off x="2048246" y="829832"/>
            <a:ext cx="506531" cy="527128"/>
            <a:chOff x="3402050" y="5539672"/>
            <a:chExt cx="751576" cy="782137"/>
          </a:xfrm>
        </p:grpSpPr>
        <p:sp>
          <p:nvSpPr>
            <p:cNvPr id="10" name="Freeform 9">
              <a:extLst>
                <a:ext uri="{FF2B5EF4-FFF2-40B4-BE49-F238E27FC236}">
                  <a16:creationId xmlns:a16="http://schemas.microsoft.com/office/drawing/2014/main" id="{67FD7E42-1B91-2889-9D81-FE6FF1A88145}"/>
                </a:ext>
              </a:extLst>
            </p:cNvPr>
            <p:cNvSpPr/>
            <p:nvPr/>
          </p:nvSpPr>
          <p:spPr>
            <a:xfrm>
              <a:off x="3402050" y="5539672"/>
              <a:ext cx="751576" cy="782137"/>
            </a:xfrm>
            <a:custGeom>
              <a:avLst/>
              <a:gdLst>
                <a:gd name="connsiteX0" fmla="*/ 27317 w 751576"/>
                <a:gd name="connsiteY0" fmla="*/ 782137 h 782137"/>
                <a:gd name="connsiteX1" fmla="*/ 0 w 751576"/>
                <a:gd name="connsiteY1" fmla="*/ 640899 h 782137"/>
                <a:gd name="connsiteX2" fmla="*/ 23986 w 751576"/>
                <a:gd name="connsiteY2" fmla="*/ 508323 h 782137"/>
                <a:gd name="connsiteX3" fmla="*/ 0 w 751576"/>
                <a:gd name="connsiteY3" fmla="*/ 375746 h 782137"/>
                <a:gd name="connsiteX4" fmla="*/ 375788 w 751576"/>
                <a:gd name="connsiteY4" fmla="*/ 0 h 782137"/>
                <a:gd name="connsiteX5" fmla="*/ 751577 w 751576"/>
                <a:gd name="connsiteY5" fmla="*/ 375746 h 782137"/>
                <a:gd name="connsiteX6" fmla="*/ 727590 w 751576"/>
                <a:gd name="connsiteY6" fmla="*/ 508323 h 782137"/>
                <a:gd name="connsiteX7" fmla="*/ 632977 w 751576"/>
                <a:gd name="connsiteY7" fmla="*/ 649560 h 782137"/>
                <a:gd name="connsiteX8" fmla="*/ 376455 w 751576"/>
                <a:gd name="connsiteY8" fmla="*/ 750825 h 782137"/>
                <a:gd name="connsiteX9" fmla="*/ 119932 w 751576"/>
                <a:gd name="connsiteY9" fmla="*/ 649560 h 782137"/>
                <a:gd name="connsiteX10" fmla="*/ 28651 w 751576"/>
                <a:gd name="connsiteY10" fmla="*/ 782137 h 78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1576" h="782137">
                  <a:moveTo>
                    <a:pt x="27317" y="782137"/>
                  </a:moveTo>
                  <a:cubicBezTo>
                    <a:pt x="9327" y="738167"/>
                    <a:pt x="0" y="690865"/>
                    <a:pt x="0" y="640899"/>
                  </a:cubicBezTo>
                  <a:cubicBezTo>
                    <a:pt x="0" y="590933"/>
                    <a:pt x="8662" y="549628"/>
                    <a:pt x="23986" y="508323"/>
                  </a:cubicBezTo>
                  <a:cubicBezTo>
                    <a:pt x="8662" y="467017"/>
                    <a:pt x="0" y="422381"/>
                    <a:pt x="0" y="375746"/>
                  </a:cubicBezTo>
                  <a:cubicBezTo>
                    <a:pt x="0" y="168553"/>
                    <a:pt x="167905" y="0"/>
                    <a:pt x="375788" y="0"/>
                  </a:cubicBezTo>
                  <a:cubicBezTo>
                    <a:pt x="583670" y="0"/>
                    <a:pt x="751577" y="167886"/>
                    <a:pt x="751577" y="375746"/>
                  </a:cubicBezTo>
                  <a:cubicBezTo>
                    <a:pt x="751577" y="583605"/>
                    <a:pt x="742915" y="467017"/>
                    <a:pt x="727590" y="508323"/>
                  </a:cubicBezTo>
                  <a:cubicBezTo>
                    <a:pt x="706934" y="562286"/>
                    <a:pt x="674286" y="610919"/>
                    <a:pt x="632977" y="649560"/>
                  </a:cubicBezTo>
                  <a:cubicBezTo>
                    <a:pt x="565681" y="712185"/>
                    <a:pt x="475731" y="750825"/>
                    <a:pt x="376455" y="750825"/>
                  </a:cubicBezTo>
                  <a:cubicBezTo>
                    <a:pt x="277176" y="750825"/>
                    <a:pt x="186562" y="712185"/>
                    <a:pt x="119932" y="649560"/>
                  </a:cubicBezTo>
                  <a:cubicBezTo>
                    <a:pt x="80620" y="686202"/>
                    <a:pt x="49305" y="731505"/>
                    <a:pt x="28651" y="782137"/>
                  </a:cubicBezTo>
                  <a:close/>
                </a:path>
              </a:pathLst>
            </a:custGeom>
            <a:solidFill>
              <a:srgbClr val="ADD037"/>
            </a:solidFill>
            <a:ln w="6662" cap="flat">
              <a:noFill/>
              <a:prstDash val="solid"/>
              <a:miter/>
            </a:ln>
          </p:spPr>
          <p:txBody>
            <a:bodyPr rtlCol="0" anchor="ctr"/>
            <a:lstStyle/>
            <a:p>
              <a:endParaRPr lang="en-US">
                <a:solidFill>
                  <a:srgbClr val="262626"/>
                </a:solidFill>
              </a:endParaRPr>
            </a:p>
          </p:txBody>
        </p:sp>
        <p:sp>
          <p:nvSpPr>
            <p:cNvPr id="11" name="Freeform 10">
              <a:extLst>
                <a:ext uri="{FF2B5EF4-FFF2-40B4-BE49-F238E27FC236}">
                  <a16:creationId xmlns:a16="http://schemas.microsoft.com/office/drawing/2014/main" id="{AB35B03C-B1CD-08CB-8DA6-F404CE91AFE3}"/>
                </a:ext>
              </a:extLst>
            </p:cNvPr>
            <p:cNvSpPr/>
            <p:nvPr/>
          </p:nvSpPr>
          <p:spPr>
            <a:xfrm>
              <a:off x="3794857" y="5761975"/>
              <a:ext cx="213675" cy="282614"/>
            </a:xfrm>
            <a:custGeom>
              <a:avLst/>
              <a:gdLst>
                <a:gd name="connsiteX0" fmla="*/ 138227 w 213675"/>
                <a:gd name="connsiteY0" fmla="*/ 215400 h 282614"/>
                <a:gd name="connsiteX1" fmla="*/ 75596 w 213675"/>
                <a:gd name="connsiteY1" fmla="*/ 209405 h 282614"/>
                <a:gd name="connsiteX2" fmla="*/ 1637 w 213675"/>
                <a:gd name="connsiteY2" fmla="*/ 88819 h 282614"/>
                <a:gd name="connsiteX3" fmla="*/ 117571 w 213675"/>
                <a:gd name="connsiteY3" fmla="*/ 213 h 282614"/>
                <a:gd name="connsiteX4" fmla="*/ 213518 w 213675"/>
                <a:gd name="connsiteY4" fmla="*/ 100812 h 282614"/>
                <a:gd name="connsiteX5" fmla="*/ 134228 w 213675"/>
                <a:gd name="connsiteY5" fmla="*/ 262702 h 282614"/>
                <a:gd name="connsiteX6" fmla="*/ 106911 w 213675"/>
                <a:gd name="connsiteY6" fmla="*/ 282022 h 282614"/>
                <a:gd name="connsiteX7" fmla="*/ 98249 w 213675"/>
                <a:gd name="connsiteY7" fmla="*/ 282022 h 282614"/>
                <a:gd name="connsiteX8" fmla="*/ 100248 w 213675"/>
                <a:gd name="connsiteY8" fmla="*/ 273362 h 282614"/>
                <a:gd name="connsiteX9" fmla="*/ 138227 w 213675"/>
                <a:gd name="connsiteY9" fmla="*/ 214068 h 28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675" h="282614">
                  <a:moveTo>
                    <a:pt x="138227" y="215400"/>
                  </a:moveTo>
                  <a:cubicBezTo>
                    <a:pt x="114907" y="213402"/>
                    <a:pt x="94918" y="214734"/>
                    <a:pt x="75596" y="209405"/>
                  </a:cubicBezTo>
                  <a:cubicBezTo>
                    <a:pt x="23625" y="195414"/>
                    <a:pt x="-7690" y="141451"/>
                    <a:pt x="1637" y="88819"/>
                  </a:cubicBezTo>
                  <a:cubicBezTo>
                    <a:pt x="11631" y="32858"/>
                    <a:pt x="58939" y="-3118"/>
                    <a:pt x="117571" y="213"/>
                  </a:cubicBezTo>
                  <a:cubicBezTo>
                    <a:pt x="168877" y="3544"/>
                    <a:pt x="211519" y="47514"/>
                    <a:pt x="213518" y="100812"/>
                  </a:cubicBezTo>
                  <a:cubicBezTo>
                    <a:pt x="216182" y="168765"/>
                    <a:pt x="184867" y="220730"/>
                    <a:pt x="134228" y="262702"/>
                  </a:cubicBezTo>
                  <a:cubicBezTo>
                    <a:pt x="125568" y="270031"/>
                    <a:pt x="116239" y="276027"/>
                    <a:pt x="106911" y="282022"/>
                  </a:cubicBezTo>
                  <a:cubicBezTo>
                    <a:pt x="104912" y="283355"/>
                    <a:pt x="100914" y="282022"/>
                    <a:pt x="98249" y="282022"/>
                  </a:cubicBezTo>
                  <a:cubicBezTo>
                    <a:pt x="98249" y="279358"/>
                    <a:pt x="98249" y="276027"/>
                    <a:pt x="100248" y="273362"/>
                  </a:cubicBezTo>
                  <a:cubicBezTo>
                    <a:pt x="112907" y="253375"/>
                    <a:pt x="125568" y="233389"/>
                    <a:pt x="138227" y="214068"/>
                  </a:cubicBezTo>
                  <a:close/>
                </a:path>
              </a:pathLst>
            </a:custGeom>
            <a:solidFill>
              <a:schemeClr val="bg1"/>
            </a:solidFill>
            <a:ln w="6662" cap="flat">
              <a:noFill/>
              <a:prstDash val="solid"/>
              <a:miter/>
            </a:ln>
          </p:spPr>
          <p:txBody>
            <a:bodyPr rtlCol="0" anchor="ctr"/>
            <a:lstStyle/>
            <a:p>
              <a:endParaRPr lang="en-US">
                <a:solidFill>
                  <a:srgbClr val="262626"/>
                </a:solidFill>
              </a:endParaRPr>
            </a:p>
          </p:txBody>
        </p:sp>
        <p:sp>
          <p:nvSpPr>
            <p:cNvPr id="12" name="Freeform 11">
              <a:extLst>
                <a:ext uri="{FF2B5EF4-FFF2-40B4-BE49-F238E27FC236}">
                  <a16:creationId xmlns:a16="http://schemas.microsoft.com/office/drawing/2014/main" id="{32077440-8D1C-315A-E386-812B308513CB}"/>
                </a:ext>
              </a:extLst>
            </p:cNvPr>
            <p:cNvSpPr/>
            <p:nvPr/>
          </p:nvSpPr>
          <p:spPr>
            <a:xfrm>
              <a:off x="3546595" y="5762276"/>
              <a:ext cx="213875" cy="282387"/>
            </a:xfrm>
            <a:custGeom>
              <a:avLst/>
              <a:gdLst>
                <a:gd name="connsiteX0" fmla="*/ 134630 w 213875"/>
                <a:gd name="connsiteY0" fmla="*/ 211102 h 282387"/>
                <a:gd name="connsiteX1" fmla="*/ 59339 w 213875"/>
                <a:gd name="connsiteY1" fmla="*/ 203108 h 282387"/>
                <a:gd name="connsiteX2" fmla="*/ 4038 w 213875"/>
                <a:gd name="connsiteY2" fmla="*/ 77193 h 282387"/>
                <a:gd name="connsiteX3" fmla="*/ 119305 w 213875"/>
                <a:gd name="connsiteY3" fmla="*/ 578 h 282387"/>
                <a:gd name="connsiteX4" fmla="*/ 213253 w 213875"/>
                <a:gd name="connsiteY4" fmla="*/ 95848 h 282387"/>
                <a:gd name="connsiteX5" fmla="*/ 169277 w 213875"/>
                <a:gd name="connsiteY5" fmla="*/ 228424 h 282387"/>
                <a:gd name="connsiteX6" fmla="*/ 109978 w 213875"/>
                <a:gd name="connsiteY6" fmla="*/ 280389 h 282387"/>
                <a:gd name="connsiteX7" fmla="*/ 97984 w 213875"/>
                <a:gd name="connsiteY7" fmla="*/ 282388 h 282387"/>
                <a:gd name="connsiteX8" fmla="*/ 101982 w 213875"/>
                <a:gd name="connsiteY8" fmla="*/ 271728 h 282387"/>
                <a:gd name="connsiteX9" fmla="*/ 137962 w 213875"/>
                <a:gd name="connsiteY9" fmla="*/ 215099 h 282387"/>
                <a:gd name="connsiteX10" fmla="*/ 134630 w 213875"/>
                <a:gd name="connsiteY10" fmla="*/ 211102 h 28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875" h="282387">
                  <a:moveTo>
                    <a:pt x="134630" y="211102"/>
                  </a:moveTo>
                  <a:cubicBezTo>
                    <a:pt x="108645" y="217098"/>
                    <a:pt x="83326" y="215099"/>
                    <a:pt x="59339" y="203108"/>
                  </a:cubicBezTo>
                  <a:cubicBezTo>
                    <a:pt x="13365" y="180457"/>
                    <a:pt x="-9955" y="127159"/>
                    <a:pt x="4038" y="77193"/>
                  </a:cubicBezTo>
                  <a:cubicBezTo>
                    <a:pt x="18029" y="27227"/>
                    <a:pt x="65336" y="-4752"/>
                    <a:pt x="119305" y="578"/>
                  </a:cubicBezTo>
                  <a:cubicBezTo>
                    <a:pt x="167945" y="5242"/>
                    <a:pt x="209254" y="45881"/>
                    <a:pt x="213253" y="95848"/>
                  </a:cubicBezTo>
                  <a:cubicBezTo>
                    <a:pt x="217251" y="146480"/>
                    <a:pt x="201926" y="191116"/>
                    <a:pt x="169277" y="228424"/>
                  </a:cubicBezTo>
                  <a:cubicBezTo>
                    <a:pt x="151954" y="247744"/>
                    <a:pt x="130633" y="263734"/>
                    <a:pt x="109978" y="280389"/>
                  </a:cubicBezTo>
                  <a:cubicBezTo>
                    <a:pt x="107313" y="282388"/>
                    <a:pt x="101982" y="281721"/>
                    <a:pt x="97984" y="282388"/>
                  </a:cubicBezTo>
                  <a:cubicBezTo>
                    <a:pt x="99316" y="279057"/>
                    <a:pt x="99983" y="275059"/>
                    <a:pt x="101982" y="271728"/>
                  </a:cubicBezTo>
                  <a:cubicBezTo>
                    <a:pt x="113976" y="253074"/>
                    <a:pt x="125968" y="233754"/>
                    <a:pt x="137962" y="215099"/>
                  </a:cubicBezTo>
                  <a:cubicBezTo>
                    <a:pt x="136629" y="213767"/>
                    <a:pt x="135962" y="212435"/>
                    <a:pt x="134630" y="211102"/>
                  </a:cubicBezTo>
                  <a:close/>
                </a:path>
              </a:pathLst>
            </a:custGeom>
            <a:solidFill>
              <a:schemeClr val="bg1"/>
            </a:solidFill>
            <a:ln w="6662" cap="flat">
              <a:noFill/>
              <a:prstDash val="solid"/>
              <a:miter/>
            </a:ln>
          </p:spPr>
          <p:txBody>
            <a:bodyPr rtlCol="0" anchor="ctr"/>
            <a:lstStyle/>
            <a:p>
              <a:endParaRPr lang="en-US">
                <a:solidFill>
                  <a:srgbClr val="262626"/>
                </a:solidFill>
              </a:endParaRPr>
            </a:p>
          </p:txBody>
        </p:sp>
      </p:grpSp>
      <p:sp>
        <p:nvSpPr>
          <p:cNvPr id="14" name="TextBox 13">
            <a:extLst>
              <a:ext uri="{FF2B5EF4-FFF2-40B4-BE49-F238E27FC236}">
                <a16:creationId xmlns:a16="http://schemas.microsoft.com/office/drawing/2014/main" id="{85E4A503-60AC-C3F3-C2E9-4B28F5CE9183}"/>
              </a:ext>
            </a:extLst>
          </p:cNvPr>
          <p:cNvSpPr txBox="1"/>
          <p:nvPr/>
        </p:nvSpPr>
        <p:spPr>
          <a:xfrm>
            <a:off x="2863428" y="5443837"/>
            <a:ext cx="4140886" cy="4586320"/>
          </a:xfrm>
          <a:prstGeom prst="rect">
            <a:avLst/>
          </a:prstGeom>
          <a:noFill/>
        </p:spPr>
        <p:txBody>
          <a:bodyPr wrap="square" rtlCol="0">
            <a:spAutoFit/>
          </a:bodyPr>
          <a:lstStyle/>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01. </a:t>
            </a:r>
            <a:r>
              <a:rPr lang="en-US" sz="1600" b="1" dirty="0">
                <a:solidFill>
                  <a:srgbClr val="00898B"/>
                </a:solidFill>
                <a:latin typeface="Calibri" panose="020F0502020204030204" pitchFamily="34" charset="0"/>
                <a:cs typeface="Calibri" panose="020F0502020204030204" pitchFamily="34" charset="0"/>
              </a:rPr>
              <a:t>   Efficienza dei costi e delle risorse</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Gli ingegneri sono ora in grado di rilevare le perdite prima che si aggravino, riducendo le perdite finanziarie. Riparare un singolo tubo che perde (500 ml/secondo) consente di evitare una perdita d'acqua mensile di circa 2.600 euro.</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La perdita media di acqua in Norvegia è del 30-40%, rendendo l'analisi predittiva fondamentale per ridurre gli sprechi inutili.</a:t>
            </a: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02. </a:t>
            </a:r>
            <a:r>
              <a:rPr lang="en-US" sz="1600" b="1" dirty="0">
                <a:solidFill>
                  <a:srgbClr val="00898B"/>
                </a:solidFill>
                <a:latin typeface="Calibri" panose="020F0502020204030204" pitchFamily="34" charset="0"/>
                <a:cs typeface="Calibri" panose="020F0502020204030204" pitchFamily="34" charset="0"/>
              </a:rPr>
              <a:t>   Miglioramento della sicurezza pubblica e </a:t>
            </a:r>
          </a:p>
          <a:p>
            <a:pPr marL="585788" indent="-576263">
              <a:lnSpc>
                <a:spcPts val="1540"/>
              </a:lnSpc>
            </a:pPr>
            <a:r>
              <a:rPr lang="en-US" sz="1600" b="1" dirty="0">
                <a:solidFill>
                  <a:srgbClr val="00898B"/>
                </a:solidFill>
                <a:latin typeface="Calibri" panose="020F0502020204030204" pitchFamily="34" charset="0"/>
                <a:cs typeface="Calibri" panose="020F0502020204030204" pitchFamily="34" charset="0"/>
              </a:rPr>
              <a:t>	prevenzione delle inondazioni</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Gli allarmi tempestivi in caso di alluvioni consentono alle squadre di intervenire in modo preventivo, </a:t>
            </a:r>
            <a:r>
              <a:rPr lang="en-US" sz="1150" dirty="0" err="1">
                <a:solidFill>
                  <a:srgbClr val="000000"/>
                </a:solidFill>
                <a:latin typeface="Calibri" panose="020F0502020204030204" pitchFamily="34" charset="0"/>
                <a:cs typeface="Calibri" panose="020F0502020204030204" pitchFamily="34" charset="0"/>
              </a:rPr>
              <a:t>riducendo al minimo </a:t>
            </a:r>
            <a:r>
              <a:rPr lang="en-US" sz="1150" dirty="0">
                <a:solidFill>
                  <a:srgbClr val="000000"/>
                </a:solidFill>
                <a:latin typeface="Calibri" panose="020F0502020204030204" pitchFamily="34" charset="0"/>
                <a:cs typeface="Calibri" panose="020F0502020204030204" pitchFamily="34" charset="0"/>
              </a:rPr>
              <a:t>i rischi per le persone e le proprietà.</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La deviazione del traffico basata su modelli predittivi previene la congestione e garantisce che i servizi di emergenza possano raggiungere le zone colpite.</a:t>
            </a: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03. </a:t>
            </a:r>
            <a:r>
              <a:rPr lang="en-US" sz="1600" b="1" dirty="0">
                <a:solidFill>
                  <a:srgbClr val="00898B"/>
                </a:solidFill>
                <a:latin typeface="Calibri" panose="020F0502020204030204" pitchFamily="34" charset="0"/>
                <a:cs typeface="Calibri" panose="020F0502020204030204" pitchFamily="34" charset="0"/>
              </a:rPr>
              <a:t>   Coinvolgimento dei cittadini e accessibilità</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Gli aggiornamenti in tempo reale sulla qualità dell'acqua e sulla temperatura di balneazione sono ora disponibili per i residenti tramite il sito web del comune.</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Le capacità di condivisione dei dati hanno migliorato la trasparenza e il processo decisionale sia per le autorità locali che per la comunità.</a:t>
            </a:r>
          </a:p>
          <a:p>
            <a:pPr marL="755650" indent="-171450">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p:txBody>
      </p:sp>
      <p:cxnSp>
        <p:nvCxnSpPr>
          <p:cNvPr id="16" name="Straight Connector 15">
            <a:extLst>
              <a:ext uri="{FF2B5EF4-FFF2-40B4-BE49-F238E27FC236}">
                <a16:creationId xmlns:a16="http://schemas.microsoft.com/office/drawing/2014/main" id="{1162C65A-AA05-9B5F-9BF8-8587ABF1A72C}"/>
              </a:ext>
            </a:extLst>
          </p:cNvPr>
          <p:cNvCxnSpPr>
            <a:cxnSpLocks/>
          </p:cNvCxnSpPr>
          <p:nvPr/>
        </p:nvCxnSpPr>
        <p:spPr>
          <a:xfrm flipH="1">
            <a:off x="3104511" y="6901047"/>
            <a:ext cx="4466003"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17" name="Freeform 16">
            <a:extLst>
              <a:ext uri="{FF2B5EF4-FFF2-40B4-BE49-F238E27FC236}">
                <a16:creationId xmlns:a16="http://schemas.microsoft.com/office/drawing/2014/main" id="{AC6AE0FC-D3EB-A207-E34B-06707C73F1C5}"/>
              </a:ext>
            </a:extLst>
          </p:cNvPr>
          <p:cNvSpPr/>
          <p:nvPr/>
        </p:nvSpPr>
        <p:spPr>
          <a:xfrm rot="907098">
            <a:off x="-751214" y="3451286"/>
            <a:ext cx="1706380" cy="1496804"/>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8A3F7149-D071-A355-3333-65EFE3C9F93F}"/>
              </a:ext>
            </a:extLst>
          </p:cNvPr>
          <p:cNvSpPr/>
          <p:nvPr/>
        </p:nvSpPr>
        <p:spPr>
          <a:xfrm rot="471265">
            <a:off x="-575989" y="7827285"/>
            <a:ext cx="1932799" cy="1695414"/>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gradFill>
            <a:gsLst>
              <a:gs pos="98000">
                <a:srgbClr val="51C4C6"/>
              </a:gs>
              <a:gs pos="0">
                <a:srgbClr val="00403F"/>
              </a:gs>
            </a:gsLst>
            <a:lin ang="5400000" scaled="1"/>
          </a:gra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6023747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5FD2DA-49CD-6703-0DA5-75A142F6BB27}"/>
            </a:ext>
          </a:extLst>
        </p:cNvPr>
        <p:cNvGrpSpPr/>
        <p:nvPr/>
      </p:nvGrpSpPr>
      <p:grpSpPr>
        <a:xfrm>
          <a:off x="0" y="0"/>
          <a:ext cx="0" cy="0"/>
          <a:chOff x="0" y="0"/>
          <a:chExt cx="0" cy="0"/>
        </a:xfrm>
      </p:grpSpPr>
      <p:pic>
        <p:nvPicPr>
          <p:cNvPr id="142" name="Picture 141">
            <a:extLst>
              <a:ext uri="{FF2B5EF4-FFF2-40B4-BE49-F238E27FC236}">
                <a16:creationId xmlns:a16="http://schemas.microsoft.com/office/drawing/2014/main" id="{806AEE82-EF05-61EE-C551-FB8199FF0FB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0107" b="10107"/>
          <a:stretch/>
        </p:blipFill>
        <p:spPr>
          <a:xfrm>
            <a:off x="15117" y="1359914"/>
            <a:ext cx="7559675" cy="3391950"/>
          </a:xfrm>
          <a:prstGeom prst="rect">
            <a:avLst/>
          </a:prstGeom>
        </p:spPr>
      </p:pic>
      <p:grpSp>
        <p:nvGrpSpPr>
          <p:cNvPr id="233" name="Group 232">
            <a:extLst>
              <a:ext uri="{FF2B5EF4-FFF2-40B4-BE49-F238E27FC236}">
                <a16:creationId xmlns:a16="http://schemas.microsoft.com/office/drawing/2014/main" id="{90BE0BF0-939F-6E70-19B4-52E31ED03B92}"/>
              </a:ext>
            </a:extLst>
          </p:cNvPr>
          <p:cNvGrpSpPr/>
          <p:nvPr/>
        </p:nvGrpSpPr>
        <p:grpSpPr>
          <a:xfrm>
            <a:off x="4120753" y="4292772"/>
            <a:ext cx="3438922" cy="2437858"/>
            <a:chOff x="1950804" y="3053151"/>
            <a:chExt cx="4822143" cy="3418425"/>
          </a:xfrm>
        </p:grpSpPr>
        <p:pic>
          <p:nvPicPr>
            <p:cNvPr id="235" name="Picture 234">
              <a:extLst>
                <a:ext uri="{FF2B5EF4-FFF2-40B4-BE49-F238E27FC236}">
                  <a16:creationId xmlns:a16="http://schemas.microsoft.com/office/drawing/2014/main" id="{B23BD160-9E10-097A-02B6-7ED017B73CA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14026"/>
            <a:stretch/>
          </p:blipFill>
          <p:spPr>
            <a:xfrm>
              <a:off x="1950804" y="3053151"/>
              <a:ext cx="4822141" cy="3418425"/>
            </a:xfrm>
            <a:prstGeom prst="rect">
              <a:avLst/>
            </a:prstGeom>
          </p:spPr>
        </p:pic>
        <p:sp>
          <p:nvSpPr>
            <p:cNvPr id="236" name="Rectangle 235">
              <a:extLst>
                <a:ext uri="{FF2B5EF4-FFF2-40B4-BE49-F238E27FC236}">
                  <a16:creationId xmlns:a16="http://schemas.microsoft.com/office/drawing/2014/main" id="{B450D612-ED39-E87F-444A-49DF7B48FED0}"/>
                </a:ext>
              </a:extLst>
            </p:cNvPr>
            <p:cNvSpPr/>
            <p:nvPr/>
          </p:nvSpPr>
          <p:spPr>
            <a:xfrm>
              <a:off x="2745449" y="3370988"/>
              <a:ext cx="4027498" cy="2440832"/>
            </a:xfrm>
            <a:prstGeom prst="rect">
              <a:avLst/>
            </a:prstGeom>
            <a:blipFill dpi="0" rotWithShape="1">
              <a:blip r:embed="rId4" cstate="screen">
                <a:extLst>
                  <a:ext uri="{28A0092B-C50C-407E-A947-70E740481C1C}">
                    <a14:useLocalDpi xmlns:a14="http://schemas.microsoft.com/office/drawing/2010/main"/>
                  </a:ext>
                </a:extLst>
              </a:blip>
              <a:srcRect/>
              <a:stretch>
                <a:fillRect l="787" t="196" r="-789" b="-4262"/>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12" name="object 13">
            <a:extLst>
              <a:ext uri="{FF2B5EF4-FFF2-40B4-BE49-F238E27FC236}">
                <a16:creationId xmlns:a16="http://schemas.microsoft.com/office/drawing/2014/main" id="{FB7197D8-2F78-D48A-457B-768931FC36C7}"/>
              </a:ext>
            </a:extLst>
          </p:cNvPr>
          <p:cNvSpPr/>
          <p:nvPr/>
        </p:nvSpPr>
        <p:spPr>
          <a:xfrm>
            <a:off x="509999" y="3306067"/>
            <a:ext cx="3128424" cy="1923860"/>
          </a:xfrm>
          <a:custGeom>
            <a:avLst/>
            <a:gdLst/>
            <a:ahLst/>
            <a:cxnLst/>
            <a:rect l="l" t="t" r="r" b="b"/>
            <a:pathLst>
              <a:path w="1277620" h="1277620">
                <a:moveTo>
                  <a:pt x="1277480" y="0"/>
                </a:moveTo>
                <a:lnTo>
                  <a:pt x="0" y="0"/>
                </a:lnTo>
                <a:lnTo>
                  <a:pt x="0" y="1277480"/>
                </a:lnTo>
                <a:lnTo>
                  <a:pt x="1277480" y="1277480"/>
                </a:lnTo>
                <a:lnTo>
                  <a:pt x="1277480" y="0"/>
                </a:lnTo>
                <a:close/>
              </a:path>
            </a:pathLst>
          </a:custGeom>
          <a:gradFill>
            <a:gsLst>
              <a:gs pos="62000">
                <a:srgbClr val="00898B">
                  <a:alpha val="82000"/>
                </a:srgbClr>
              </a:gs>
              <a:gs pos="97000">
                <a:srgbClr val="51C4C6"/>
              </a:gs>
              <a:gs pos="0">
                <a:srgbClr val="00403F"/>
              </a:gs>
            </a:gsLst>
            <a:lin ang="5400000" scaled="0"/>
          </a:gradFill>
        </p:spPr>
        <p:txBody>
          <a:bodyPr wrap="square" lIns="0" tIns="0" rIns="0" bIns="0" rtlCol="0"/>
          <a:lstStyle/>
          <a:p>
            <a:endParaRPr dirty="0">
              <a:solidFill>
                <a:srgbClr val="F05A28"/>
              </a:solidFill>
            </a:endParaRPr>
          </a:p>
        </p:txBody>
      </p:sp>
      <p:sp>
        <p:nvSpPr>
          <p:cNvPr id="14" name="Text Placeholder 8">
            <a:extLst>
              <a:ext uri="{FF2B5EF4-FFF2-40B4-BE49-F238E27FC236}">
                <a16:creationId xmlns:a16="http://schemas.microsoft.com/office/drawing/2014/main" id="{C53F02D2-B8A6-FEB2-26F9-2C76BBD79769}"/>
              </a:ext>
            </a:extLst>
          </p:cNvPr>
          <p:cNvSpPr txBox="1">
            <a:spLocks/>
          </p:cNvSpPr>
          <p:nvPr/>
        </p:nvSpPr>
        <p:spPr>
          <a:xfrm>
            <a:off x="738300" y="2943360"/>
            <a:ext cx="2681001" cy="1456361"/>
          </a:xfrm>
          <a:prstGeom prst="rect">
            <a:avLst/>
          </a:prstGeom>
        </p:spPr>
        <p:txBody>
          <a:bodyPr anchor="b"/>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nSpc>
                <a:spcPts val="2300"/>
              </a:lnSpc>
              <a:spcBef>
                <a:spcPts val="0"/>
              </a:spcBef>
              <a:buNone/>
            </a:pPr>
            <a:r>
              <a:rPr lang="en-US" sz="2400" b="1" dirty="0">
                <a:solidFill>
                  <a:schemeClr val="bg1"/>
                </a:solidFill>
                <a:latin typeface="Calibri" panose="020F0502020204030204" pitchFamily="34" charset="0"/>
                <a:cs typeface="Calibri" panose="020F0502020204030204" pitchFamily="34" charset="0"/>
              </a:rPr>
              <a:t>Acqua sostenibile a Bengaluru </a:t>
            </a:r>
          </a:p>
        </p:txBody>
      </p:sp>
      <p:sp>
        <p:nvSpPr>
          <p:cNvPr id="19" name="Text Placeholder 5">
            <a:extLst>
              <a:ext uri="{FF2B5EF4-FFF2-40B4-BE49-F238E27FC236}">
                <a16:creationId xmlns:a16="http://schemas.microsoft.com/office/drawing/2014/main" id="{27D87F88-0780-452C-E61D-C18B5BC67590}"/>
              </a:ext>
            </a:extLst>
          </p:cNvPr>
          <p:cNvSpPr txBox="1">
            <a:spLocks/>
          </p:cNvSpPr>
          <p:nvPr/>
        </p:nvSpPr>
        <p:spPr>
          <a:xfrm>
            <a:off x="882979" y="6457891"/>
            <a:ext cx="2844069" cy="604186"/>
          </a:xfrm>
          <a:prstGeom prst="rect">
            <a:avLst/>
          </a:prstGeom>
        </p:spPr>
        <p:txBody>
          <a:bodyPr anchor="t">
            <a:noAutofit/>
          </a:bodyPr>
          <a:lstStyle>
            <a:lvl1pPr marL="0" marR="0" indent="0" algn="l" defTabSz="583729" rtl="0" latinLnBrk="0">
              <a:lnSpc>
                <a:spcPct val="120000"/>
              </a:lnSpc>
              <a:spcBef>
                <a:spcPts val="4158"/>
              </a:spcBef>
              <a:spcAft>
                <a:spcPts val="0"/>
              </a:spcAft>
              <a:buClrTx/>
              <a:buSzTx/>
              <a:buFontTx/>
              <a:buNone/>
              <a:tabLst/>
              <a:defRPr sz="1800" b="0" i="0" u="none" strike="noStrike" cap="none" spc="0" baseline="0">
                <a:ln>
                  <a:noFill/>
                </a:ln>
                <a:solidFill>
                  <a:schemeClr val="bg1"/>
                </a:solidFill>
                <a:uFillTx/>
                <a:latin typeface="Calibri" panose="020F0502020204030204" pitchFamily="34" charset="0"/>
                <a:ea typeface="Montserrat Light"/>
                <a:cs typeface="Calibri" panose="020F0502020204030204" pitchFamily="34" charset="0"/>
                <a:sym typeface="Montserrat Light"/>
              </a:defRPr>
            </a:lvl1pPr>
            <a:lvl2pPr marL="385602" marR="0" indent="0" algn="l" defTabSz="583729" rtl="0" latinLnBrk="0">
              <a:lnSpc>
                <a:spcPct val="120000"/>
              </a:lnSpc>
              <a:spcBef>
                <a:spcPts val="4158"/>
              </a:spcBef>
              <a:spcAft>
                <a:spcPts val="0"/>
              </a:spcAft>
              <a:buClrTx/>
              <a:buSzTx/>
              <a:buFontTx/>
              <a:buNone/>
              <a:tabLst/>
              <a:defRPr sz="3265" b="0" i="0" u="none" strike="noStrike" cap="none" spc="0" baseline="0">
                <a:ln>
                  <a:noFill/>
                </a:ln>
                <a:solidFill>
                  <a:srgbClr val="011E3B"/>
                </a:solidFill>
                <a:uFillTx/>
                <a:latin typeface="Montserrat" pitchFamily="2" charset="77"/>
                <a:ea typeface="Montserrat Light"/>
                <a:cs typeface="Montserrat Light"/>
                <a:sym typeface="Montserrat Light"/>
              </a:defRPr>
            </a:lvl2pPr>
            <a:lvl3pPr marL="771204" marR="0" indent="0" algn="l" defTabSz="583729" rtl="0" latinLnBrk="0">
              <a:lnSpc>
                <a:spcPct val="120000"/>
              </a:lnSpc>
              <a:spcBef>
                <a:spcPts val="4158"/>
              </a:spcBef>
              <a:spcAft>
                <a:spcPts val="0"/>
              </a:spcAft>
              <a:buClrTx/>
              <a:buSzTx/>
              <a:buFontTx/>
              <a:buNone/>
              <a:tabLst/>
              <a:defRPr sz="3265" b="0" i="0" u="none" strike="noStrike" cap="none" spc="0" baseline="0">
                <a:ln>
                  <a:noFill/>
                </a:ln>
                <a:solidFill>
                  <a:srgbClr val="011E3B"/>
                </a:solidFill>
                <a:uFillTx/>
                <a:latin typeface="Montserrat" pitchFamily="2" charset="77"/>
                <a:ea typeface="Montserrat Light"/>
                <a:cs typeface="Montserrat Light"/>
                <a:sym typeface="Montserrat Light"/>
              </a:defRPr>
            </a:lvl3pPr>
            <a:lvl4pPr marL="1156806" marR="0" indent="0" algn="l" defTabSz="583729" rtl="0" latinLnBrk="0">
              <a:lnSpc>
                <a:spcPct val="120000"/>
              </a:lnSpc>
              <a:spcBef>
                <a:spcPts val="4158"/>
              </a:spcBef>
              <a:spcAft>
                <a:spcPts val="0"/>
              </a:spcAft>
              <a:buClrTx/>
              <a:buSzTx/>
              <a:buFontTx/>
              <a:buNone/>
              <a:tabLst/>
              <a:defRPr sz="3265" b="0" i="0" u="none" strike="noStrike" cap="none" spc="0" baseline="0">
                <a:ln>
                  <a:noFill/>
                </a:ln>
                <a:solidFill>
                  <a:srgbClr val="011E3B"/>
                </a:solidFill>
                <a:uFillTx/>
                <a:latin typeface="Montserrat" pitchFamily="2" charset="77"/>
                <a:ea typeface="Montserrat Light"/>
                <a:cs typeface="Montserrat Light"/>
                <a:sym typeface="Montserrat Light"/>
              </a:defRPr>
            </a:lvl4pPr>
            <a:lvl5pPr marL="1542409" marR="0" indent="0" algn="l" defTabSz="583729" rtl="0" latinLnBrk="0">
              <a:lnSpc>
                <a:spcPct val="120000"/>
              </a:lnSpc>
              <a:spcBef>
                <a:spcPts val="4158"/>
              </a:spcBef>
              <a:spcAft>
                <a:spcPts val="0"/>
              </a:spcAft>
              <a:buClrTx/>
              <a:buSzTx/>
              <a:buFontTx/>
              <a:buNone/>
              <a:tabLst/>
              <a:defRPr sz="3265" b="0" i="0" u="none" strike="noStrike" cap="none" spc="0" baseline="0">
                <a:ln>
                  <a:noFill/>
                </a:ln>
                <a:solidFill>
                  <a:srgbClr val="011E3B"/>
                </a:solidFill>
                <a:uFillTx/>
                <a:latin typeface="Montserrat" pitchFamily="2" charset="77"/>
                <a:ea typeface="Montserrat Light"/>
                <a:cs typeface="Montserrat Light"/>
                <a:sym typeface="Montserrat Light"/>
              </a:defRPr>
            </a:lvl5pPr>
            <a:lvl6pPr marL="0" marR="0" indent="248831" algn="l" defTabSz="583729" rtl="0" latinLnBrk="0">
              <a:lnSpc>
                <a:spcPct val="120000"/>
              </a:lnSpc>
              <a:spcBef>
                <a:spcPts val="4158"/>
              </a:spcBef>
              <a:spcAft>
                <a:spcPts val="0"/>
              </a:spcAft>
              <a:buClrTx/>
              <a:buSzTx/>
              <a:buFontTx/>
              <a:buNone/>
              <a:tabLst/>
              <a:defRPr sz="1219" b="0" i="0" u="none" strike="noStrike" cap="none" spc="0" baseline="0">
                <a:ln>
                  <a:noFill/>
                </a:ln>
                <a:solidFill>
                  <a:srgbClr val="595457"/>
                </a:solidFill>
                <a:uFillTx/>
                <a:latin typeface="Montserrat Light"/>
                <a:ea typeface="Montserrat Light"/>
                <a:cs typeface="Montserrat Light"/>
                <a:sym typeface="Montserrat Light"/>
              </a:defRPr>
            </a:lvl6pPr>
            <a:lvl7pPr marL="0" marR="0" indent="298597" algn="l" defTabSz="583729" rtl="0" latinLnBrk="0">
              <a:lnSpc>
                <a:spcPct val="120000"/>
              </a:lnSpc>
              <a:spcBef>
                <a:spcPts val="4158"/>
              </a:spcBef>
              <a:spcAft>
                <a:spcPts val="0"/>
              </a:spcAft>
              <a:buClrTx/>
              <a:buSzTx/>
              <a:buFontTx/>
              <a:buNone/>
              <a:tabLst/>
              <a:defRPr sz="1219" b="0" i="0" u="none" strike="noStrike" cap="none" spc="0" baseline="0">
                <a:ln>
                  <a:noFill/>
                </a:ln>
                <a:solidFill>
                  <a:srgbClr val="595457"/>
                </a:solidFill>
                <a:uFillTx/>
                <a:latin typeface="Montserrat Light"/>
                <a:ea typeface="Montserrat Light"/>
                <a:cs typeface="Montserrat Light"/>
                <a:sym typeface="Montserrat Light"/>
              </a:defRPr>
            </a:lvl7pPr>
            <a:lvl8pPr marL="0" marR="0" indent="348364" algn="l" defTabSz="583729" rtl="0" latinLnBrk="0">
              <a:lnSpc>
                <a:spcPct val="120000"/>
              </a:lnSpc>
              <a:spcBef>
                <a:spcPts val="4158"/>
              </a:spcBef>
              <a:spcAft>
                <a:spcPts val="0"/>
              </a:spcAft>
              <a:buClrTx/>
              <a:buSzTx/>
              <a:buFontTx/>
              <a:buNone/>
              <a:tabLst/>
              <a:defRPr sz="1219" b="0" i="0" u="none" strike="noStrike" cap="none" spc="0" baseline="0">
                <a:ln>
                  <a:noFill/>
                </a:ln>
                <a:solidFill>
                  <a:srgbClr val="595457"/>
                </a:solidFill>
                <a:uFillTx/>
                <a:latin typeface="Montserrat Light"/>
                <a:ea typeface="Montserrat Light"/>
                <a:cs typeface="Montserrat Light"/>
                <a:sym typeface="Montserrat Light"/>
              </a:defRPr>
            </a:lvl8pPr>
            <a:lvl9pPr marL="0" marR="0" indent="398130" algn="l" defTabSz="583729" rtl="0" latinLnBrk="0">
              <a:lnSpc>
                <a:spcPct val="120000"/>
              </a:lnSpc>
              <a:spcBef>
                <a:spcPts val="4158"/>
              </a:spcBef>
              <a:spcAft>
                <a:spcPts val="0"/>
              </a:spcAft>
              <a:buClrTx/>
              <a:buSzTx/>
              <a:buFontTx/>
              <a:buNone/>
              <a:tabLst/>
              <a:defRPr sz="1219" b="0" i="0" u="none" strike="noStrike" cap="none" spc="0" baseline="0">
                <a:ln>
                  <a:noFill/>
                </a:ln>
                <a:solidFill>
                  <a:srgbClr val="595457"/>
                </a:solidFill>
                <a:uFillTx/>
                <a:latin typeface="Montserrat Light"/>
                <a:ea typeface="Montserrat Light"/>
                <a:cs typeface="Montserrat Light"/>
                <a:sym typeface="Montserrat Light"/>
              </a:defRPr>
            </a:lvl9pPr>
          </a:lstStyle>
          <a:p>
            <a:pPr algn="just" hangingPunct="1">
              <a:lnSpc>
                <a:spcPts val="1220"/>
              </a:lnSpc>
              <a:spcBef>
                <a:spcPts val="0"/>
              </a:spcBef>
            </a:pPr>
            <a:r>
              <a:rPr lang="en-US" sz="1150" dirty="0"/>
              <a:t>Era sempre stato un sogno, ma avevo paura: avere un lavoro sembrava la strada più facile, ma mio marito mi ha detto che avere un'attività in proprio era sempre stato il mio sogno, quindi dovevo inseguirlo. Ho seguito una formazione e mio marito e i miei figli mi hanno sostenuto moltissimo, incoraggiandomi.</a:t>
            </a:r>
          </a:p>
        </p:txBody>
      </p:sp>
      <p:sp>
        <p:nvSpPr>
          <p:cNvPr id="129" name="Freeform 128">
            <a:extLst>
              <a:ext uri="{FF2B5EF4-FFF2-40B4-BE49-F238E27FC236}">
                <a16:creationId xmlns:a16="http://schemas.microsoft.com/office/drawing/2014/main" id="{886ADFE6-7D8F-76E4-9918-34D8D37D3CEE}"/>
              </a:ext>
            </a:extLst>
          </p:cNvPr>
          <p:cNvSpPr/>
          <p:nvPr/>
        </p:nvSpPr>
        <p:spPr>
          <a:xfrm rot="11207408">
            <a:off x="5794270" y="-787653"/>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gradFill>
            <a:gsLst>
              <a:gs pos="98000">
                <a:srgbClr val="51C4C6"/>
              </a:gs>
              <a:gs pos="0">
                <a:srgbClr val="00403F"/>
              </a:gs>
            </a:gsLst>
            <a:lin ang="5400000" scaled="1"/>
          </a:gradFill>
          <a:ln w="5331" cap="flat">
            <a:noFill/>
            <a:prstDash val="solid"/>
            <a:miter/>
          </a:ln>
        </p:spPr>
        <p:txBody>
          <a:bodyPr rtlCol="0" anchor="ctr"/>
          <a:lstStyle/>
          <a:p>
            <a:endParaRPr lang="en-US"/>
          </a:p>
        </p:txBody>
      </p:sp>
      <p:sp>
        <p:nvSpPr>
          <p:cNvPr id="226" name="Text Placeholder 35">
            <a:extLst>
              <a:ext uri="{FF2B5EF4-FFF2-40B4-BE49-F238E27FC236}">
                <a16:creationId xmlns:a16="http://schemas.microsoft.com/office/drawing/2014/main" id="{6CF11785-B415-1A61-EA4E-B8536615A065}"/>
              </a:ext>
            </a:extLst>
          </p:cNvPr>
          <p:cNvSpPr txBox="1">
            <a:spLocks/>
          </p:cNvSpPr>
          <p:nvPr/>
        </p:nvSpPr>
        <p:spPr>
          <a:xfrm>
            <a:off x="610445" y="4852742"/>
            <a:ext cx="2940829" cy="361280"/>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None/>
            </a:pPr>
            <a:r>
              <a:rPr lang="en-US" sz="1400" b="1" dirty="0">
                <a:solidFill>
                  <a:schemeClr val="bg1"/>
                </a:solidFill>
                <a:latin typeface="Calibri" panose="020F0502020204030204" pitchFamily="34" charset="0"/>
                <a:cs typeface="Calibri" panose="020F0502020204030204" pitchFamily="34" charset="0"/>
              </a:rPr>
              <a:t>  Paese: </a:t>
            </a:r>
            <a:r>
              <a:rPr lang="en-US" sz="1400" dirty="0">
                <a:solidFill>
                  <a:schemeClr val="bg1"/>
                </a:solidFill>
                <a:latin typeface="Calibri" panose="020F0502020204030204" pitchFamily="34" charset="0"/>
                <a:cs typeface="Calibri" panose="020F0502020204030204" pitchFamily="34" charset="0"/>
              </a:rPr>
              <a:t> India</a:t>
            </a:r>
            <a:endParaRPr lang="en-US" sz="1400" b="1" dirty="0">
              <a:solidFill>
                <a:schemeClr val="bg1"/>
              </a:solidFill>
              <a:latin typeface="Calibri" panose="020F0502020204030204" pitchFamily="34" charset="0"/>
              <a:cs typeface="Calibri" panose="020F0502020204030204" pitchFamily="34" charset="0"/>
            </a:endParaRPr>
          </a:p>
          <a:p>
            <a:pPr marL="0" indent="0">
              <a:buNone/>
            </a:pPr>
            <a:endParaRPr lang="en-US" sz="1400" b="1" dirty="0">
              <a:solidFill>
                <a:schemeClr val="bg1"/>
              </a:solidFill>
              <a:latin typeface="Calibri" panose="020F0502020204030204" pitchFamily="34" charset="0"/>
              <a:cs typeface="Calibri" panose="020F0502020204030204" pitchFamily="34" charset="0"/>
            </a:endParaRPr>
          </a:p>
        </p:txBody>
      </p:sp>
      <p:sp>
        <p:nvSpPr>
          <p:cNvPr id="228" name="TextBox 227">
            <a:extLst>
              <a:ext uri="{FF2B5EF4-FFF2-40B4-BE49-F238E27FC236}">
                <a16:creationId xmlns:a16="http://schemas.microsoft.com/office/drawing/2014/main" id="{CFA90B62-849D-53FD-12FF-1137B615D772}"/>
              </a:ext>
            </a:extLst>
          </p:cNvPr>
          <p:cNvSpPr txBox="1"/>
          <p:nvPr/>
        </p:nvSpPr>
        <p:spPr>
          <a:xfrm>
            <a:off x="582062" y="6653866"/>
            <a:ext cx="6919333" cy="365356"/>
          </a:xfrm>
          <a:prstGeom prst="rect">
            <a:avLst/>
          </a:prstGeom>
          <a:noFill/>
        </p:spPr>
        <p:txBody>
          <a:bodyPr wrap="square" rtlCol="0" anchor="ctr">
            <a:spAutoFit/>
          </a:bodyPr>
          <a:lstStyle/>
          <a:p>
            <a:pPr marL="6350">
              <a:lnSpc>
                <a:spcPts val="2120"/>
              </a:lnSpc>
              <a:tabLst>
                <a:tab pos="611188" algn="l"/>
                <a:tab pos="612775" algn="l"/>
              </a:tabLst>
            </a:pPr>
            <a:r>
              <a:rPr lang="en-US" sz="2100" b="1" dirty="0">
                <a:solidFill>
                  <a:srgbClr val="00898B"/>
                </a:solidFill>
                <a:latin typeface="Calibri" panose="020F0502020204030204" pitchFamily="34" charset="0"/>
                <a:cs typeface="Calibri" panose="020F0502020204030204" pitchFamily="34" charset="0"/>
              </a:rPr>
              <a:t>Problema</a:t>
            </a:r>
          </a:p>
        </p:txBody>
      </p:sp>
      <p:sp>
        <p:nvSpPr>
          <p:cNvPr id="231" name="Text Placeholder 1">
            <a:extLst>
              <a:ext uri="{FF2B5EF4-FFF2-40B4-BE49-F238E27FC236}">
                <a16:creationId xmlns:a16="http://schemas.microsoft.com/office/drawing/2014/main" id="{2A780505-C6A8-3587-7899-297A64F18273}"/>
              </a:ext>
            </a:extLst>
          </p:cNvPr>
          <p:cNvSpPr txBox="1">
            <a:spLocks/>
          </p:cNvSpPr>
          <p:nvPr/>
        </p:nvSpPr>
        <p:spPr>
          <a:xfrm>
            <a:off x="600134" y="7151205"/>
            <a:ext cx="6389643" cy="3881237"/>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a:solidFill>
                  <a:srgbClr val="262626"/>
                </a:solidFill>
              </a:rPr>
              <a:t>Bengaluru, una città in rapida espansione con una popolazione stimata di 13 milioni di abitanti entro il 2020, deve affrontare sfide significative nella gestione efficiente dell'approvvigionamento idrico. Il Bengaluru Water Supply and Sewerage Board (BWSSB) supervisiona quasi un milione di allacciamenti, servendo una clientela diversificata in diversi </a:t>
            </a:r>
            <a:r>
              <a:rPr lang="en-US" sz="1150" b="0" dirty="0" err="1">
                <a:solidFill>
                  <a:srgbClr val="262626"/>
                </a:solidFill>
              </a:rPr>
              <a:t>quartieri</a:t>
            </a:r>
            <a:r>
              <a:rPr lang="en-US" sz="1150" b="0" dirty="0">
                <a:solidFill>
                  <a:srgbClr val="262626"/>
                </a:solidFill>
              </a:rPr>
              <a:t>. La maggior parte di questi allacciamenti si basa su contatori d'acqua di vario tipo e marca letti manualmente, il che rende difficile garantire una fatturazione accurata e il recupero dei ricavi.</a:t>
            </a:r>
          </a:p>
          <a:p>
            <a:pPr algn="just">
              <a:lnSpc>
                <a:spcPts val="1220"/>
              </a:lnSpc>
              <a:spcBef>
                <a:spcPts val="0"/>
              </a:spcBef>
            </a:pPr>
            <a:r>
              <a:rPr lang="en-US" sz="1150" b="0" dirty="0">
                <a:solidFill>
                  <a:srgbClr val="262626"/>
                </a:solidFill>
              </a:rPr>
              <a:t> </a:t>
            </a:r>
          </a:p>
          <a:p>
            <a:pPr algn="just">
              <a:lnSpc>
                <a:spcPts val="1220"/>
              </a:lnSpc>
              <a:spcBef>
                <a:spcPts val="0"/>
              </a:spcBef>
            </a:pPr>
            <a:r>
              <a:rPr lang="en-US" sz="1150" b="0" dirty="0">
                <a:solidFill>
                  <a:srgbClr val="262626"/>
                </a:solidFill>
              </a:rPr>
              <a:t>Come molte grandi città in tutto il mondo, Bengaluru deve affrontare l'inefficienza nella distribuzione dell'acqua. Tuttavia, le sue sfide sono ulteriormente aggravate da un sistema di approvvigionamento intermittente. Le perdite d'acqua si dividono in due grandi categorie:</a:t>
            </a:r>
          </a:p>
          <a:p>
            <a:pPr algn="just">
              <a:lnSpc>
                <a:spcPts val="1220"/>
              </a:lnSpc>
              <a:spcBef>
                <a:spcPts val="0"/>
              </a:spcBef>
            </a:pPr>
            <a:endParaRPr lang="en-US" sz="1150" b="0" dirty="0">
              <a:solidFill>
                <a:srgbClr val="262626"/>
              </a:solidFill>
            </a:endParaRPr>
          </a:p>
        </p:txBody>
      </p:sp>
      <p:grpSp>
        <p:nvGrpSpPr>
          <p:cNvPr id="244" name="Group 243">
            <a:extLst>
              <a:ext uri="{FF2B5EF4-FFF2-40B4-BE49-F238E27FC236}">
                <a16:creationId xmlns:a16="http://schemas.microsoft.com/office/drawing/2014/main" id="{23B5FF0F-B13F-C085-B271-F1C805F2DBFD}"/>
              </a:ext>
            </a:extLst>
          </p:cNvPr>
          <p:cNvGrpSpPr/>
          <p:nvPr/>
        </p:nvGrpSpPr>
        <p:grpSpPr>
          <a:xfrm rot="20570557">
            <a:off x="3976390" y="5007360"/>
            <a:ext cx="1013273" cy="1008681"/>
            <a:chOff x="2301368" y="4765438"/>
            <a:chExt cx="1350264" cy="1344145"/>
          </a:xfrm>
        </p:grpSpPr>
        <p:sp>
          <p:nvSpPr>
            <p:cNvPr id="245" name="Oval 244">
              <a:extLst>
                <a:ext uri="{FF2B5EF4-FFF2-40B4-BE49-F238E27FC236}">
                  <a16:creationId xmlns:a16="http://schemas.microsoft.com/office/drawing/2014/main" id="{572362A9-0B3E-B6C5-C582-ED35D74F813F}"/>
                </a:ext>
              </a:extLst>
            </p:cNvPr>
            <p:cNvSpPr/>
            <p:nvPr/>
          </p:nvSpPr>
          <p:spPr>
            <a:xfrm>
              <a:off x="2307487" y="4765438"/>
              <a:ext cx="1344145" cy="1344145"/>
            </a:xfrm>
            <a:prstGeom prst="ellipse">
              <a:avLst/>
            </a:prstGeom>
            <a:solidFill>
              <a:srgbClr val="ADD037"/>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550" b="1" dirty="0">
                <a:solidFill>
                  <a:schemeClr val="bg1"/>
                </a:solidFill>
                <a:latin typeface="Calibri" panose="020F0502020204030204" pitchFamily="34" charset="0"/>
                <a:cs typeface="Calibri" panose="020F0502020204030204" pitchFamily="34" charset="0"/>
              </a:endParaRPr>
            </a:p>
          </p:txBody>
        </p:sp>
        <p:sp>
          <p:nvSpPr>
            <p:cNvPr id="246" name="TextBox 245">
              <a:extLst>
                <a:ext uri="{FF2B5EF4-FFF2-40B4-BE49-F238E27FC236}">
                  <a16:creationId xmlns:a16="http://schemas.microsoft.com/office/drawing/2014/main" id="{073DE899-0518-6714-0462-B4070FE10B5C}"/>
                </a:ext>
              </a:extLst>
            </p:cNvPr>
            <p:cNvSpPr txBox="1"/>
            <p:nvPr/>
          </p:nvSpPr>
          <p:spPr>
            <a:xfrm>
              <a:off x="2301368" y="5006866"/>
              <a:ext cx="1350264" cy="861286"/>
            </a:xfrm>
            <a:prstGeom prst="rect">
              <a:avLst/>
            </a:prstGeom>
            <a:noFill/>
          </p:spPr>
          <p:txBody>
            <a:bodyPr wrap="square">
              <a:spAutoFit/>
            </a:bodyPr>
            <a:lstStyle/>
            <a:p>
              <a:pPr algn="ctr"/>
              <a:r>
                <a:rPr lang="en-US" sz="1800" b="1" dirty="0">
                  <a:solidFill>
                    <a:schemeClr val="bg1"/>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Clicca per visitare</a:t>
              </a:r>
              <a:endParaRPr lang="en-US" sz="1800" b="1" dirty="0">
                <a:solidFill>
                  <a:schemeClr val="bg1"/>
                </a:solidFill>
                <a:latin typeface="Calibri" panose="020F0502020204030204" pitchFamily="34" charset="0"/>
                <a:cs typeface="Calibri" panose="020F0502020204030204" pitchFamily="34" charset="0"/>
              </a:endParaRPr>
            </a:p>
          </p:txBody>
        </p:sp>
      </p:grpSp>
      <p:cxnSp>
        <p:nvCxnSpPr>
          <p:cNvPr id="248" name="Straight Connector 247">
            <a:extLst>
              <a:ext uri="{FF2B5EF4-FFF2-40B4-BE49-F238E27FC236}">
                <a16:creationId xmlns:a16="http://schemas.microsoft.com/office/drawing/2014/main" id="{04461075-B110-1847-BB72-D2B9730BF1D0}"/>
              </a:ext>
            </a:extLst>
          </p:cNvPr>
          <p:cNvCxnSpPr>
            <a:cxnSpLocks/>
            <a:stCxn id="228" idx="1"/>
          </p:cNvCxnSpPr>
          <p:nvPr/>
        </p:nvCxnSpPr>
        <p:spPr>
          <a:xfrm flipH="1" flipV="1">
            <a:off x="-34537" y="6836543"/>
            <a:ext cx="616599" cy="1"/>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250" name="Oval 249">
            <a:extLst>
              <a:ext uri="{FF2B5EF4-FFF2-40B4-BE49-F238E27FC236}">
                <a16:creationId xmlns:a16="http://schemas.microsoft.com/office/drawing/2014/main" id="{CC8F2F5C-99DC-89D6-7DFB-0C3265C3BED4}"/>
              </a:ext>
            </a:extLst>
          </p:cNvPr>
          <p:cNvSpPr/>
          <p:nvPr/>
        </p:nvSpPr>
        <p:spPr>
          <a:xfrm>
            <a:off x="4027965" y="6890546"/>
            <a:ext cx="3086174" cy="3086174"/>
          </a:xfrm>
          <a:prstGeom prst="ellipse">
            <a:avLst/>
          </a:prstGeom>
          <a:solidFill>
            <a:srgbClr val="0089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1" name="Group 250">
            <a:extLst>
              <a:ext uri="{FF2B5EF4-FFF2-40B4-BE49-F238E27FC236}">
                <a16:creationId xmlns:a16="http://schemas.microsoft.com/office/drawing/2014/main" id="{15AF98D7-6571-67C3-E04F-80743AF6CCB6}"/>
              </a:ext>
            </a:extLst>
          </p:cNvPr>
          <p:cNvGrpSpPr/>
          <p:nvPr/>
        </p:nvGrpSpPr>
        <p:grpSpPr>
          <a:xfrm>
            <a:off x="5317787" y="6764257"/>
            <a:ext cx="506531" cy="527128"/>
            <a:chOff x="3402050" y="5539672"/>
            <a:chExt cx="751576" cy="782137"/>
          </a:xfrm>
        </p:grpSpPr>
        <p:sp>
          <p:nvSpPr>
            <p:cNvPr id="252" name="Freeform 251">
              <a:extLst>
                <a:ext uri="{FF2B5EF4-FFF2-40B4-BE49-F238E27FC236}">
                  <a16:creationId xmlns:a16="http://schemas.microsoft.com/office/drawing/2014/main" id="{74E2A539-F047-6771-E681-A578C3D68249}"/>
                </a:ext>
              </a:extLst>
            </p:cNvPr>
            <p:cNvSpPr/>
            <p:nvPr/>
          </p:nvSpPr>
          <p:spPr>
            <a:xfrm>
              <a:off x="3402050" y="5539672"/>
              <a:ext cx="751576" cy="782137"/>
            </a:xfrm>
            <a:custGeom>
              <a:avLst/>
              <a:gdLst>
                <a:gd name="connsiteX0" fmla="*/ 27317 w 751576"/>
                <a:gd name="connsiteY0" fmla="*/ 782137 h 782137"/>
                <a:gd name="connsiteX1" fmla="*/ 0 w 751576"/>
                <a:gd name="connsiteY1" fmla="*/ 640899 h 782137"/>
                <a:gd name="connsiteX2" fmla="*/ 23986 w 751576"/>
                <a:gd name="connsiteY2" fmla="*/ 508323 h 782137"/>
                <a:gd name="connsiteX3" fmla="*/ 0 w 751576"/>
                <a:gd name="connsiteY3" fmla="*/ 375746 h 782137"/>
                <a:gd name="connsiteX4" fmla="*/ 375788 w 751576"/>
                <a:gd name="connsiteY4" fmla="*/ 0 h 782137"/>
                <a:gd name="connsiteX5" fmla="*/ 751577 w 751576"/>
                <a:gd name="connsiteY5" fmla="*/ 375746 h 782137"/>
                <a:gd name="connsiteX6" fmla="*/ 727590 w 751576"/>
                <a:gd name="connsiteY6" fmla="*/ 508323 h 782137"/>
                <a:gd name="connsiteX7" fmla="*/ 632977 w 751576"/>
                <a:gd name="connsiteY7" fmla="*/ 649560 h 782137"/>
                <a:gd name="connsiteX8" fmla="*/ 376455 w 751576"/>
                <a:gd name="connsiteY8" fmla="*/ 750825 h 782137"/>
                <a:gd name="connsiteX9" fmla="*/ 119932 w 751576"/>
                <a:gd name="connsiteY9" fmla="*/ 649560 h 782137"/>
                <a:gd name="connsiteX10" fmla="*/ 28651 w 751576"/>
                <a:gd name="connsiteY10" fmla="*/ 782137 h 78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1576" h="782137">
                  <a:moveTo>
                    <a:pt x="27317" y="782137"/>
                  </a:moveTo>
                  <a:cubicBezTo>
                    <a:pt x="9327" y="738167"/>
                    <a:pt x="0" y="690865"/>
                    <a:pt x="0" y="640899"/>
                  </a:cubicBezTo>
                  <a:cubicBezTo>
                    <a:pt x="0" y="590933"/>
                    <a:pt x="8662" y="549628"/>
                    <a:pt x="23986" y="508323"/>
                  </a:cubicBezTo>
                  <a:cubicBezTo>
                    <a:pt x="8662" y="467017"/>
                    <a:pt x="0" y="422381"/>
                    <a:pt x="0" y="375746"/>
                  </a:cubicBezTo>
                  <a:cubicBezTo>
                    <a:pt x="0" y="168553"/>
                    <a:pt x="167905" y="0"/>
                    <a:pt x="375788" y="0"/>
                  </a:cubicBezTo>
                  <a:cubicBezTo>
                    <a:pt x="583670" y="0"/>
                    <a:pt x="751577" y="167886"/>
                    <a:pt x="751577" y="375746"/>
                  </a:cubicBezTo>
                  <a:cubicBezTo>
                    <a:pt x="751577" y="583605"/>
                    <a:pt x="742915" y="467017"/>
                    <a:pt x="727590" y="508323"/>
                  </a:cubicBezTo>
                  <a:cubicBezTo>
                    <a:pt x="706934" y="562286"/>
                    <a:pt x="674286" y="610919"/>
                    <a:pt x="632977" y="649560"/>
                  </a:cubicBezTo>
                  <a:cubicBezTo>
                    <a:pt x="565681" y="712185"/>
                    <a:pt x="475731" y="750825"/>
                    <a:pt x="376455" y="750825"/>
                  </a:cubicBezTo>
                  <a:cubicBezTo>
                    <a:pt x="277176" y="750825"/>
                    <a:pt x="186562" y="712185"/>
                    <a:pt x="119932" y="649560"/>
                  </a:cubicBezTo>
                  <a:cubicBezTo>
                    <a:pt x="80620" y="686202"/>
                    <a:pt x="49305" y="731505"/>
                    <a:pt x="28651" y="782137"/>
                  </a:cubicBezTo>
                  <a:close/>
                </a:path>
              </a:pathLst>
            </a:custGeom>
            <a:solidFill>
              <a:srgbClr val="ADD037"/>
            </a:solidFill>
            <a:ln w="6662" cap="flat">
              <a:noFill/>
              <a:prstDash val="solid"/>
              <a:miter/>
            </a:ln>
          </p:spPr>
          <p:txBody>
            <a:bodyPr rtlCol="0" anchor="ctr"/>
            <a:lstStyle/>
            <a:p>
              <a:endParaRPr lang="en-US">
                <a:solidFill>
                  <a:srgbClr val="262626"/>
                </a:solidFill>
              </a:endParaRPr>
            </a:p>
          </p:txBody>
        </p:sp>
        <p:sp>
          <p:nvSpPr>
            <p:cNvPr id="253" name="Freeform 252">
              <a:extLst>
                <a:ext uri="{FF2B5EF4-FFF2-40B4-BE49-F238E27FC236}">
                  <a16:creationId xmlns:a16="http://schemas.microsoft.com/office/drawing/2014/main" id="{641CBA5C-7DB5-EAA5-764D-D5C4447DC97C}"/>
                </a:ext>
              </a:extLst>
            </p:cNvPr>
            <p:cNvSpPr/>
            <p:nvPr/>
          </p:nvSpPr>
          <p:spPr>
            <a:xfrm>
              <a:off x="3794857" y="5761975"/>
              <a:ext cx="213675" cy="282614"/>
            </a:xfrm>
            <a:custGeom>
              <a:avLst/>
              <a:gdLst>
                <a:gd name="connsiteX0" fmla="*/ 138227 w 213675"/>
                <a:gd name="connsiteY0" fmla="*/ 215400 h 282614"/>
                <a:gd name="connsiteX1" fmla="*/ 75596 w 213675"/>
                <a:gd name="connsiteY1" fmla="*/ 209405 h 282614"/>
                <a:gd name="connsiteX2" fmla="*/ 1637 w 213675"/>
                <a:gd name="connsiteY2" fmla="*/ 88819 h 282614"/>
                <a:gd name="connsiteX3" fmla="*/ 117571 w 213675"/>
                <a:gd name="connsiteY3" fmla="*/ 213 h 282614"/>
                <a:gd name="connsiteX4" fmla="*/ 213518 w 213675"/>
                <a:gd name="connsiteY4" fmla="*/ 100812 h 282614"/>
                <a:gd name="connsiteX5" fmla="*/ 134228 w 213675"/>
                <a:gd name="connsiteY5" fmla="*/ 262702 h 282614"/>
                <a:gd name="connsiteX6" fmla="*/ 106911 w 213675"/>
                <a:gd name="connsiteY6" fmla="*/ 282022 h 282614"/>
                <a:gd name="connsiteX7" fmla="*/ 98249 w 213675"/>
                <a:gd name="connsiteY7" fmla="*/ 282022 h 282614"/>
                <a:gd name="connsiteX8" fmla="*/ 100248 w 213675"/>
                <a:gd name="connsiteY8" fmla="*/ 273362 h 282614"/>
                <a:gd name="connsiteX9" fmla="*/ 138227 w 213675"/>
                <a:gd name="connsiteY9" fmla="*/ 214068 h 28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675" h="282614">
                  <a:moveTo>
                    <a:pt x="138227" y="215400"/>
                  </a:moveTo>
                  <a:cubicBezTo>
                    <a:pt x="114907" y="213402"/>
                    <a:pt x="94918" y="214734"/>
                    <a:pt x="75596" y="209405"/>
                  </a:cubicBezTo>
                  <a:cubicBezTo>
                    <a:pt x="23625" y="195414"/>
                    <a:pt x="-7690" y="141451"/>
                    <a:pt x="1637" y="88819"/>
                  </a:cubicBezTo>
                  <a:cubicBezTo>
                    <a:pt x="11631" y="32858"/>
                    <a:pt x="58939" y="-3118"/>
                    <a:pt x="117571" y="213"/>
                  </a:cubicBezTo>
                  <a:cubicBezTo>
                    <a:pt x="168877" y="3544"/>
                    <a:pt x="211519" y="47514"/>
                    <a:pt x="213518" y="100812"/>
                  </a:cubicBezTo>
                  <a:cubicBezTo>
                    <a:pt x="216182" y="168765"/>
                    <a:pt x="184867" y="220730"/>
                    <a:pt x="134228" y="262702"/>
                  </a:cubicBezTo>
                  <a:cubicBezTo>
                    <a:pt x="125568" y="270031"/>
                    <a:pt x="116239" y="276027"/>
                    <a:pt x="106911" y="282022"/>
                  </a:cubicBezTo>
                  <a:cubicBezTo>
                    <a:pt x="104912" y="283355"/>
                    <a:pt x="100914" y="282022"/>
                    <a:pt x="98249" y="282022"/>
                  </a:cubicBezTo>
                  <a:cubicBezTo>
                    <a:pt x="98249" y="279358"/>
                    <a:pt x="98249" y="276027"/>
                    <a:pt x="100248" y="273362"/>
                  </a:cubicBezTo>
                  <a:cubicBezTo>
                    <a:pt x="112907" y="253375"/>
                    <a:pt x="125568" y="233389"/>
                    <a:pt x="138227" y="214068"/>
                  </a:cubicBezTo>
                  <a:close/>
                </a:path>
              </a:pathLst>
            </a:custGeom>
            <a:solidFill>
              <a:schemeClr val="bg1"/>
            </a:solidFill>
            <a:ln w="6662" cap="flat">
              <a:noFill/>
              <a:prstDash val="solid"/>
              <a:miter/>
            </a:ln>
          </p:spPr>
          <p:txBody>
            <a:bodyPr rtlCol="0" anchor="ctr"/>
            <a:lstStyle/>
            <a:p>
              <a:endParaRPr lang="en-US">
                <a:solidFill>
                  <a:srgbClr val="262626"/>
                </a:solidFill>
              </a:endParaRPr>
            </a:p>
          </p:txBody>
        </p:sp>
        <p:sp>
          <p:nvSpPr>
            <p:cNvPr id="254" name="Freeform 253">
              <a:extLst>
                <a:ext uri="{FF2B5EF4-FFF2-40B4-BE49-F238E27FC236}">
                  <a16:creationId xmlns:a16="http://schemas.microsoft.com/office/drawing/2014/main" id="{610961C5-D1B3-F469-816E-7BB6770AAEE0}"/>
                </a:ext>
              </a:extLst>
            </p:cNvPr>
            <p:cNvSpPr/>
            <p:nvPr/>
          </p:nvSpPr>
          <p:spPr>
            <a:xfrm>
              <a:off x="3546595" y="5762276"/>
              <a:ext cx="213875" cy="282387"/>
            </a:xfrm>
            <a:custGeom>
              <a:avLst/>
              <a:gdLst>
                <a:gd name="connsiteX0" fmla="*/ 134630 w 213875"/>
                <a:gd name="connsiteY0" fmla="*/ 211102 h 282387"/>
                <a:gd name="connsiteX1" fmla="*/ 59339 w 213875"/>
                <a:gd name="connsiteY1" fmla="*/ 203108 h 282387"/>
                <a:gd name="connsiteX2" fmla="*/ 4038 w 213875"/>
                <a:gd name="connsiteY2" fmla="*/ 77193 h 282387"/>
                <a:gd name="connsiteX3" fmla="*/ 119305 w 213875"/>
                <a:gd name="connsiteY3" fmla="*/ 578 h 282387"/>
                <a:gd name="connsiteX4" fmla="*/ 213253 w 213875"/>
                <a:gd name="connsiteY4" fmla="*/ 95848 h 282387"/>
                <a:gd name="connsiteX5" fmla="*/ 169277 w 213875"/>
                <a:gd name="connsiteY5" fmla="*/ 228424 h 282387"/>
                <a:gd name="connsiteX6" fmla="*/ 109978 w 213875"/>
                <a:gd name="connsiteY6" fmla="*/ 280389 h 282387"/>
                <a:gd name="connsiteX7" fmla="*/ 97984 w 213875"/>
                <a:gd name="connsiteY7" fmla="*/ 282388 h 282387"/>
                <a:gd name="connsiteX8" fmla="*/ 101982 w 213875"/>
                <a:gd name="connsiteY8" fmla="*/ 271728 h 282387"/>
                <a:gd name="connsiteX9" fmla="*/ 137962 w 213875"/>
                <a:gd name="connsiteY9" fmla="*/ 215099 h 282387"/>
                <a:gd name="connsiteX10" fmla="*/ 134630 w 213875"/>
                <a:gd name="connsiteY10" fmla="*/ 211102 h 28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875" h="282387">
                  <a:moveTo>
                    <a:pt x="134630" y="211102"/>
                  </a:moveTo>
                  <a:cubicBezTo>
                    <a:pt x="108645" y="217098"/>
                    <a:pt x="83326" y="215099"/>
                    <a:pt x="59339" y="203108"/>
                  </a:cubicBezTo>
                  <a:cubicBezTo>
                    <a:pt x="13365" y="180457"/>
                    <a:pt x="-9955" y="127159"/>
                    <a:pt x="4038" y="77193"/>
                  </a:cubicBezTo>
                  <a:cubicBezTo>
                    <a:pt x="18029" y="27227"/>
                    <a:pt x="65336" y="-4752"/>
                    <a:pt x="119305" y="578"/>
                  </a:cubicBezTo>
                  <a:cubicBezTo>
                    <a:pt x="167945" y="5242"/>
                    <a:pt x="209254" y="45881"/>
                    <a:pt x="213253" y="95848"/>
                  </a:cubicBezTo>
                  <a:cubicBezTo>
                    <a:pt x="217251" y="146480"/>
                    <a:pt x="201926" y="191116"/>
                    <a:pt x="169277" y="228424"/>
                  </a:cubicBezTo>
                  <a:cubicBezTo>
                    <a:pt x="151954" y="247744"/>
                    <a:pt x="130633" y="263734"/>
                    <a:pt x="109978" y="280389"/>
                  </a:cubicBezTo>
                  <a:cubicBezTo>
                    <a:pt x="107313" y="282388"/>
                    <a:pt x="101982" y="281721"/>
                    <a:pt x="97984" y="282388"/>
                  </a:cubicBezTo>
                  <a:cubicBezTo>
                    <a:pt x="99316" y="279057"/>
                    <a:pt x="99983" y="275059"/>
                    <a:pt x="101982" y="271728"/>
                  </a:cubicBezTo>
                  <a:cubicBezTo>
                    <a:pt x="113976" y="253074"/>
                    <a:pt x="125968" y="233754"/>
                    <a:pt x="137962" y="215099"/>
                  </a:cubicBezTo>
                  <a:cubicBezTo>
                    <a:pt x="136629" y="213767"/>
                    <a:pt x="135962" y="212435"/>
                    <a:pt x="134630" y="211102"/>
                  </a:cubicBezTo>
                  <a:close/>
                </a:path>
              </a:pathLst>
            </a:custGeom>
            <a:solidFill>
              <a:schemeClr val="bg1"/>
            </a:solidFill>
            <a:ln w="6662" cap="flat">
              <a:noFill/>
              <a:prstDash val="solid"/>
              <a:miter/>
            </a:ln>
          </p:spPr>
          <p:txBody>
            <a:bodyPr rtlCol="0" anchor="ctr"/>
            <a:lstStyle/>
            <a:p>
              <a:endParaRPr lang="en-US">
                <a:solidFill>
                  <a:srgbClr val="262626"/>
                </a:solidFill>
              </a:endParaRPr>
            </a:p>
          </p:txBody>
        </p:sp>
      </p:grpSp>
      <p:sp>
        <p:nvSpPr>
          <p:cNvPr id="255" name="TextBox 254">
            <a:extLst>
              <a:ext uri="{FF2B5EF4-FFF2-40B4-BE49-F238E27FC236}">
                <a16:creationId xmlns:a16="http://schemas.microsoft.com/office/drawing/2014/main" id="{F7D14B70-B0DC-D82D-A7E8-8AC0B937D4B6}"/>
              </a:ext>
            </a:extLst>
          </p:cNvPr>
          <p:cNvSpPr txBox="1"/>
          <p:nvPr/>
        </p:nvSpPr>
        <p:spPr>
          <a:xfrm>
            <a:off x="4358492" y="7745337"/>
            <a:ext cx="2425121" cy="2015936"/>
          </a:xfrm>
          <a:prstGeom prst="rect">
            <a:avLst/>
          </a:prstGeom>
          <a:noFill/>
        </p:spPr>
        <p:txBody>
          <a:bodyPr wrap="square" rtlCol="0">
            <a:spAutoFit/>
          </a:bodyPr>
          <a:lstStyle/>
          <a:p>
            <a:pPr algn="ctr">
              <a:lnSpc>
                <a:spcPts val="1480"/>
              </a:lnSpc>
            </a:pP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Perdite reali, causate da perdite fisiche, traboccamenti e inefficienze della rete.  Perdite apparenti (commerciali), derivanti da imprecisioni nelle letture dei contatori, clienti non registrati, fatturazione errata e proprietà classificate in modo errato nel sistema tariffario.</a:t>
            </a:r>
          </a:p>
          <a:p>
            <a:pPr algn="ctr">
              <a:lnSpc>
                <a:spcPts val="1480"/>
              </a:lnSpc>
            </a:pPr>
            <a:endParaRPr lang="en-US" sz="1400" i="1" spc="0" baseline="0" dirty="0">
              <a:ln/>
              <a:solidFill>
                <a:schemeClr val="bg1"/>
              </a:solidFill>
              <a:latin typeface="Calibri" panose="020F0502020204030204" pitchFamily="34" charset="0"/>
              <a:cs typeface="Calibri" panose="020F0502020204030204" pitchFamily="34" charset="0"/>
              <a:sym typeface="Poppins-MediumItalic"/>
              <a:rtl val="0"/>
            </a:endParaRPr>
          </a:p>
        </p:txBody>
      </p:sp>
      <p:sp>
        <p:nvSpPr>
          <p:cNvPr id="256" name="Slide Number Placeholder 5">
            <a:extLst>
              <a:ext uri="{FF2B5EF4-FFF2-40B4-BE49-F238E27FC236}">
                <a16:creationId xmlns:a16="http://schemas.microsoft.com/office/drawing/2014/main" id="{AE02DE99-0B83-E97E-4F1F-0FF25896E2C0}"/>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17</a:t>
            </a:fld>
            <a:endParaRPr lang="en-US" dirty="0">
              <a:solidFill>
                <a:srgbClr val="262626"/>
              </a:solidFill>
            </a:endParaRPr>
          </a:p>
        </p:txBody>
      </p:sp>
      <p:cxnSp>
        <p:nvCxnSpPr>
          <p:cNvPr id="2" name="Straight Connector 1">
            <a:extLst>
              <a:ext uri="{FF2B5EF4-FFF2-40B4-BE49-F238E27FC236}">
                <a16:creationId xmlns:a16="http://schemas.microsoft.com/office/drawing/2014/main" id="{327BC733-8857-7875-0599-1C69C0DABCEF}"/>
              </a:ext>
            </a:extLst>
          </p:cNvPr>
          <p:cNvCxnSpPr>
            <a:cxnSpLocks/>
          </p:cNvCxnSpPr>
          <p:nvPr/>
        </p:nvCxnSpPr>
        <p:spPr>
          <a:xfrm flipV="1">
            <a:off x="1410318" y="0"/>
            <a:ext cx="0" cy="1298713"/>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50E5BB69-89CE-57A3-5133-52650F8AB391}"/>
              </a:ext>
            </a:extLst>
          </p:cNvPr>
          <p:cNvSpPr txBox="1"/>
          <p:nvPr/>
        </p:nvSpPr>
        <p:spPr>
          <a:xfrm>
            <a:off x="1601624" y="673031"/>
            <a:ext cx="3366904" cy="731034"/>
          </a:xfrm>
          <a:prstGeom prst="rect">
            <a:avLst/>
          </a:prstGeom>
          <a:noFill/>
        </p:spPr>
        <p:txBody>
          <a:bodyPr wrap="square" rtlCol="0" anchor="t">
            <a:spAutoFit/>
          </a:bodyPr>
          <a:lstStyle/>
          <a:p>
            <a:pPr marL="9525">
              <a:lnSpc>
                <a:spcPts val="1560"/>
              </a:lnSpc>
              <a:tabLst>
                <a:tab pos="1189038" algn="l"/>
              </a:tabLst>
            </a:pPr>
            <a:r>
              <a:rPr lang="en-US" sz="2200" b="1" dirty="0">
                <a:solidFill>
                  <a:srgbClr val="000000"/>
                </a:solidFill>
                <a:latin typeface="Calibri" panose="020F0502020204030204" pitchFamily="34" charset="0"/>
                <a:cs typeface="Calibri" panose="020F0502020204030204" pitchFamily="34" charset="0"/>
              </a:rPr>
              <a:t>GESTIONE DELL'ACQUA</a:t>
            </a:r>
          </a:p>
          <a:p>
            <a:pPr marL="9525">
              <a:lnSpc>
                <a:spcPts val="1560"/>
              </a:lnSpc>
              <a:tabLst>
                <a:tab pos="1189038" algn="l"/>
              </a:tabLst>
            </a:pPr>
            <a:endParaRPr lang="en-US" sz="2200" b="1" dirty="0">
              <a:solidFill>
                <a:srgbClr val="000000"/>
              </a:solidFill>
              <a:latin typeface="Calibri" panose="020F0502020204030204" pitchFamily="34" charset="0"/>
              <a:cs typeface="Calibri" panose="020F0502020204030204" pitchFamily="34" charset="0"/>
            </a:endParaRPr>
          </a:p>
          <a:p>
            <a:pPr marL="9525">
              <a:lnSpc>
                <a:spcPts val="1560"/>
              </a:lnSpc>
              <a:tabLst>
                <a:tab pos="1189038" algn="l"/>
              </a:tabLst>
            </a:pPr>
            <a:endParaRPr lang="en-US" sz="2200" b="1" dirty="0">
              <a:solidFill>
                <a:srgbClr val="000000"/>
              </a:solidFill>
              <a:latin typeface="Calibri" panose="020F0502020204030204" pitchFamily="34" charset="0"/>
              <a:cs typeface="Calibri" panose="020F0502020204030204" pitchFamily="34" charset="0"/>
            </a:endParaRPr>
          </a:p>
        </p:txBody>
      </p:sp>
      <p:grpSp>
        <p:nvGrpSpPr>
          <p:cNvPr id="4" name="Group 3">
            <a:extLst>
              <a:ext uri="{FF2B5EF4-FFF2-40B4-BE49-F238E27FC236}">
                <a16:creationId xmlns:a16="http://schemas.microsoft.com/office/drawing/2014/main" id="{D280D48D-0F6C-654A-64D7-57E1EEFAD570}"/>
              </a:ext>
            </a:extLst>
          </p:cNvPr>
          <p:cNvGrpSpPr/>
          <p:nvPr/>
        </p:nvGrpSpPr>
        <p:grpSpPr>
          <a:xfrm rot="16200000">
            <a:off x="580124" y="306956"/>
            <a:ext cx="793054" cy="947012"/>
            <a:chOff x="547405" y="6570863"/>
            <a:chExt cx="1035254" cy="1236230"/>
          </a:xfrm>
        </p:grpSpPr>
        <p:sp>
          <p:nvSpPr>
            <p:cNvPr id="5" name="Freeform 4">
              <a:extLst>
                <a:ext uri="{FF2B5EF4-FFF2-40B4-BE49-F238E27FC236}">
                  <a16:creationId xmlns:a16="http://schemas.microsoft.com/office/drawing/2014/main" id="{E206626E-FDE4-62CA-51AA-51C8625E0882}"/>
                </a:ext>
              </a:extLst>
            </p:cNvPr>
            <p:cNvSpPr/>
            <p:nvPr/>
          </p:nvSpPr>
          <p:spPr>
            <a:xfrm>
              <a:off x="1059795" y="7527291"/>
              <a:ext cx="11386" cy="120435"/>
            </a:xfrm>
            <a:custGeom>
              <a:avLst/>
              <a:gdLst>
                <a:gd name="connsiteX0" fmla="*/ 5693 w 11386"/>
                <a:gd name="connsiteY0" fmla="*/ 120436 h 120435"/>
                <a:gd name="connsiteX1" fmla="*/ 0 w 11386"/>
                <a:gd name="connsiteY1" fmla="*/ 114744 h 120435"/>
                <a:gd name="connsiteX2" fmla="*/ 0 w 11386"/>
                <a:gd name="connsiteY2" fmla="*/ 5692 h 120435"/>
                <a:gd name="connsiteX3" fmla="*/ 5693 w 11386"/>
                <a:gd name="connsiteY3" fmla="*/ 0 h 120435"/>
                <a:gd name="connsiteX4" fmla="*/ 11386 w 11386"/>
                <a:gd name="connsiteY4" fmla="*/ 5692 h 120435"/>
                <a:gd name="connsiteX5" fmla="*/ 11386 w 11386"/>
                <a:gd name="connsiteY5" fmla="*/ 114744 h 120435"/>
                <a:gd name="connsiteX6" fmla="*/ 5693 w 11386"/>
                <a:gd name="connsiteY6" fmla="*/ 120436 h 120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86" h="120435">
                  <a:moveTo>
                    <a:pt x="5693" y="120436"/>
                  </a:moveTo>
                  <a:cubicBezTo>
                    <a:pt x="2505" y="120436"/>
                    <a:pt x="0" y="117931"/>
                    <a:pt x="0" y="114744"/>
                  </a:cubicBezTo>
                  <a:lnTo>
                    <a:pt x="0" y="5692"/>
                  </a:lnTo>
                  <a:cubicBezTo>
                    <a:pt x="0" y="2504"/>
                    <a:pt x="2505" y="0"/>
                    <a:pt x="5693" y="0"/>
                  </a:cubicBezTo>
                  <a:cubicBezTo>
                    <a:pt x="8881" y="0"/>
                    <a:pt x="11386" y="2504"/>
                    <a:pt x="11386" y="5692"/>
                  </a:cubicBezTo>
                  <a:lnTo>
                    <a:pt x="11386" y="114744"/>
                  </a:lnTo>
                  <a:cubicBezTo>
                    <a:pt x="11386" y="117931"/>
                    <a:pt x="8881" y="120436"/>
                    <a:pt x="5693" y="120436"/>
                  </a:cubicBezTo>
                  <a:close/>
                </a:path>
              </a:pathLst>
            </a:custGeom>
            <a:solidFill>
              <a:srgbClr val="343434"/>
            </a:solidFill>
            <a:ln w="2276" cap="flat">
              <a:noFill/>
              <a:prstDash val="solid"/>
              <a:miter/>
            </a:ln>
          </p:spPr>
          <p:txBody>
            <a:bodyPr rtlCol="0" anchor="ctr"/>
            <a:lstStyle/>
            <a:p>
              <a:endParaRPr lang="en-US"/>
            </a:p>
          </p:txBody>
        </p:sp>
        <p:grpSp>
          <p:nvGrpSpPr>
            <p:cNvPr id="6" name="Graphic 15">
              <a:extLst>
                <a:ext uri="{FF2B5EF4-FFF2-40B4-BE49-F238E27FC236}">
                  <a16:creationId xmlns:a16="http://schemas.microsoft.com/office/drawing/2014/main" id="{625AC2D6-FB96-3BF5-996A-6F45BE306A03}"/>
                </a:ext>
              </a:extLst>
            </p:cNvPr>
            <p:cNvGrpSpPr/>
            <p:nvPr/>
          </p:nvGrpSpPr>
          <p:grpSpPr>
            <a:xfrm>
              <a:off x="1006279" y="7689162"/>
              <a:ext cx="118191" cy="117931"/>
              <a:chOff x="1006279" y="7689162"/>
              <a:chExt cx="118191" cy="117931"/>
            </a:xfrm>
          </p:grpSpPr>
          <p:sp>
            <p:nvSpPr>
              <p:cNvPr id="10" name="Freeform 9">
                <a:extLst>
                  <a:ext uri="{FF2B5EF4-FFF2-40B4-BE49-F238E27FC236}">
                    <a16:creationId xmlns:a16="http://schemas.microsoft.com/office/drawing/2014/main" id="{89364D44-5E4B-4A56-3B73-8B5BB4DC62F7}"/>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11" name="Freeform 10">
                <a:extLst>
                  <a:ext uri="{FF2B5EF4-FFF2-40B4-BE49-F238E27FC236}">
                    <a16:creationId xmlns:a16="http://schemas.microsoft.com/office/drawing/2014/main" id="{69ADA075-01B7-E395-39AA-6D64034C58D2}"/>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00898B"/>
              </a:solidFill>
              <a:ln w="2276" cap="flat">
                <a:noFill/>
                <a:prstDash val="solid"/>
                <a:miter/>
              </a:ln>
            </p:spPr>
            <p:txBody>
              <a:bodyPr rtlCol="0" anchor="ctr"/>
              <a:lstStyle/>
              <a:p>
                <a:endParaRPr lang="en-US"/>
              </a:p>
            </p:txBody>
          </p:sp>
        </p:grpSp>
        <p:grpSp>
          <p:nvGrpSpPr>
            <p:cNvPr id="7" name="Graphic 15">
              <a:extLst>
                <a:ext uri="{FF2B5EF4-FFF2-40B4-BE49-F238E27FC236}">
                  <a16:creationId xmlns:a16="http://schemas.microsoft.com/office/drawing/2014/main" id="{D50BDDCD-BCFD-B8E5-D7B8-1A27E390C5F8}"/>
                </a:ext>
              </a:extLst>
            </p:cNvPr>
            <p:cNvGrpSpPr/>
            <p:nvPr/>
          </p:nvGrpSpPr>
          <p:grpSpPr>
            <a:xfrm>
              <a:off x="547405" y="6570863"/>
              <a:ext cx="1035254" cy="914993"/>
              <a:chOff x="547405" y="6570863"/>
              <a:chExt cx="1035254" cy="914993"/>
            </a:xfrm>
          </p:grpSpPr>
          <p:sp>
            <p:nvSpPr>
              <p:cNvPr id="8" name="Freeform 7">
                <a:extLst>
                  <a:ext uri="{FF2B5EF4-FFF2-40B4-BE49-F238E27FC236}">
                    <a16:creationId xmlns:a16="http://schemas.microsoft.com/office/drawing/2014/main" id="{5AE52FFA-54B9-7B54-A520-AB67A01E3593}"/>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00898B"/>
              </a:solidFill>
              <a:ln w="2276"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CB5B7843-15BA-6AA3-263A-F65A1F311D1F}"/>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a:p>
            </p:txBody>
          </p:sp>
        </p:grpSp>
      </p:grpSp>
      <p:cxnSp>
        <p:nvCxnSpPr>
          <p:cNvPr id="35" name="Straight Connector 34">
            <a:extLst>
              <a:ext uri="{FF2B5EF4-FFF2-40B4-BE49-F238E27FC236}">
                <a16:creationId xmlns:a16="http://schemas.microsoft.com/office/drawing/2014/main" id="{1A98A0B9-E8D4-B4F6-6C51-FDDAB9F30E4D}"/>
              </a:ext>
            </a:extLst>
          </p:cNvPr>
          <p:cNvCxnSpPr>
            <a:cxnSpLocks/>
          </p:cNvCxnSpPr>
          <p:nvPr/>
        </p:nvCxnSpPr>
        <p:spPr>
          <a:xfrm flipH="1">
            <a:off x="561945" y="4744830"/>
            <a:ext cx="2245910" cy="0"/>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37" name="Freeform 36">
            <a:extLst>
              <a:ext uri="{FF2B5EF4-FFF2-40B4-BE49-F238E27FC236}">
                <a16:creationId xmlns:a16="http://schemas.microsoft.com/office/drawing/2014/main" id="{0F2C1E29-1AF2-491D-5F0A-835FACBE5D55}"/>
              </a:ext>
            </a:extLst>
          </p:cNvPr>
          <p:cNvSpPr/>
          <p:nvPr/>
        </p:nvSpPr>
        <p:spPr>
          <a:xfrm rot="16857412">
            <a:off x="2750626" y="4367501"/>
            <a:ext cx="1258839" cy="1104229"/>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chemeClr val="bg1">
              <a:alpha val="52000"/>
            </a:schemeClr>
          </a:solidFill>
          <a:ln w="5331" cap="flat">
            <a:noFill/>
            <a:prstDash val="solid"/>
            <a:miter/>
          </a:ln>
        </p:spPr>
        <p:txBody>
          <a:bodyPr rtlCol="0" anchor="ctr"/>
          <a:lstStyle/>
          <a:p>
            <a:endParaRPr lang="en-US"/>
          </a:p>
        </p:txBody>
      </p:sp>
      <p:grpSp>
        <p:nvGrpSpPr>
          <p:cNvPr id="57" name="Graphic 503">
            <a:extLst>
              <a:ext uri="{FF2B5EF4-FFF2-40B4-BE49-F238E27FC236}">
                <a16:creationId xmlns:a16="http://schemas.microsoft.com/office/drawing/2014/main" id="{58C51A9C-26BF-9A75-5479-464293D52AFB}"/>
              </a:ext>
            </a:extLst>
          </p:cNvPr>
          <p:cNvGrpSpPr/>
          <p:nvPr/>
        </p:nvGrpSpPr>
        <p:grpSpPr>
          <a:xfrm>
            <a:off x="574295" y="572588"/>
            <a:ext cx="483621" cy="419608"/>
            <a:chOff x="18003154" y="7258468"/>
            <a:chExt cx="1284171" cy="1114197"/>
          </a:xfrm>
        </p:grpSpPr>
        <p:grpSp>
          <p:nvGrpSpPr>
            <p:cNvPr id="58" name="Graphic 503">
              <a:extLst>
                <a:ext uri="{FF2B5EF4-FFF2-40B4-BE49-F238E27FC236}">
                  <a16:creationId xmlns:a16="http://schemas.microsoft.com/office/drawing/2014/main" id="{28866EE8-D9A3-BE5E-C8A3-F58E324A08A4}"/>
                </a:ext>
              </a:extLst>
            </p:cNvPr>
            <p:cNvGrpSpPr/>
            <p:nvPr/>
          </p:nvGrpSpPr>
          <p:grpSpPr>
            <a:xfrm>
              <a:off x="18003154" y="7258468"/>
              <a:ext cx="1284171" cy="1114197"/>
              <a:chOff x="18003154" y="7258468"/>
              <a:chExt cx="1284171" cy="1114197"/>
            </a:xfrm>
            <a:noFill/>
          </p:grpSpPr>
          <p:sp>
            <p:nvSpPr>
              <p:cNvPr id="136" name="Freeform 135">
                <a:extLst>
                  <a:ext uri="{FF2B5EF4-FFF2-40B4-BE49-F238E27FC236}">
                    <a16:creationId xmlns:a16="http://schemas.microsoft.com/office/drawing/2014/main" id="{D8C44C98-E92B-58FA-5219-D53DDA5622FD}"/>
                  </a:ext>
                </a:extLst>
              </p:cNvPr>
              <p:cNvSpPr/>
              <p:nvPr/>
            </p:nvSpPr>
            <p:spPr>
              <a:xfrm>
                <a:off x="18086560" y="7648257"/>
                <a:ext cx="984537" cy="724407"/>
              </a:xfrm>
              <a:custGeom>
                <a:avLst/>
                <a:gdLst>
                  <a:gd name="connsiteX0" fmla="*/ 984537 w 984537"/>
                  <a:gd name="connsiteY0" fmla="*/ 527477 h 724407"/>
                  <a:gd name="connsiteX1" fmla="*/ 817826 w 984537"/>
                  <a:gd name="connsiteY1" fmla="*/ 660994 h 724407"/>
                  <a:gd name="connsiteX2" fmla="*/ 613151 w 984537"/>
                  <a:gd name="connsiteY2" fmla="*/ 721984 h 724407"/>
                  <a:gd name="connsiteX3" fmla="*/ 391969 w 984537"/>
                  <a:gd name="connsiteY3" fmla="*/ 698907 h 724407"/>
                  <a:gd name="connsiteX4" fmla="*/ 197197 w 984537"/>
                  <a:gd name="connsiteY4" fmla="*/ 591763 h 724407"/>
                  <a:gd name="connsiteX5" fmla="*/ 63498 w 984537"/>
                  <a:gd name="connsiteY5" fmla="*/ 425278 h 724407"/>
                  <a:gd name="connsiteX6" fmla="*/ 2427 w 984537"/>
                  <a:gd name="connsiteY6" fmla="*/ 220880 h 724407"/>
                  <a:gd name="connsiteX7" fmla="*/ 25536 w 984537"/>
                  <a:gd name="connsiteY7" fmla="*/ 0 h 724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4537" h="724407">
                    <a:moveTo>
                      <a:pt x="984537" y="527477"/>
                    </a:moveTo>
                    <a:cubicBezTo>
                      <a:pt x="938319" y="583521"/>
                      <a:pt x="880548" y="628027"/>
                      <a:pt x="817826" y="660994"/>
                    </a:cubicBezTo>
                    <a:cubicBezTo>
                      <a:pt x="755103" y="693962"/>
                      <a:pt x="684126" y="715390"/>
                      <a:pt x="613151" y="721984"/>
                    </a:cubicBezTo>
                    <a:cubicBezTo>
                      <a:pt x="540524" y="728578"/>
                      <a:pt x="466247" y="721984"/>
                      <a:pt x="391969" y="698907"/>
                    </a:cubicBezTo>
                    <a:cubicBezTo>
                      <a:pt x="317692" y="675830"/>
                      <a:pt x="253318" y="639566"/>
                      <a:pt x="197197" y="591763"/>
                    </a:cubicBezTo>
                    <a:cubicBezTo>
                      <a:pt x="141078" y="545609"/>
                      <a:pt x="96510" y="487916"/>
                      <a:pt x="63498" y="425278"/>
                    </a:cubicBezTo>
                    <a:cubicBezTo>
                      <a:pt x="30486" y="362641"/>
                      <a:pt x="9030" y="291761"/>
                      <a:pt x="2427" y="220880"/>
                    </a:cubicBezTo>
                    <a:cubicBezTo>
                      <a:pt x="-4176" y="148353"/>
                      <a:pt x="2427" y="74176"/>
                      <a:pt x="25536" y="0"/>
                    </a:cubicBezTo>
                  </a:path>
                </a:pathLst>
              </a:custGeom>
              <a:noFill/>
              <a:ln w="12700" cap="rnd">
                <a:solidFill>
                  <a:srgbClr val="000000"/>
                </a:solidFill>
                <a:prstDash val="solid"/>
                <a:round/>
              </a:ln>
            </p:spPr>
            <p:txBody>
              <a:bodyPr rtlCol="0" anchor="ctr"/>
              <a:lstStyle/>
              <a:p>
                <a:endParaRPr lang="en-US" sz="1799"/>
              </a:p>
            </p:txBody>
          </p:sp>
          <p:sp>
            <p:nvSpPr>
              <p:cNvPr id="137" name="Freeform 136">
                <a:extLst>
                  <a:ext uri="{FF2B5EF4-FFF2-40B4-BE49-F238E27FC236}">
                    <a16:creationId xmlns:a16="http://schemas.microsoft.com/office/drawing/2014/main" id="{5CE0FBF2-066D-C887-67B8-D10E857B1899}"/>
                  </a:ext>
                </a:extLst>
              </p:cNvPr>
              <p:cNvSpPr/>
              <p:nvPr/>
            </p:nvSpPr>
            <p:spPr>
              <a:xfrm>
                <a:off x="18217733" y="7258468"/>
                <a:ext cx="984537" cy="724407"/>
              </a:xfrm>
              <a:custGeom>
                <a:avLst/>
                <a:gdLst>
                  <a:gd name="connsiteX0" fmla="*/ 0 w 984537"/>
                  <a:gd name="connsiteY0" fmla="*/ 196930 h 724407"/>
                  <a:gd name="connsiteX1" fmla="*/ 166713 w 984537"/>
                  <a:gd name="connsiteY1" fmla="*/ 63413 h 724407"/>
                  <a:gd name="connsiteX2" fmla="*/ 371386 w 984537"/>
                  <a:gd name="connsiteY2" fmla="*/ 2423 h 724407"/>
                  <a:gd name="connsiteX3" fmla="*/ 592568 w 984537"/>
                  <a:gd name="connsiteY3" fmla="*/ 25500 h 724407"/>
                  <a:gd name="connsiteX4" fmla="*/ 787340 w 984537"/>
                  <a:gd name="connsiteY4" fmla="*/ 132644 h 724407"/>
                  <a:gd name="connsiteX5" fmla="*/ 921039 w 984537"/>
                  <a:gd name="connsiteY5" fmla="*/ 299129 h 724407"/>
                  <a:gd name="connsiteX6" fmla="*/ 982110 w 984537"/>
                  <a:gd name="connsiteY6" fmla="*/ 503526 h 724407"/>
                  <a:gd name="connsiteX7" fmla="*/ 959003 w 984537"/>
                  <a:gd name="connsiteY7" fmla="*/ 724408 h 724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4537" h="724407">
                    <a:moveTo>
                      <a:pt x="0" y="196930"/>
                    </a:moveTo>
                    <a:cubicBezTo>
                      <a:pt x="46218" y="140886"/>
                      <a:pt x="103989" y="96381"/>
                      <a:pt x="166713" y="63413"/>
                    </a:cubicBezTo>
                    <a:cubicBezTo>
                      <a:pt x="229435" y="30446"/>
                      <a:pt x="300411" y="9016"/>
                      <a:pt x="371386" y="2423"/>
                    </a:cubicBezTo>
                    <a:cubicBezTo>
                      <a:pt x="444013" y="-4170"/>
                      <a:pt x="518291" y="2423"/>
                      <a:pt x="592568" y="25500"/>
                    </a:cubicBezTo>
                    <a:cubicBezTo>
                      <a:pt x="666845" y="48578"/>
                      <a:pt x="731219" y="84842"/>
                      <a:pt x="787340" y="132644"/>
                    </a:cubicBezTo>
                    <a:cubicBezTo>
                      <a:pt x="843461" y="180447"/>
                      <a:pt x="888027" y="236492"/>
                      <a:pt x="921039" y="299129"/>
                    </a:cubicBezTo>
                    <a:cubicBezTo>
                      <a:pt x="954051" y="361767"/>
                      <a:pt x="975510" y="432647"/>
                      <a:pt x="982110" y="503526"/>
                    </a:cubicBezTo>
                    <a:cubicBezTo>
                      <a:pt x="988713" y="576055"/>
                      <a:pt x="982110" y="650231"/>
                      <a:pt x="959003" y="724408"/>
                    </a:cubicBezTo>
                  </a:path>
                </a:pathLst>
              </a:custGeom>
              <a:noFill/>
              <a:ln w="12700" cap="rnd">
                <a:solidFill>
                  <a:srgbClr val="000000"/>
                </a:solidFill>
                <a:prstDash val="solid"/>
                <a:round/>
              </a:ln>
            </p:spPr>
            <p:txBody>
              <a:bodyPr rtlCol="0" anchor="ctr"/>
              <a:lstStyle/>
              <a:p>
                <a:endParaRPr lang="en-US" sz="1799"/>
              </a:p>
            </p:txBody>
          </p:sp>
          <p:sp>
            <p:nvSpPr>
              <p:cNvPr id="138" name="Freeform 137">
                <a:extLst>
                  <a:ext uri="{FF2B5EF4-FFF2-40B4-BE49-F238E27FC236}">
                    <a16:creationId xmlns:a16="http://schemas.microsoft.com/office/drawing/2014/main" id="{B22C878D-C7CC-B5AC-687E-69F1C109B383}"/>
                  </a:ext>
                </a:extLst>
              </p:cNvPr>
              <p:cNvSpPr/>
              <p:nvPr/>
            </p:nvSpPr>
            <p:spPr>
              <a:xfrm>
                <a:off x="18003154" y="7648257"/>
                <a:ext cx="168362" cy="128572"/>
              </a:xfrm>
              <a:custGeom>
                <a:avLst/>
                <a:gdLst>
                  <a:gd name="connsiteX0" fmla="*/ 0 w 168362"/>
                  <a:gd name="connsiteY0" fmla="*/ 92308 h 128572"/>
                  <a:gd name="connsiteX1" fmla="*/ 108942 w 168362"/>
                  <a:gd name="connsiteY1" fmla="*/ 0 h 128572"/>
                  <a:gd name="connsiteX2" fmla="*/ 168363 w 168362"/>
                  <a:gd name="connsiteY2" fmla="*/ 128572 h 128572"/>
                </a:gdLst>
                <a:ahLst/>
                <a:cxnLst>
                  <a:cxn ang="0">
                    <a:pos x="connsiteX0" y="connsiteY0"/>
                  </a:cxn>
                  <a:cxn ang="0">
                    <a:pos x="connsiteX1" y="connsiteY1"/>
                  </a:cxn>
                  <a:cxn ang="0">
                    <a:pos x="connsiteX2" y="connsiteY2"/>
                  </a:cxn>
                </a:cxnLst>
                <a:rect l="l" t="t" r="r" b="b"/>
                <a:pathLst>
                  <a:path w="168362" h="128572">
                    <a:moveTo>
                      <a:pt x="0" y="92308"/>
                    </a:moveTo>
                    <a:lnTo>
                      <a:pt x="108942" y="0"/>
                    </a:lnTo>
                    <a:lnTo>
                      <a:pt x="168363" y="128572"/>
                    </a:lnTo>
                  </a:path>
                </a:pathLst>
              </a:custGeom>
              <a:noFill/>
              <a:ln w="12700" cap="rnd">
                <a:solidFill>
                  <a:srgbClr val="000000"/>
                </a:solidFill>
                <a:prstDash val="solid"/>
                <a:round/>
              </a:ln>
            </p:spPr>
            <p:txBody>
              <a:bodyPr rtlCol="0" anchor="ctr"/>
              <a:lstStyle/>
              <a:p>
                <a:endParaRPr lang="en-US" sz="1799"/>
              </a:p>
            </p:txBody>
          </p:sp>
          <p:sp>
            <p:nvSpPr>
              <p:cNvPr id="139" name="Freeform 138">
                <a:extLst>
                  <a:ext uri="{FF2B5EF4-FFF2-40B4-BE49-F238E27FC236}">
                    <a16:creationId xmlns:a16="http://schemas.microsoft.com/office/drawing/2014/main" id="{E101E852-6BFB-3E88-0F34-523429EF198F}"/>
                  </a:ext>
                </a:extLst>
              </p:cNvPr>
              <p:cNvSpPr/>
              <p:nvPr/>
            </p:nvSpPr>
            <p:spPr>
              <a:xfrm>
                <a:off x="19117313" y="7852654"/>
                <a:ext cx="170013" cy="128573"/>
              </a:xfrm>
              <a:custGeom>
                <a:avLst/>
                <a:gdLst>
                  <a:gd name="connsiteX0" fmla="*/ 170013 w 170013"/>
                  <a:gd name="connsiteY0" fmla="*/ 37913 h 128573"/>
                  <a:gd name="connsiteX1" fmla="*/ 61074 w 170013"/>
                  <a:gd name="connsiteY1" fmla="*/ 128573 h 128573"/>
                  <a:gd name="connsiteX2" fmla="*/ 0 w 170013"/>
                  <a:gd name="connsiteY2" fmla="*/ 0 h 128573"/>
                </a:gdLst>
                <a:ahLst/>
                <a:cxnLst>
                  <a:cxn ang="0">
                    <a:pos x="connsiteX0" y="connsiteY0"/>
                  </a:cxn>
                  <a:cxn ang="0">
                    <a:pos x="connsiteX1" y="connsiteY1"/>
                  </a:cxn>
                  <a:cxn ang="0">
                    <a:pos x="connsiteX2" y="connsiteY2"/>
                  </a:cxn>
                </a:cxnLst>
                <a:rect l="l" t="t" r="r" b="b"/>
                <a:pathLst>
                  <a:path w="170013" h="128573">
                    <a:moveTo>
                      <a:pt x="170013" y="37913"/>
                    </a:moveTo>
                    <a:lnTo>
                      <a:pt x="61074" y="128573"/>
                    </a:lnTo>
                    <a:lnTo>
                      <a:pt x="0" y="0"/>
                    </a:lnTo>
                  </a:path>
                </a:pathLst>
              </a:custGeom>
              <a:noFill/>
              <a:ln w="12700" cap="rnd">
                <a:solidFill>
                  <a:srgbClr val="000000"/>
                </a:solidFill>
                <a:prstDash val="solid"/>
                <a:round/>
              </a:ln>
            </p:spPr>
            <p:txBody>
              <a:bodyPr rtlCol="0" anchor="ctr"/>
              <a:lstStyle/>
              <a:p>
                <a:endParaRPr lang="en-US" sz="1799"/>
              </a:p>
            </p:txBody>
          </p:sp>
        </p:grpSp>
        <p:grpSp>
          <p:nvGrpSpPr>
            <p:cNvPr id="59" name="Graphic 503">
              <a:extLst>
                <a:ext uri="{FF2B5EF4-FFF2-40B4-BE49-F238E27FC236}">
                  <a16:creationId xmlns:a16="http://schemas.microsoft.com/office/drawing/2014/main" id="{266429F5-3335-10B9-582D-CEFEB37C1F73}"/>
                </a:ext>
              </a:extLst>
            </p:cNvPr>
            <p:cNvGrpSpPr/>
            <p:nvPr/>
          </p:nvGrpSpPr>
          <p:grpSpPr>
            <a:xfrm>
              <a:off x="18336955" y="7366386"/>
              <a:ext cx="586710" cy="895351"/>
              <a:chOff x="18336955" y="7366386"/>
              <a:chExt cx="586710" cy="895351"/>
            </a:xfrm>
          </p:grpSpPr>
          <p:sp>
            <p:nvSpPr>
              <p:cNvPr id="60" name="Freeform 59">
                <a:extLst>
                  <a:ext uri="{FF2B5EF4-FFF2-40B4-BE49-F238E27FC236}">
                    <a16:creationId xmlns:a16="http://schemas.microsoft.com/office/drawing/2014/main" id="{3E0A116A-F962-16AD-4BDD-5A45631A5B2A}"/>
                  </a:ext>
                </a:extLst>
              </p:cNvPr>
              <p:cNvSpPr/>
              <p:nvPr/>
            </p:nvSpPr>
            <p:spPr>
              <a:xfrm>
                <a:off x="18524798" y="7588915"/>
                <a:ext cx="191366" cy="303299"/>
              </a:xfrm>
              <a:custGeom>
                <a:avLst/>
                <a:gdLst>
                  <a:gd name="connsiteX0" fmla="*/ 95683 w 191366"/>
                  <a:gd name="connsiteY0" fmla="*/ 0 h 303299"/>
                  <a:gd name="connsiteX1" fmla="*/ 18105 w 191366"/>
                  <a:gd name="connsiteY1" fmla="*/ 145057 h 303299"/>
                  <a:gd name="connsiteX2" fmla="*/ 13152 w 191366"/>
                  <a:gd name="connsiteY2" fmla="*/ 258794 h 303299"/>
                  <a:gd name="connsiteX3" fmla="*/ 95683 w 191366"/>
                  <a:gd name="connsiteY3" fmla="*/ 303300 h 303299"/>
                  <a:gd name="connsiteX4" fmla="*/ 178213 w 191366"/>
                  <a:gd name="connsiteY4" fmla="*/ 258794 h 303299"/>
                  <a:gd name="connsiteX5" fmla="*/ 173262 w 191366"/>
                  <a:gd name="connsiteY5" fmla="*/ 145057 h 303299"/>
                  <a:gd name="connsiteX6" fmla="*/ 95683 w 191366"/>
                  <a:gd name="connsiteY6" fmla="*/ 0 h 303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1366" h="303299">
                    <a:moveTo>
                      <a:pt x="95683" y="0"/>
                    </a:moveTo>
                    <a:cubicBezTo>
                      <a:pt x="84129" y="24725"/>
                      <a:pt x="59370" y="70881"/>
                      <a:pt x="18105" y="145057"/>
                    </a:cubicBezTo>
                    <a:cubicBezTo>
                      <a:pt x="-3354" y="182969"/>
                      <a:pt x="-6654" y="225826"/>
                      <a:pt x="13152" y="258794"/>
                    </a:cubicBezTo>
                    <a:cubicBezTo>
                      <a:pt x="29658" y="286816"/>
                      <a:pt x="59370" y="303300"/>
                      <a:pt x="95683" y="303300"/>
                    </a:cubicBezTo>
                    <a:cubicBezTo>
                      <a:pt x="131997" y="303300"/>
                      <a:pt x="161707" y="286816"/>
                      <a:pt x="178213" y="258794"/>
                    </a:cubicBezTo>
                    <a:cubicBezTo>
                      <a:pt x="198021" y="225826"/>
                      <a:pt x="194719" y="182969"/>
                      <a:pt x="173262" y="145057"/>
                    </a:cubicBezTo>
                    <a:cubicBezTo>
                      <a:pt x="131997" y="72529"/>
                      <a:pt x="107238" y="26374"/>
                      <a:pt x="95683" y="0"/>
                    </a:cubicBezTo>
                    <a:close/>
                  </a:path>
                </a:pathLst>
              </a:custGeom>
              <a:noFill/>
              <a:ln w="12700" cap="rnd">
                <a:solidFill>
                  <a:srgbClr val="000000"/>
                </a:solidFill>
                <a:prstDash val="solid"/>
                <a:miter/>
              </a:ln>
            </p:spPr>
            <p:txBody>
              <a:bodyPr rtlCol="0" anchor="ctr"/>
              <a:lstStyle/>
              <a:p>
                <a:endParaRPr lang="en-US" sz="1799"/>
              </a:p>
            </p:txBody>
          </p:sp>
          <p:sp>
            <p:nvSpPr>
              <p:cNvPr id="61" name="Freeform 60">
                <a:extLst>
                  <a:ext uri="{FF2B5EF4-FFF2-40B4-BE49-F238E27FC236}">
                    <a16:creationId xmlns:a16="http://schemas.microsoft.com/office/drawing/2014/main" id="{D0F7A079-9985-0945-D74C-5060534C6180}"/>
                  </a:ext>
                </a:extLst>
              </p:cNvPr>
              <p:cNvSpPr/>
              <p:nvPr/>
            </p:nvSpPr>
            <p:spPr>
              <a:xfrm>
                <a:off x="18687032" y="7366386"/>
                <a:ext cx="117790" cy="187914"/>
              </a:xfrm>
              <a:custGeom>
                <a:avLst/>
                <a:gdLst>
                  <a:gd name="connsiteX0" fmla="*/ 58894 w 117790"/>
                  <a:gd name="connsiteY0" fmla="*/ 0 h 187914"/>
                  <a:gd name="connsiteX1" fmla="*/ 11029 w 117790"/>
                  <a:gd name="connsiteY1" fmla="*/ 89012 h 187914"/>
                  <a:gd name="connsiteX2" fmla="*/ 7726 w 117790"/>
                  <a:gd name="connsiteY2" fmla="*/ 159892 h 187914"/>
                  <a:gd name="connsiteX3" fmla="*/ 58894 w 117790"/>
                  <a:gd name="connsiteY3" fmla="*/ 187914 h 187914"/>
                  <a:gd name="connsiteX4" fmla="*/ 110065 w 117790"/>
                  <a:gd name="connsiteY4" fmla="*/ 159892 h 187914"/>
                  <a:gd name="connsiteX5" fmla="*/ 106762 w 117790"/>
                  <a:gd name="connsiteY5" fmla="*/ 89012 h 187914"/>
                  <a:gd name="connsiteX6" fmla="*/ 58894 w 117790"/>
                  <a:gd name="connsiteY6" fmla="*/ 0 h 187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790" h="187914">
                    <a:moveTo>
                      <a:pt x="58894" y="0"/>
                    </a:moveTo>
                    <a:cubicBezTo>
                      <a:pt x="50641" y="14836"/>
                      <a:pt x="35788" y="44506"/>
                      <a:pt x="11029" y="89012"/>
                    </a:cubicBezTo>
                    <a:cubicBezTo>
                      <a:pt x="-2177" y="113738"/>
                      <a:pt x="-3827" y="140111"/>
                      <a:pt x="7726" y="159892"/>
                    </a:cubicBezTo>
                    <a:cubicBezTo>
                      <a:pt x="17629" y="178024"/>
                      <a:pt x="37438" y="187914"/>
                      <a:pt x="58894" y="187914"/>
                    </a:cubicBezTo>
                    <a:cubicBezTo>
                      <a:pt x="80353" y="187914"/>
                      <a:pt x="100160" y="178024"/>
                      <a:pt x="110065" y="159892"/>
                    </a:cubicBezTo>
                    <a:cubicBezTo>
                      <a:pt x="121618" y="140111"/>
                      <a:pt x="119968" y="113738"/>
                      <a:pt x="106762" y="89012"/>
                    </a:cubicBezTo>
                    <a:cubicBezTo>
                      <a:pt x="80353" y="44506"/>
                      <a:pt x="65497" y="14836"/>
                      <a:pt x="58894" y="0"/>
                    </a:cubicBezTo>
                    <a:close/>
                  </a:path>
                </a:pathLst>
              </a:custGeom>
              <a:noFill/>
              <a:ln w="12700" cap="rnd">
                <a:solidFill>
                  <a:srgbClr val="000000"/>
                </a:solidFill>
                <a:prstDash val="solid"/>
                <a:miter/>
              </a:ln>
            </p:spPr>
            <p:txBody>
              <a:bodyPr rtlCol="0" anchor="ctr"/>
              <a:lstStyle/>
              <a:p>
                <a:endParaRPr lang="en-US" sz="1799"/>
              </a:p>
            </p:txBody>
          </p:sp>
          <p:sp>
            <p:nvSpPr>
              <p:cNvPr id="62" name="Freeform 61">
                <a:extLst>
                  <a:ext uri="{FF2B5EF4-FFF2-40B4-BE49-F238E27FC236}">
                    <a16:creationId xmlns:a16="http://schemas.microsoft.com/office/drawing/2014/main" id="{D9D7C880-DE59-8D18-69C2-F1595A01FDEC}"/>
                  </a:ext>
                </a:extLst>
              </p:cNvPr>
              <p:cNvSpPr/>
              <p:nvPr/>
            </p:nvSpPr>
            <p:spPr>
              <a:xfrm>
                <a:off x="18805875" y="7588915"/>
                <a:ext cx="117790" cy="187914"/>
              </a:xfrm>
              <a:custGeom>
                <a:avLst/>
                <a:gdLst>
                  <a:gd name="connsiteX0" fmla="*/ 58896 w 117790"/>
                  <a:gd name="connsiteY0" fmla="*/ 0 h 187914"/>
                  <a:gd name="connsiteX1" fmla="*/ 11028 w 117790"/>
                  <a:gd name="connsiteY1" fmla="*/ 89012 h 187914"/>
                  <a:gd name="connsiteX2" fmla="*/ 7728 w 117790"/>
                  <a:gd name="connsiteY2" fmla="*/ 159892 h 187914"/>
                  <a:gd name="connsiteX3" fmla="*/ 58896 w 117790"/>
                  <a:gd name="connsiteY3" fmla="*/ 187914 h 187914"/>
                  <a:gd name="connsiteX4" fmla="*/ 110065 w 117790"/>
                  <a:gd name="connsiteY4" fmla="*/ 159892 h 187914"/>
                  <a:gd name="connsiteX5" fmla="*/ 106764 w 117790"/>
                  <a:gd name="connsiteY5" fmla="*/ 89012 h 187914"/>
                  <a:gd name="connsiteX6" fmla="*/ 58896 w 117790"/>
                  <a:gd name="connsiteY6" fmla="*/ 0 h 187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790" h="187914">
                    <a:moveTo>
                      <a:pt x="58896" y="0"/>
                    </a:moveTo>
                    <a:cubicBezTo>
                      <a:pt x="50643" y="14836"/>
                      <a:pt x="35787" y="44506"/>
                      <a:pt x="11028" y="89012"/>
                    </a:cubicBezTo>
                    <a:cubicBezTo>
                      <a:pt x="-2177" y="113738"/>
                      <a:pt x="-3828" y="140111"/>
                      <a:pt x="7728" y="159892"/>
                    </a:cubicBezTo>
                    <a:cubicBezTo>
                      <a:pt x="17631" y="178024"/>
                      <a:pt x="37437" y="187914"/>
                      <a:pt x="58896" y="187914"/>
                    </a:cubicBezTo>
                    <a:cubicBezTo>
                      <a:pt x="80353" y="187914"/>
                      <a:pt x="100161" y="178024"/>
                      <a:pt x="110065" y="159892"/>
                    </a:cubicBezTo>
                    <a:cubicBezTo>
                      <a:pt x="121618" y="140111"/>
                      <a:pt x="119968" y="113738"/>
                      <a:pt x="106764" y="89012"/>
                    </a:cubicBezTo>
                    <a:cubicBezTo>
                      <a:pt x="80353" y="42858"/>
                      <a:pt x="65499" y="14836"/>
                      <a:pt x="58896" y="0"/>
                    </a:cubicBezTo>
                    <a:close/>
                  </a:path>
                </a:pathLst>
              </a:custGeom>
              <a:noFill/>
              <a:ln w="12700" cap="rnd">
                <a:solidFill>
                  <a:srgbClr val="000000"/>
                </a:solidFill>
                <a:prstDash val="solid"/>
                <a:miter/>
              </a:ln>
            </p:spPr>
            <p:txBody>
              <a:bodyPr rtlCol="0" anchor="ctr"/>
              <a:lstStyle/>
              <a:p>
                <a:endParaRPr lang="en-US" sz="1799"/>
              </a:p>
            </p:txBody>
          </p:sp>
          <p:sp>
            <p:nvSpPr>
              <p:cNvPr id="63" name="Freeform 62">
                <a:extLst>
                  <a:ext uri="{FF2B5EF4-FFF2-40B4-BE49-F238E27FC236}">
                    <a16:creationId xmlns:a16="http://schemas.microsoft.com/office/drawing/2014/main" id="{0FAC961C-0C79-AC33-BA53-9A4F8A6443A1}"/>
                  </a:ext>
                </a:extLst>
              </p:cNvPr>
              <p:cNvSpPr/>
              <p:nvPr/>
            </p:nvSpPr>
            <p:spPr>
              <a:xfrm>
                <a:off x="18336955" y="7478476"/>
                <a:ext cx="137895" cy="219232"/>
              </a:xfrm>
              <a:custGeom>
                <a:avLst/>
                <a:gdLst>
                  <a:gd name="connsiteX0" fmla="*/ 68948 w 137895"/>
                  <a:gd name="connsiteY0" fmla="*/ 0 h 219232"/>
                  <a:gd name="connsiteX1" fmla="*/ 12827 w 137895"/>
                  <a:gd name="connsiteY1" fmla="*/ 103847 h 219232"/>
                  <a:gd name="connsiteX2" fmla="*/ 9526 w 137895"/>
                  <a:gd name="connsiteY2" fmla="*/ 186265 h 219232"/>
                  <a:gd name="connsiteX3" fmla="*/ 68948 w 137895"/>
                  <a:gd name="connsiteY3" fmla="*/ 219232 h 219232"/>
                  <a:gd name="connsiteX4" fmla="*/ 128369 w 137895"/>
                  <a:gd name="connsiteY4" fmla="*/ 186265 h 219232"/>
                  <a:gd name="connsiteX5" fmla="*/ 125069 w 137895"/>
                  <a:gd name="connsiteY5" fmla="*/ 103847 h 219232"/>
                  <a:gd name="connsiteX6" fmla="*/ 68948 w 137895"/>
                  <a:gd name="connsiteY6" fmla="*/ 0 h 219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895" h="219232">
                    <a:moveTo>
                      <a:pt x="68948" y="0"/>
                    </a:moveTo>
                    <a:cubicBezTo>
                      <a:pt x="60695" y="18132"/>
                      <a:pt x="42538" y="51099"/>
                      <a:pt x="12827" y="103847"/>
                    </a:cubicBezTo>
                    <a:cubicBezTo>
                      <a:pt x="-3680" y="131869"/>
                      <a:pt x="-3680" y="161540"/>
                      <a:pt x="9526" y="186265"/>
                    </a:cubicBezTo>
                    <a:cubicBezTo>
                      <a:pt x="21080" y="207694"/>
                      <a:pt x="42538" y="219232"/>
                      <a:pt x="68948" y="219232"/>
                    </a:cubicBezTo>
                    <a:cubicBezTo>
                      <a:pt x="95357" y="219232"/>
                      <a:pt x="116815" y="207694"/>
                      <a:pt x="128369" y="186265"/>
                    </a:cubicBezTo>
                    <a:cubicBezTo>
                      <a:pt x="141575" y="163188"/>
                      <a:pt x="141575" y="131869"/>
                      <a:pt x="125069" y="103847"/>
                    </a:cubicBezTo>
                    <a:cubicBezTo>
                      <a:pt x="95357" y="51099"/>
                      <a:pt x="77201" y="18132"/>
                      <a:pt x="68948" y="0"/>
                    </a:cubicBezTo>
                    <a:close/>
                  </a:path>
                </a:pathLst>
              </a:custGeom>
              <a:noFill/>
              <a:ln w="12700" cap="rnd">
                <a:solidFill>
                  <a:srgbClr val="000000"/>
                </a:solidFill>
                <a:prstDash val="solid"/>
                <a:miter/>
              </a:ln>
            </p:spPr>
            <p:txBody>
              <a:bodyPr rtlCol="0" anchor="ctr"/>
              <a:lstStyle/>
              <a:p>
                <a:endParaRPr lang="en-US" sz="1799"/>
              </a:p>
            </p:txBody>
          </p:sp>
          <p:grpSp>
            <p:nvGrpSpPr>
              <p:cNvPr id="128" name="Graphic 503">
                <a:extLst>
                  <a:ext uri="{FF2B5EF4-FFF2-40B4-BE49-F238E27FC236}">
                    <a16:creationId xmlns:a16="http://schemas.microsoft.com/office/drawing/2014/main" id="{EF022FDA-3163-F29B-08A2-5C6A0631855A}"/>
                  </a:ext>
                </a:extLst>
              </p:cNvPr>
              <p:cNvGrpSpPr/>
              <p:nvPr/>
            </p:nvGrpSpPr>
            <p:grpSpPr>
              <a:xfrm>
                <a:off x="18394046" y="7891844"/>
                <a:ext cx="492476" cy="369893"/>
                <a:chOff x="18394046" y="7891844"/>
                <a:chExt cx="492476" cy="369893"/>
              </a:xfrm>
            </p:grpSpPr>
            <p:grpSp>
              <p:nvGrpSpPr>
                <p:cNvPr id="130" name="Graphic 503">
                  <a:extLst>
                    <a:ext uri="{FF2B5EF4-FFF2-40B4-BE49-F238E27FC236}">
                      <a16:creationId xmlns:a16="http://schemas.microsoft.com/office/drawing/2014/main" id="{6D651D5B-62BD-F483-45AC-FEE313AC32DF}"/>
                    </a:ext>
                  </a:extLst>
                </p:cNvPr>
                <p:cNvGrpSpPr/>
                <p:nvPr/>
              </p:nvGrpSpPr>
              <p:grpSpPr>
                <a:xfrm>
                  <a:off x="18569018" y="7891844"/>
                  <a:ext cx="317504" cy="317150"/>
                  <a:chOff x="18569018" y="7891844"/>
                  <a:chExt cx="317504" cy="317150"/>
                </a:xfrm>
                <a:noFill/>
              </p:grpSpPr>
              <p:sp>
                <p:nvSpPr>
                  <p:cNvPr id="134" name="Freeform 133">
                    <a:extLst>
                      <a:ext uri="{FF2B5EF4-FFF2-40B4-BE49-F238E27FC236}">
                        <a16:creationId xmlns:a16="http://schemas.microsoft.com/office/drawing/2014/main" id="{8119CF90-D926-1633-3A58-6BF945D5ECEC}"/>
                      </a:ext>
                    </a:extLst>
                  </p:cNvPr>
                  <p:cNvSpPr/>
                  <p:nvPr/>
                </p:nvSpPr>
                <p:spPr>
                  <a:xfrm>
                    <a:off x="18569018" y="7891844"/>
                    <a:ext cx="317504" cy="317150"/>
                  </a:xfrm>
                  <a:custGeom>
                    <a:avLst/>
                    <a:gdLst>
                      <a:gd name="connsiteX0" fmla="*/ 234680 w 317504"/>
                      <a:gd name="connsiteY0" fmla="*/ 234439 h 317150"/>
                      <a:gd name="connsiteX1" fmla="*/ 1945 w 317504"/>
                      <a:gd name="connsiteY1" fmla="*/ 315208 h 317150"/>
                      <a:gd name="connsiteX2" fmla="*/ 82825 w 317504"/>
                      <a:gd name="connsiteY2" fmla="*/ 82789 h 317150"/>
                      <a:gd name="connsiteX3" fmla="*/ 315560 w 317504"/>
                      <a:gd name="connsiteY3" fmla="*/ 2019 h 317150"/>
                      <a:gd name="connsiteX4" fmla="*/ 234680 w 317504"/>
                      <a:gd name="connsiteY4" fmla="*/ 234439 h 31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504" h="317150">
                        <a:moveTo>
                          <a:pt x="234680" y="234439"/>
                        </a:moveTo>
                        <a:cubicBezTo>
                          <a:pt x="171958" y="297077"/>
                          <a:pt x="84475" y="325099"/>
                          <a:pt x="1945" y="315208"/>
                        </a:cubicBezTo>
                        <a:cubicBezTo>
                          <a:pt x="-7958" y="232790"/>
                          <a:pt x="20101" y="147076"/>
                          <a:pt x="82825" y="82789"/>
                        </a:cubicBezTo>
                        <a:cubicBezTo>
                          <a:pt x="145549" y="18502"/>
                          <a:pt x="233030" y="-7871"/>
                          <a:pt x="315560" y="2019"/>
                        </a:cubicBezTo>
                        <a:cubicBezTo>
                          <a:pt x="325463" y="84437"/>
                          <a:pt x="297404" y="170152"/>
                          <a:pt x="234680" y="234439"/>
                        </a:cubicBezTo>
                        <a:close/>
                      </a:path>
                    </a:pathLst>
                  </a:custGeom>
                  <a:solidFill>
                    <a:srgbClr val="00898B"/>
                  </a:solidFill>
                  <a:ln w="12700" cap="rnd">
                    <a:solidFill>
                      <a:srgbClr val="000000"/>
                    </a:solidFill>
                    <a:prstDash val="solid"/>
                    <a:miter/>
                  </a:ln>
                </p:spPr>
                <p:txBody>
                  <a:bodyPr rtlCol="0" anchor="ctr"/>
                  <a:lstStyle/>
                  <a:p>
                    <a:endParaRPr lang="en-US" sz="1799"/>
                  </a:p>
                </p:txBody>
              </p:sp>
              <p:sp>
                <p:nvSpPr>
                  <p:cNvPr id="135" name="Freeform 134">
                    <a:extLst>
                      <a:ext uri="{FF2B5EF4-FFF2-40B4-BE49-F238E27FC236}">
                        <a16:creationId xmlns:a16="http://schemas.microsoft.com/office/drawing/2014/main" id="{EB87D4E6-AF48-1AC7-BBC7-D9ABC1A5549B}"/>
                      </a:ext>
                    </a:extLst>
                  </p:cNvPr>
                  <p:cNvSpPr/>
                  <p:nvPr/>
                </p:nvSpPr>
                <p:spPr>
                  <a:xfrm>
                    <a:off x="18570963" y="8032326"/>
                    <a:ext cx="174964" cy="174726"/>
                  </a:xfrm>
                  <a:custGeom>
                    <a:avLst/>
                    <a:gdLst>
                      <a:gd name="connsiteX0" fmla="*/ 174963 w 174964"/>
                      <a:gd name="connsiteY0" fmla="*/ 0 h 174726"/>
                      <a:gd name="connsiteX1" fmla="*/ 0 w 174964"/>
                      <a:gd name="connsiteY1" fmla="*/ 174726 h 174726"/>
                    </a:gdLst>
                    <a:ahLst/>
                    <a:cxnLst>
                      <a:cxn ang="0">
                        <a:pos x="connsiteX0" y="connsiteY0"/>
                      </a:cxn>
                      <a:cxn ang="0">
                        <a:pos x="connsiteX1" y="connsiteY1"/>
                      </a:cxn>
                    </a:cxnLst>
                    <a:rect l="l" t="t" r="r" b="b"/>
                    <a:pathLst>
                      <a:path w="174964" h="174726">
                        <a:moveTo>
                          <a:pt x="174963" y="0"/>
                        </a:moveTo>
                        <a:lnTo>
                          <a:pt x="0" y="174726"/>
                        </a:lnTo>
                      </a:path>
                    </a:pathLst>
                  </a:custGeom>
                  <a:ln w="12700" cap="rnd">
                    <a:solidFill>
                      <a:srgbClr val="000000"/>
                    </a:solidFill>
                    <a:prstDash val="solid"/>
                    <a:miter/>
                  </a:ln>
                </p:spPr>
                <p:txBody>
                  <a:bodyPr rtlCol="0" anchor="ctr"/>
                  <a:lstStyle/>
                  <a:p>
                    <a:endParaRPr lang="en-US" sz="1799"/>
                  </a:p>
                </p:txBody>
              </p:sp>
            </p:grpSp>
            <p:grpSp>
              <p:nvGrpSpPr>
                <p:cNvPr id="131" name="Graphic 503">
                  <a:extLst>
                    <a:ext uri="{FF2B5EF4-FFF2-40B4-BE49-F238E27FC236}">
                      <a16:creationId xmlns:a16="http://schemas.microsoft.com/office/drawing/2014/main" id="{348A1FA5-457E-E9F7-96B5-5861EAC4D51C}"/>
                    </a:ext>
                  </a:extLst>
                </p:cNvPr>
                <p:cNvGrpSpPr/>
                <p:nvPr/>
              </p:nvGrpSpPr>
              <p:grpSpPr>
                <a:xfrm>
                  <a:off x="18394046" y="7944664"/>
                  <a:ext cx="317503" cy="317073"/>
                  <a:chOff x="18394046" y="7944664"/>
                  <a:chExt cx="317503" cy="317073"/>
                </a:xfrm>
                <a:solidFill>
                  <a:srgbClr val="FFFFFF"/>
                </a:solidFill>
              </p:grpSpPr>
              <p:sp>
                <p:nvSpPr>
                  <p:cNvPr id="132" name="Freeform 131">
                    <a:extLst>
                      <a:ext uri="{FF2B5EF4-FFF2-40B4-BE49-F238E27FC236}">
                        <a16:creationId xmlns:a16="http://schemas.microsoft.com/office/drawing/2014/main" id="{1983E17A-7B0F-283E-AAD8-8B2B2CCE4727}"/>
                      </a:ext>
                    </a:extLst>
                  </p:cNvPr>
                  <p:cNvSpPr/>
                  <p:nvPr/>
                </p:nvSpPr>
                <p:spPr>
                  <a:xfrm>
                    <a:off x="18394046" y="7944664"/>
                    <a:ext cx="317503" cy="317073"/>
                  </a:xfrm>
                  <a:custGeom>
                    <a:avLst/>
                    <a:gdLst>
                      <a:gd name="connsiteX0" fmla="*/ 82825 w 317504"/>
                      <a:gd name="connsiteY0" fmla="*/ 234362 h 317074"/>
                      <a:gd name="connsiteX1" fmla="*/ 315560 w 317504"/>
                      <a:gd name="connsiteY1" fmla="*/ 315132 h 317074"/>
                      <a:gd name="connsiteX2" fmla="*/ 234680 w 317504"/>
                      <a:gd name="connsiteY2" fmla="*/ 82713 h 317074"/>
                      <a:gd name="connsiteX3" fmla="*/ 1945 w 317504"/>
                      <a:gd name="connsiteY3" fmla="*/ 1942 h 317074"/>
                      <a:gd name="connsiteX4" fmla="*/ 82825 w 317504"/>
                      <a:gd name="connsiteY4" fmla="*/ 234362 h 317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504" h="317074">
                        <a:moveTo>
                          <a:pt x="82825" y="234362"/>
                        </a:moveTo>
                        <a:cubicBezTo>
                          <a:pt x="145547" y="297000"/>
                          <a:pt x="233030" y="325023"/>
                          <a:pt x="315560" y="315132"/>
                        </a:cubicBezTo>
                        <a:cubicBezTo>
                          <a:pt x="325463" y="232714"/>
                          <a:pt x="297404" y="146998"/>
                          <a:pt x="234680" y="82713"/>
                        </a:cubicBezTo>
                        <a:cubicBezTo>
                          <a:pt x="171958" y="20075"/>
                          <a:pt x="84475" y="-7948"/>
                          <a:pt x="1945" y="1942"/>
                        </a:cubicBezTo>
                        <a:cubicBezTo>
                          <a:pt x="-7958" y="84361"/>
                          <a:pt x="20101" y="170076"/>
                          <a:pt x="82825" y="234362"/>
                        </a:cubicBezTo>
                        <a:close/>
                      </a:path>
                    </a:pathLst>
                  </a:custGeom>
                  <a:solidFill>
                    <a:srgbClr val="00898B"/>
                  </a:solidFill>
                  <a:ln w="12700" cap="rnd">
                    <a:solidFill>
                      <a:srgbClr val="000000"/>
                    </a:solidFill>
                    <a:prstDash val="solid"/>
                    <a:miter/>
                  </a:ln>
                </p:spPr>
                <p:txBody>
                  <a:bodyPr rtlCol="0" anchor="ctr"/>
                  <a:lstStyle/>
                  <a:p>
                    <a:endParaRPr lang="en-US" sz="1799"/>
                  </a:p>
                </p:txBody>
              </p:sp>
              <p:sp>
                <p:nvSpPr>
                  <p:cNvPr id="133" name="Freeform 132">
                    <a:extLst>
                      <a:ext uri="{FF2B5EF4-FFF2-40B4-BE49-F238E27FC236}">
                        <a16:creationId xmlns:a16="http://schemas.microsoft.com/office/drawing/2014/main" id="{C14B1E28-93E7-5ECE-CF40-84182AB1B0E5}"/>
                      </a:ext>
                    </a:extLst>
                  </p:cNvPr>
                  <p:cNvSpPr/>
                  <p:nvPr/>
                </p:nvSpPr>
                <p:spPr>
                  <a:xfrm>
                    <a:off x="18534650" y="8086722"/>
                    <a:ext cx="174964" cy="173078"/>
                  </a:xfrm>
                  <a:custGeom>
                    <a:avLst/>
                    <a:gdLst>
                      <a:gd name="connsiteX0" fmla="*/ 0 w 174964"/>
                      <a:gd name="connsiteY0" fmla="*/ 0 h 173078"/>
                      <a:gd name="connsiteX1" fmla="*/ 174964 w 174964"/>
                      <a:gd name="connsiteY1" fmla="*/ 173078 h 173078"/>
                    </a:gdLst>
                    <a:ahLst/>
                    <a:cxnLst>
                      <a:cxn ang="0">
                        <a:pos x="connsiteX0" y="connsiteY0"/>
                      </a:cxn>
                      <a:cxn ang="0">
                        <a:pos x="connsiteX1" y="connsiteY1"/>
                      </a:cxn>
                    </a:cxnLst>
                    <a:rect l="l" t="t" r="r" b="b"/>
                    <a:pathLst>
                      <a:path w="174964" h="173078">
                        <a:moveTo>
                          <a:pt x="0" y="0"/>
                        </a:moveTo>
                        <a:lnTo>
                          <a:pt x="174964" y="173078"/>
                        </a:lnTo>
                      </a:path>
                    </a:pathLst>
                  </a:custGeom>
                  <a:ln w="12700" cap="rnd">
                    <a:solidFill>
                      <a:srgbClr val="000000"/>
                    </a:solidFill>
                    <a:prstDash val="solid"/>
                    <a:miter/>
                  </a:ln>
                </p:spPr>
                <p:txBody>
                  <a:bodyPr rtlCol="0" anchor="ctr"/>
                  <a:lstStyle/>
                  <a:p>
                    <a:endParaRPr lang="en-US" sz="1799"/>
                  </a:p>
                </p:txBody>
              </p:sp>
            </p:grpSp>
          </p:grpSp>
        </p:grpSp>
      </p:grpSp>
    </p:spTree>
    <p:extLst>
      <p:ext uri="{BB962C8B-B14F-4D97-AF65-F5344CB8AC3E}">
        <p14:creationId xmlns:p14="http://schemas.microsoft.com/office/powerpoint/2010/main" val="20173576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D6FB64-5ACD-292B-C4CC-EE565C46C09D}"/>
            </a:ext>
          </a:extLst>
        </p:cNvPr>
        <p:cNvGrpSpPr/>
        <p:nvPr/>
      </p:nvGrpSpPr>
      <p:grpSpPr>
        <a:xfrm>
          <a:off x="0" y="0"/>
          <a:ext cx="0" cy="0"/>
          <a:chOff x="0" y="0"/>
          <a:chExt cx="0" cy="0"/>
        </a:xfrm>
      </p:grpSpPr>
      <p:sp>
        <p:nvSpPr>
          <p:cNvPr id="256" name="Slide Number Placeholder 5">
            <a:extLst>
              <a:ext uri="{FF2B5EF4-FFF2-40B4-BE49-F238E27FC236}">
                <a16:creationId xmlns:a16="http://schemas.microsoft.com/office/drawing/2014/main" id="{7EF1EA10-E6BB-5ABE-60C9-4F1564359648}"/>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18</a:t>
            </a:fld>
            <a:endParaRPr lang="en-US" dirty="0">
              <a:solidFill>
                <a:srgbClr val="262626"/>
              </a:solidFill>
            </a:endParaRPr>
          </a:p>
        </p:txBody>
      </p:sp>
      <p:sp>
        <p:nvSpPr>
          <p:cNvPr id="13" name="TextBox 12">
            <a:extLst>
              <a:ext uri="{FF2B5EF4-FFF2-40B4-BE49-F238E27FC236}">
                <a16:creationId xmlns:a16="http://schemas.microsoft.com/office/drawing/2014/main" id="{C719C5D3-72E7-AEE1-E127-16780D06945E}"/>
              </a:ext>
            </a:extLst>
          </p:cNvPr>
          <p:cNvSpPr txBox="1"/>
          <p:nvPr/>
        </p:nvSpPr>
        <p:spPr>
          <a:xfrm>
            <a:off x="616599" y="571117"/>
            <a:ext cx="6919333" cy="365356"/>
          </a:xfrm>
          <a:prstGeom prst="rect">
            <a:avLst/>
          </a:prstGeom>
          <a:noFill/>
        </p:spPr>
        <p:txBody>
          <a:bodyPr wrap="square" rtlCol="0" anchor="ctr">
            <a:spAutoFit/>
          </a:bodyPr>
          <a:lstStyle/>
          <a:p>
            <a:pPr marL="6350">
              <a:lnSpc>
                <a:spcPts val="2120"/>
              </a:lnSpc>
              <a:tabLst>
                <a:tab pos="611188" algn="l"/>
                <a:tab pos="612775" algn="l"/>
              </a:tabLst>
            </a:pPr>
            <a:r>
              <a:rPr lang="en-US" sz="2100" b="1" dirty="0">
                <a:solidFill>
                  <a:srgbClr val="00898B"/>
                </a:solidFill>
                <a:latin typeface="Calibri" panose="020F0502020204030204" pitchFamily="34" charset="0"/>
                <a:cs typeface="Calibri" panose="020F0502020204030204" pitchFamily="34" charset="0"/>
              </a:rPr>
              <a:t>Problema</a:t>
            </a:r>
          </a:p>
        </p:txBody>
      </p:sp>
      <p:sp>
        <p:nvSpPr>
          <p:cNvPr id="15" name="Text Placeholder 1">
            <a:extLst>
              <a:ext uri="{FF2B5EF4-FFF2-40B4-BE49-F238E27FC236}">
                <a16:creationId xmlns:a16="http://schemas.microsoft.com/office/drawing/2014/main" id="{476EB2C7-F060-D4C2-0105-06C6B4219175}"/>
              </a:ext>
            </a:extLst>
          </p:cNvPr>
          <p:cNvSpPr txBox="1">
            <a:spLocks/>
          </p:cNvSpPr>
          <p:nvPr/>
        </p:nvSpPr>
        <p:spPr>
          <a:xfrm>
            <a:off x="634671" y="1068457"/>
            <a:ext cx="6389643" cy="1839336"/>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a:solidFill>
                  <a:srgbClr val="262626"/>
                </a:solidFill>
              </a:rPr>
              <a:t>Le perdite apparenti incidono anche sulle tariffe fognarie, che sono legate al consumo idrico misurato dai contatori, ma sono ulteriormente influenzate da fattori quali l'utilizzo di pozzi trivellati, la classificazione degli immobili e lo status domestico o commerciale. Senza affrontare sia le perdite reali che quelle apparenti, la sostenibilità a lungo termine e la redditività finanziaria rimangono a rischio.</a:t>
            </a:r>
          </a:p>
          <a:p>
            <a:pPr algn="just">
              <a:lnSpc>
                <a:spcPts val="1220"/>
              </a:lnSpc>
              <a:spcBef>
                <a:spcPts val="0"/>
              </a:spcBef>
            </a:pPr>
            <a:r>
              <a:rPr lang="en-US" sz="1150" b="0" dirty="0">
                <a:solidFill>
                  <a:srgbClr val="262626"/>
                </a:solidFill>
              </a:rPr>
              <a:t> </a:t>
            </a:r>
          </a:p>
          <a:p>
            <a:pPr algn="just">
              <a:lnSpc>
                <a:spcPts val="1220"/>
              </a:lnSpc>
              <a:spcBef>
                <a:spcPts val="0"/>
              </a:spcBef>
            </a:pPr>
            <a:r>
              <a:rPr lang="en-US" sz="1150" b="0" dirty="0">
                <a:solidFill>
                  <a:srgbClr val="262626"/>
                </a:solidFill>
              </a:rPr>
              <a:t>BWSSB deve affrontare una sfida importante nell'individuare queste perdite. Le letture manuali dei contatori introducono incertezze: il calo dei consumi potrebbe essere dovuto a variazioni stagionali, alla riduzione delle ore di fornitura, a contatori difettosi o persino a frodi. Inoltre, </a:t>
            </a:r>
            <a:r>
              <a:rPr lang="en-US" sz="1150" b="0" dirty="0" err="1">
                <a:solidFill>
                  <a:srgbClr val="262626"/>
                </a:solidFill>
              </a:rPr>
              <a:t>la</a:t>
            </a:r>
            <a:r>
              <a:rPr lang="en-US" sz="1150" b="0" dirty="0">
                <a:solidFill>
                  <a:srgbClr val="262626"/>
                </a:solidFill>
              </a:rPr>
              <a:t> rapida </a:t>
            </a:r>
            <a:r>
              <a:rPr lang="en-US" sz="1150" b="0" dirty="0" err="1">
                <a:solidFill>
                  <a:srgbClr val="262626"/>
                </a:solidFill>
              </a:rPr>
              <a:t>urbanizzazione </a:t>
            </a:r>
            <a:r>
              <a:rPr lang="en-US" sz="1150" b="0" dirty="0">
                <a:solidFill>
                  <a:srgbClr val="262626"/>
                </a:solidFill>
              </a:rPr>
              <a:t>rende difficile tracciare gli immobili che sono passati da categorie tariffarie inferiori a quelle superiori, come le case unifamiliari sostituite da complessi residenziali multi-unità.</a:t>
            </a:r>
          </a:p>
          <a:p>
            <a:pPr algn="just">
              <a:lnSpc>
                <a:spcPts val="1220"/>
              </a:lnSpc>
              <a:spcBef>
                <a:spcPts val="0"/>
              </a:spcBef>
            </a:pPr>
            <a:r>
              <a:rPr lang="en-US" sz="1150" b="0" dirty="0">
                <a:solidFill>
                  <a:srgbClr val="262626"/>
                </a:solidFill>
              </a:rPr>
              <a:t> </a:t>
            </a:r>
          </a:p>
          <a:p>
            <a:pPr algn="just">
              <a:lnSpc>
                <a:spcPts val="1220"/>
              </a:lnSpc>
              <a:spcBef>
                <a:spcPts val="0"/>
              </a:spcBef>
            </a:pPr>
            <a:r>
              <a:rPr lang="en-US" sz="1150" b="0" dirty="0">
                <a:solidFill>
                  <a:srgbClr val="262626"/>
                </a:solidFill>
              </a:rPr>
              <a:t>Per garantire una distribuzione equa e giusta dell'acqua e recuperare accuratamente le entrate, BWSSB ha urgente bisogno di una soluzione in grado di identificare e affrontare le perdite apparenti.</a:t>
            </a:r>
          </a:p>
        </p:txBody>
      </p:sp>
      <p:cxnSp>
        <p:nvCxnSpPr>
          <p:cNvPr id="16" name="Straight Connector 15">
            <a:extLst>
              <a:ext uri="{FF2B5EF4-FFF2-40B4-BE49-F238E27FC236}">
                <a16:creationId xmlns:a16="http://schemas.microsoft.com/office/drawing/2014/main" id="{3DA9AE19-6F60-E88D-8DE0-C7CD11D02EE5}"/>
              </a:ext>
            </a:extLst>
          </p:cNvPr>
          <p:cNvCxnSpPr>
            <a:cxnSpLocks/>
            <a:stCxn id="13" idx="1"/>
          </p:cNvCxnSpPr>
          <p:nvPr/>
        </p:nvCxnSpPr>
        <p:spPr>
          <a:xfrm flipH="1" flipV="1">
            <a:off x="0" y="753794"/>
            <a:ext cx="616599" cy="1"/>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24412E6A-1EB3-7DD2-1AC0-660D9C738B7E}"/>
              </a:ext>
            </a:extLst>
          </p:cNvPr>
          <p:cNvSpPr txBox="1"/>
          <p:nvPr/>
        </p:nvSpPr>
        <p:spPr>
          <a:xfrm>
            <a:off x="592856" y="5545810"/>
            <a:ext cx="6919333" cy="365356"/>
          </a:xfrm>
          <a:prstGeom prst="rect">
            <a:avLst/>
          </a:prstGeom>
          <a:noFill/>
        </p:spPr>
        <p:txBody>
          <a:bodyPr wrap="square" rtlCol="0" anchor="ctr">
            <a:spAutoFit/>
          </a:bodyPr>
          <a:lstStyle/>
          <a:p>
            <a:pPr marL="6350">
              <a:lnSpc>
                <a:spcPts val="2120"/>
              </a:lnSpc>
              <a:tabLst>
                <a:tab pos="611188" algn="l"/>
                <a:tab pos="612775" algn="l"/>
              </a:tabLst>
            </a:pPr>
            <a:r>
              <a:rPr lang="en-US" sz="2100" b="1" dirty="0">
                <a:solidFill>
                  <a:srgbClr val="00898B"/>
                </a:solidFill>
                <a:latin typeface="Calibri" panose="020F0502020204030204" pitchFamily="34" charset="0"/>
                <a:cs typeface="Calibri" panose="020F0502020204030204" pitchFamily="34" charset="0"/>
              </a:rPr>
              <a:t>Intervento</a:t>
            </a:r>
          </a:p>
        </p:txBody>
      </p:sp>
      <p:sp>
        <p:nvSpPr>
          <p:cNvPr id="25" name="Text Placeholder 1">
            <a:extLst>
              <a:ext uri="{FF2B5EF4-FFF2-40B4-BE49-F238E27FC236}">
                <a16:creationId xmlns:a16="http://schemas.microsoft.com/office/drawing/2014/main" id="{600E4D18-BDCC-AB10-45FD-4478AF01A0FC}"/>
              </a:ext>
            </a:extLst>
          </p:cNvPr>
          <p:cNvSpPr txBox="1">
            <a:spLocks/>
          </p:cNvSpPr>
          <p:nvPr/>
        </p:nvSpPr>
        <p:spPr>
          <a:xfrm>
            <a:off x="635039" y="6001042"/>
            <a:ext cx="6389643" cy="2078069"/>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a:solidFill>
                  <a:srgbClr val="262626"/>
                </a:solidFill>
              </a:rPr>
              <a:t>Nel 2019, SUEZ India ha lanciato il </a:t>
            </a:r>
            <a:r>
              <a:rPr lang="en-US" sz="1150" b="0" dirty="0" err="1">
                <a:solidFill>
                  <a:srgbClr val="262626"/>
                </a:solidFill>
              </a:rPr>
              <a:t>programma</a:t>
            </a:r>
            <a:r>
              <a:rPr lang="en-US" sz="1150" b="0" dirty="0">
                <a:solidFill>
                  <a:srgbClr val="262626"/>
                </a:solidFill>
              </a:rPr>
              <a:t> DATACITY, il primo del suo genere in Asia, in collaborazione con il governo del Karnataka, BWSSB e il partner innovativo NUMA Bengaluru. DATACITY è un'iniziativa internazionale di innovazione aperta che sviluppa soluzioni basate sui dati per affrontare le sfide urbane.</a:t>
            </a:r>
          </a:p>
          <a:p>
            <a:pPr algn="just">
              <a:lnSpc>
                <a:spcPts val="1220"/>
              </a:lnSpc>
              <a:spcBef>
                <a:spcPts val="0"/>
              </a:spcBef>
            </a:pPr>
            <a:endParaRPr lang="en-US" sz="1150" b="0" dirty="0">
              <a:solidFill>
                <a:srgbClr val="262626"/>
              </a:solidFill>
            </a:endParaRPr>
          </a:p>
          <a:p>
            <a:pPr algn="just">
              <a:lnSpc>
                <a:spcPts val="1220"/>
              </a:lnSpc>
              <a:spcBef>
                <a:spcPts val="0"/>
              </a:spcBef>
            </a:pPr>
            <a:r>
              <a:rPr lang="en-US" sz="1150" b="0" dirty="0">
                <a:solidFill>
                  <a:srgbClr val="262626"/>
                </a:solidFill>
              </a:rPr>
              <a:t>Attraverso workshop di co-creazione, BWSSB e SUEZ hanno identificato un problema chiave: </a:t>
            </a:r>
            <a:r>
              <a:rPr lang="en-US" sz="1150" b="0" i="1" dirty="0">
                <a:solidFill>
                  <a:srgbClr val="262626"/>
                </a:solidFill>
              </a:rPr>
              <a:t>"Come può BWSSB individuare le perdite di entrate, evidenziare le opportunità per migliorare la generazione di entrate e </a:t>
            </a:r>
            <a:r>
              <a:rPr lang="en-US" sz="1150" b="0" i="1" dirty="0" err="1">
                <a:solidFill>
                  <a:srgbClr val="262626"/>
                </a:solidFill>
              </a:rPr>
              <a:t>massimizzare </a:t>
            </a:r>
            <a:r>
              <a:rPr lang="en-US" sz="1150" b="0" i="1" dirty="0">
                <a:solidFill>
                  <a:srgbClr val="262626"/>
                </a:solidFill>
              </a:rPr>
              <a:t>il ritorno sull'investimento (ROI)?"</a:t>
            </a:r>
          </a:p>
          <a:p>
            <a:pPr algn="just">
              <a:lnSpc>
                <a:spcPts val="1220"/>
              </a:lnSpc>
              <a:spcBef>
                <a:spcPts val="0"/>
              </a:spcBef>
            </a:pPr>
            <a:r>
              <a:rPr lang="en-US" sz="1150" b="0" dirty="0">
                <a:solidFill>
                  <a:srgbClr val="262626"/>
                </a:solidFill>
              </a:rPr>
              <a:t>Dopo un rigoroso processo di selezione, </a:t>
            </a:r>
            <a:r>
              <a:rPr lang="en-US" sz="1150" b="0" dirty="0" err="1">
                <a:solidFill>
                  <a:srgbClr val="262626"/>
                </a:solidFill>
              </a:rPr>
              <a:t>SmartTerra</a:t>
            </a:r>
            <a:r>
              <a:rPr lang="en-US" sz="1150" b="0" dirty="0">
                <a:solidFill>
                  <a:srgbClr val="262626"/>
                </a:solidFill>
              </a:rPr>
              <a:t>, una startup </a:t>
            </a:r>
            <a:r>
              <a:rPr lang="en-US" sz="1150" b="0" dirty="0" err="1">
                <a:solidFill>
                  <a:srgbClr val="262626"/>
                </a:solidFill>
              </a:rPr>
              <a:t>specializzata </a:t>
            </a:r>
            <a:r>
              <a:rPr lang="en-US" sz="1150" b="0" dirty="0">
                <a:solidFill>
                  <a:srgbClr val="262626"/>
                </a:solidFill>
              </a:rPr>
              <a:t>nella gestione delle risorse idriche urbane, è stata scelta per guidare il progetto pilota. </a:t>
            </a:r>
            <a:r>
              <a:rPr lang="en-US" sz="1150" b="0" dirty="0" err="1">
                <a:solidFill>
                  <a:srgbClr val="262626"/>
                </a:solidFill>
              </a:rPr>
              <a:t>SmartTerra </a:t>
            </a:r>
            <a:r>
              <a:rPr lang="en-US" sz="1150" b="0" dirty="0">
                <a:solidFill>
                  <a:srgbClr val="262626"/>
                </a:solidFill>
              </a:rPr>
              <a:t>sta sviluppando una piattaforma di intelligence operativa basata sull'intelligenza artificiale per aiutare le aziende idriche a passare da operazioni reattive a operazioni predittive e basate sui dati. </a:t>
            </a:r>
          </a:p>
          <a:p>
            <a:pPr algn="just">
              <a:lnSpc>
                <a:spcPts val="1220"/>
              </a:lnSpc>
              <a:spcBef>
                <a:spcPts val="0"/>
              </a:spcBef>
            </a:pPr>
            <a:endParaRPr lang="en-US" sz="1150" b="0" dirty="0">
              <a:solidFill>
                <a:srgbClr val="262626"/>
              </a:solidFill>
            </a:endParaRPr>
          </a:p>
          <a:p>
            <a:pPr algn="just">
              <a:lnSpc>
                <a:spcPts val="1220"/>
              </a:lnSpc>
              <a:spcBef>
                <a:spcPts val="0"/>
              </a:spcBef>
            </a:pPr>
            <a:r>
              <a:rPr lang="en-US" sz="1150" b="0" dirty="0">
                <a:solidFill>
                  <a:srgbClr val="262626"/>
                </a:solidFill>
              </a:rPr>
              <a:t>La startup ha già vinto una sovvenzione per l'implementazione nell'ambito dell'Urban Drinking Water Challenge 2018 di ImagineH2O ed è incubata presso il T-HUB di Hyderabad. </a:t>
            </a:r>
          </a:p>
        </p:txBody>
      </p:sp>
      <p:cxnSp>
        <p:nvCxnSpPr>
          <p:cNvPr id="26" name="Straight Connector 25">
            <a:extLst>
              <a:ext uri="{FF2B5EF4-FFF2-40B4-BE49-F238E27FC236}">
                <a16:creationId xmlns:a16="http://schemas.microsoft.com/office/drawing/2014/main" id="{B2BDD65F-526C-01B1-A417-D507E7DD033D}"/>
              </a:ext>
            </a:extLst>
          </p:cNvPr>
          <p:cNvCxnSpPr>
            <a:cxnSpLocks/>
            <a:stCxn id="24" idx="1"/>
          </p:cNvCxnSpPr>
          <p:nvPr/>
        </p:nvCxnSpPr>
        <p:spPr>
          <a:xfrm flipH="1" flipV="1">
            <a:off x="-23743" y="5728487"/>
            <a:ext cx="616599" cy="1"/>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2F443D95-8F21-2B45-376B-D59348C356B6}"/>
              </a:ext>
            </a:extLst>
          </p:cNvPr>
          <p:cNvCxnSpPr>
            <a:cxnSpLocks/>
          </p:cNvCxnSpPr>
          <p:nvPr/>
        </p:nvCxnSpPr>
        <p:spPr>
          <a:xfrm>
            <a:off x="3689241" y="8560663"/>
            <a:ext cx="0" cy="1488496"/>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35947D02-CCC0-C1FC-9139-28DD59B649BA}"/>
              </a:ext>
            </a:extLst>
          </p:cNvPr>
          <p:cNvCxnSpPr>
            <a:cxnSpLocks/>
          </p:cNvCxnSpPr>
          <p:nvPr/>
        </p:nvCxnSpPr>
        <p:spPr>
          <a:xfrm>
            <a:off x="1426" y="8566758"/>
            <a:ext cx="3687815"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AF09B039-488C-F830-84D2-E524D42DCEC5}"/>
              </a:ext>
            </a:extLst>
          </p:cNvPr>
          <p:cNvCxnSpPr>
            <a:cxnSpLocks/>
          </p:cNvCxnSpPr>
          <p:nvPr/>
        </p:nvCxnSpPr>
        <p:spPr>
          <a:xfrm>
            <a:off x="3689241" y="10049159"/>
            <a:ext cx="3879304"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7701B4F1-0752-6CD6-188C-36ED649EEEE6}"/>
              </a:ext>
            </a:extLst>
          </p:cNvPr>
          <p:cNvSpPr txBox="1"/>
          <p:nvPr/>
        </p:nvSpPr>
        <p:spPr>
          <a:xfrm>
            <a:off x="574002" y="8405306"/>
            <a:ext cx="2714458" cy="1326325"/>
          </a:xfrm>
          <a:prstGeom prst="rect">
            <a:avLst/>
          </a:prstGeom>
          <a:noFill/>
        </p:spPr>
        <p:txBody>
          <a:bodyPr wrap="square" rtlCol="0">
            <a:spAutoFit/>
          </a:bodyPr>
          <a:lstStyle/>
          <a:p>
            <a:pPr>
              <a:lnSpc>
                <a:spcPts val="1580"/>
              </a:lnSpc>
            </a:pPr>
            <a:r>
              <a:rPr lang="en-US" sz="1600" b="1" dirty="0">
                <a:solidFill>
                  <a:srgbClr val="00898B"/>
                </a:solidFill>
                <a:highlight>
                  <a:srgbClr val="FFFFFF"/>
                </a:highlight>
                <a:latin typeface="Calibri" panose="020F0502020204030204" pitchFamily="34" charset="0"/>
                <a:cs typeface="Calibri" panose="020F0502020204030204" pitchFamily="34" charset="0"/>
              </a:rPr>
              <a:t>La piattaforma </a:t>
            </a:r>
            <a:r>
              <a:rPr lang="en-US" sz="1600" b="1" dirty="0" err="1">
                <a:solidFill>
                  <a:srgbClr val="00898B"/>
                </a:solidFill>
                <a:highlight>
                  <a:srgbClr val="FFFFFF"/>
                </a:highlight>
                <a:latin typeface="Calibri" panose="020F0502020204030204" pitchFamily="34" charset="0"/>
                <a:cs typeface="Calibri" panose="020F0502020204030204" pitchFamily="34" charset="0"/>
              </a:rPr>
              <a:t>di SmartTerra </a:t>
            </a:r>
            <a:r>
              <a:rPr lang="en-US" sz="1600" b="1" dirty="0">
                <a:solidFill>
                  <a:srgbClr val="00898B"/>
                </a:solidFill>
                <a:highlight>
                  <a:srgbClr val="FFFFFF"/>
                </a:highlight>
                <a:latin typeface="Calibri" panose="020F0502020204030204" pitchFamily="34" charset="0"/>
                <a:cs typeface="Calibri" panose="020F0502020204030204" pitchFamily="34" charset="0"/>
              </a:rPr>
              <a:t>è progettata per affrontare le sfide chiave all'intersezione tra i servizi idrici e le infrastrutture cittadine, concentrandosi su:</a:t>
            </a:r>
          </a:p>
          <a:p>
            <a:pPr>
              <a:lnSpc>
                <a:spcPts val="1580"/>
              </a:lnSpc>
            </a:pPr>
            <a:endParaRPr lang="en-US" sz="1600" b="1" dirty="0">
              <a:solidFill>
                <a:srgbClr val="00898B"/>
              </a:solidFill>
              <a:highlight>
                <a:srgbClr val="FFFFFF"/>
              </a:highlight>
              <a:latin typeface="Calibri" panose="020F0502020204030204" pitchFamily="34" charset="0"/>
              <a:cs typeface="Calibri" panose="020F0502020204030204" pitchFamily="34" charset="0"/>
            </a:endParaRPr>
          </a:p>
        </p:txBody>
      </p:sp>
      <p:sp>
        <p:nvSpPr>
          <p:cNvPr id="33" name="TextBox 32">
            <a:extLst>
              <a:ext uri="{FF2B5EF4-FFF2-40B4-BE49-F238E27FC236}">
                <a16:creationId xmlns:a16="http://schemas.microsoft.com/office/drawing/2014/main" id="{D00262A0-44EC-20F3-FA95-5CABFBEB288A}"/>
              </a:ext>
            </a:extLst>
          </p:cNvPr>
          <p:cNvSpPr txBox="1"/>
          <p:nvPr/>
        </p:nvSpPr>
        <p:spPr>
          <a:xfrm>
            <a:off x="4138138" y="8642919"/>
            <a:ext cx="2636482" cy="1477777"/>
          </a:xfrm>
          <a:prstGeom prst="rect">
            <a:avLst/>
          </a:prstGeom>
          <a:noFill/>
        </p:spPr>
        <p:txBody>
          <a:bodyPr wrap="square" rtlCol="0">
            <a:spAutoFit/>
          </a:bodyPr>
          <a:lstStyle/>
          <a:p>
            <a:pPr marL="182563" indent="-174625">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Identificare e ridurre le perdite nella distribuzione dell'acqua.</a:t>
            </a:r>
          </a:p>
          <a:p>
            <a:pPr marL="182563" indent="-174625">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Migliorare lo stato di salute e l'efficienza della rete.</a:t>
            </a:r>
          </a:p>
          <a:p>
            <a:pPr marL="182563" indent="-174625">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Migliorare il processo decisionale basato sui dati per le aziende di servizi idrici.</a:t>
            </a:r>
          </a:p>
          <a:p>
            <a:pPr marL="182563" indent="-174625">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a:p>
            <a:pPr marL="182563" lvl="0" indent="-174625">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a:p>
            <a:pPr marL="584200" lvl="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p:txBody>
      </p:sp>
      <p:pic>
        <p:nvPicPr>
          <p:cNvPr id="38" name="Picture 37">
            <a:extLst>
              <a:ext uri="{FF2B5EF4-FFF2-40B4-BE49-F238E27FC236}">
                <a16:creationId xmlns:a16="http://schemas.microsoft.com/office/drawing/2014/main" id="{D644253E-769D-134E-9EAB-7A01D959199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32837" b="32837"/>
          <a:stretch/>
        </p:blipFill>
        <p:spPr>
          <a:xfrm>
            <a:off x="-23743" y="3046487"/>
            <a:ext cx="7559675" cy="2074123"/>
          </a:xfrm>
          <a:prstGeom prst="rect">
            <a:avLst/>
          </a:prstGeom>
        </p:spPr>
      </p:pic>
      <p:sp>
        <p:nvSpPr>
          <p:cNvPr id="40" name="object 13">
            <a:extLst>
              <a:ext uri="{FF2B5EF4-FFF2-40B4-BE49-F238E27FC236}">
                <a16:creationId xmlns:a16="http://schemas.microsoft.com/office/drawing/2014/main" id="{34E6734A-A576-10F5-D2EE-3AF671E1480A}"/>
              </a:ext>
            </a:extLst>
          </p:cNvPr>
          <p:cNvSpPr/>
          <p:nvPr/>
        </p:nvSpPr>
        <p:spPr>
          <a:xfrm rot="16200000">
            <a:off x="830947" y="2191795"/>
            <a:ext cx="2094202" cy="3803581"/>
          </a:xfrm>
          <a:custGeom>
            <a:avLst/>
            <a:gdLst/>
            <a:ahLst/>
            <a:cxnLst/>
            <a:rect l="l" t="t" r="r" b="b"/>
            <a:pathLst>
              <a:path w="1277620" h="1277620">
                <a:moveTo>
                  <a:pt x="1277480" y="0"/>
                </a:moveTo>
                <a:lnTo>
                  <a:pt x="0" y="0"/>
                </a:lnTo>
                <a:lnTo>
                  <a:pt x="0" y="1277480"/>
                </a:lnTo>
                <a:lnTo>
                  <a:pt x="1277480" y="1277480"/>
                </a:lnTo>
                <a:lnTo>
                  <a:pt x="1277480" y="0"/>
                </a:lnTo>
                <a:close/>
              </a:path>
            </a:pathLst>
          </a:custGeom>
          <a:gradFill>
            <a:gsLst>
              <a:gs pos="62000">
                <a:srgbClr val="00898B"/>
              </a:gs>
              <a:gs pos="97000">
                <a:srgbClr val="51C4C6">
                  <a:alpha val="0"/>
                </a:srgbClr>
              </a:gs>
              <a:gs pos="0">
                <a:srgbClr val="00403F"/>
              </a:gs>
            </a:gsLst>
            <a:lin ang="5400000" scaled="0"/>
          </a:gradFill>
        </p:spPr>
        <p:txBody>
          <a:bodyPr wrap="square" lIns="0" tIns="0" rIns="0" bIns="0" rtlCol="0"/>
          <a:lstStyle/>
          <a:p>
            <a:endParaRPr dirty="0">
              <a:solidFill>
                <a:srgbClr val="F05A28"/>
              </a:solidFill>
            </a:endParaRPr>
          </a:p>
        </p:txBody>
      </p:sp>
      <p:sp>
        <p:nvSpPr>
          <p:cNvPr id="41" name="Freeform 40">
            <a:extLst>
              <a:ext uri="{FF2B5EF4-FFF2-40B4-BE49-F238E27FC236}">
                <a16:creationId xmlns:a16="http://schemas.microsoft.com/office/drawing/2014/main" id="{27CCBF1F-A3BE-3C1C-200A-D7FFBD857F68}"/>
              </a:ext>
            </a:extLst>
          </p:cNvPr>
          <p:cNvSpPr/>
          <p:nvPr/>
        </p:nvSpPr>
        <p:spPr>
          <a:xfrm rot="907098">
            <a:off x="-365683" y="4148684"/>
            <a:ext cx="1706380" cy="1496804"/>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35120640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descr="A large dam with water and trees&#10;&#10;AI-generated content may be incorrect.">
            <a:extLst>
              <a:ext uri="{FF2B5EF4-FFF2-40B4-BE49-F238E27FC236}">
                <a16:creationId xmlns:a16="http://schemas.microsoft.com/office/drawing/2014/main" id="{0C015E97-6DE3-AB6A-42E4-2F7A0F61AD4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4589" r="24589"/>
          <a:stretch/>
        </p:blipFill>
        <p:spPr>
          <a:xfrm>
            <a:off x="3969682" y="1685207"/>
            <a:ext cx="3644900" cy="4034246"/>
          </a:xfrm>
          <a:prstGeom prst="rect">
            <a:avLst/>
          </a:prstGeom>
        </p:spPr>
      </p:pic>
      <p:cxnSp>
        <p:nvCxnSpPr>
          <p:cNvPr id="9" name="Straight Connector 8">
            <a:extLst>
              <a:ext uri="{FF2B5EF4-FFF2-40B4-BE49-F238E27FC236}">
                <a16:creationId xmlns:a16="http://schemas.microsoft.com/office/drawing/2014/main" id="{96BB6EB5-50A6-E7E4-D4C5-040A87F59B6B}"/>
              </a:ext>
            </a:extLst>
          </p:cNvPr>
          <p:cNvCxnSpPr>
            <a:cxnSpLocks/>
          </p:cNvCxnSpPr>
          <p:nvPr/>
        </p:nvCxnSpPr>
        <p:spPr>
          <a:xfrm>
            <a:off x="3676716" y="6791211"/>
            <a:ext cx="0" cy="2637251"/>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0C491B0-C01E-1E54-ACA3-6CD41E4314F0}"/>
              </a:ext>
            </a:extLst>
          </p:cNvPr>
          <p:cNvCxnSpPr>
            <a:cxnSpLocks/>
          </p:cNvCxnSpPr>
          <p:nvPr/>
        </p:nvCxnSpPr>
        <p:spPr>
          <a:xfrm>
            <a:off x="-11099" y="6797306"/>
            <a:ext cx="3687815"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04574336-D5DC-8214-F077-EEAC0740D2A7}"/>
              </a:ext>
            </a:extLst>
          </p:cNvPr>
          <p:cNvCxnSpPr>
            <a:cxnSpLocks/>
          </p:cNvCxnSpPr>
          <p:nvPr/>
        </p:nvCxnSpPr>
        <p:spPr>
          <a:xfrm>
            <a:off x="3661310" y="9429637"/>
            <a:ext cx="3879304"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FEF2A85D-A3E2-A2B9-452B-9632DF7A25D6}"/>
              </a:ext>
            </a:extLst>
          </p:cNvPr>
          <p:cNvSpPr txBox="1"/>
          <p:nvPr/>
        </p:nvSpPr>
        <p:spPr>
          <a:xfrm>
            <a:off x="561476" y="6635854"/>
            <a:ext cx="3049629" cy="915956"/>
          </a:xfrm>
          <a:prstGeom prst="rect">
            <a:avLst/>
          </a:prstGeom>
          <a:noFill/>
        </p:spPr>
        <p:txBody>
          <a:bodyPr wrap="square" rtlCol="0">
            <a:spAutoFit/>
          </a:bodyPr>
          <a:lstStyle/>
          <a:p>
            <a:pPr>
              <a:lnSpc>
                <a:spcPts val="1580"/>
              </a:lnSpc>
            </a:pPr>
            <a:r>
              <a:rPr lang="en-US" sz="1600" b="1" dirty="0">
                <a:solidFill>
                  <a:srgbClr val="00898B"/>
                </a:solidFill>
                <a:highlight>
                  <a:srgbClr val="FFFFFF"/>
                </a:highlight>
                <a:latin typeface="Calibri" panose="020F0502020204030204" pitchFamily="34" charset="0"/>
                <a:cs typeface="Calibri" panose="020F0502020204030204" pitchFamily="34" charset="0"/>
              </a:rPr>
              <a:t>Per realizzare un sistema di rilevamento basato sull'intelligenza artificiale, il team </a:t>
            </a:r>
            <a:r>
              <a:rPr lang="en-US" sz="1600" b="1" dirty="0" err="1">
                <a:solidFill>
                  <a:srgbClr val="00898B"/>
                </a:solidFill>
                <a:highlight>
                  <a:srgbClr val="FFFFFF"/>
                </a:highlight>
                <a:latin typeface="Calibri" panose="020F0502020204030204" pitchFamily="34" charset="0"/>
                <a:cs typeface="Calibri" panose="020F0502020204030204" pitchFamily="34" charset="0"/>
              </a:rPr>
              <a:t>ha analizzato</a:t>
            </a:r>
            <a:r>
              <a:rPr lang="en-US" sz="1600" b="1" dirty="0">
                <a:solidFill>
                  <a:srgbClr val="00898B"/>
                </a:solidFill>
                <a:highlight>
                  <a:srgbClr val="FFFFFF"/>
                </a:highlight>
                <a:latin typeface="Calibri" panose="020F0502020204030204" pitchFamily="34" charset="0"/>
                <a:cs typeface="Calibri" panose="020F0502020204030204" pitchFamily="34" charset="0"/>
              </a:rPr>
              <a:t>:</a:t>
            </a:r>
          </a:p>
          <a:p>
            <a:pPr>
              <a:lnSpc>
                <a:spcPts val="1580"/>
              </a:lnSpc>
            </a:pPr>
            <a:endParaRPr lang="en-US" sz="1600" b="1" dirty="0">
              <a:solidFill>
                <a:srgbClr val="00898B"/>
              </a:solidFill>
              <a:highlight>
                <a:srgbClr val="FFFFFF"/>
              </a:highlight>
              <a:latin typeface="Calibri" panose="020F0502020204030204" pitchFamily="34" charset="0"/>
              <a:cs typeface="Calibri" panose="020F0502020204030204" pitchFamily="34" charset="0"/>
            </a:endParaRPr>
          </a:p>
          <a:p>
            <a:pPr>
              <a:lnSpc>
                <a:spcPts val="1580"/>
              </a:lnSpc>
            </a:pPr>
            <a:endParaRPr lang="en-US" sz="1600" b="1" dirty="0">
              <a:solidFill>
                <a:srgbClr val="00898B"/>
              </a:solidFill>
              <a:highlight>
                <a:srgbClr val="FFFFFF"/>
              </a:highlight>
              <a:latin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A8C5532A-04D0-6C9D-CAFD-CF69ACFB79F8}"/>
              </a:ext>
            </a:extLst>
          </p:cNvPr>
          <p:cNvSpPr txBox="1"/>
          <p:nvPr/>
        </p:nvSpPr>
        <p:spPr>
          <a:xfrm>
            <a:off x="3972853" y="6873467"/>
            <a:ext cx="2920950" cy="2554995"/>
          </a:xfrm>
          <a:prstGeom prst="rect">
            <a:avLst/>
          </a:prstGeom>
          <a:noFill/>
        </p:spPr>
        <p:txBody>
          <a:bodyPr wrap="square" rtlCol="0">
            <a:spAutoFit/>
          </a:bodyPr>
          <a:lstStyle/>
          <a:p>
            <a:pPr marL="182563" indent="-174625">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Due anni di letture mensili dei contatori (ottobre 2017 - settembre 2019) dal reparto Revenue, Billing &amp;amp; IT (RBIT) della BWSSB.</a:t>
            </a:r>
          </a:p>
          <a:p>
            <a:pPr marL="182563" indent="-174625">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Gli attributi di connessione, tra cui la posizione, la presenza di pozzi trivellati e il tipo di contatore.</a:t>
            </a:r>
          </a:p>
          <a:p>
            <a:pPr marL="182563" indent="-174625">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Dati giornalieri sull'approvvigionamento idrico forniti dal reparto SCADA di SUEZ.</a:t>
            </a:r>
          </a:p>
          <a:p>
            <a:pPr marL="182563" indent="-174625">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Mappe di rete e confini DMA per valutare le tendenze spaziali.</a:t>
            </a:r>
          </a:p>
          <a:p>
            <a:pPr marL="182563" indent="-174625">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Sfruttando l'intelligenza artificiale e l'analisi dei dati, il progetto mira a migliorare la capacità di BWSSB di rilevare le perdite di entrate, migliorare l'accuratezza della fatturazione e garantire un sistema di distribuzione dell'acqua equo per i residenti di Bengaluru.</a:t>
            </a:r>
          </a:p>
          <a:p>
            <a:pPr marL="182563" indent="-174625">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BB84837B-C14F-9240-1704-5C912A8C5963}"/>
              </a:ext>
            </a:extLst>
          </p:cNvPr>
          <p:cNvSpPr/>
          <p:nvPr/>
        </p:nvSpPr>
        <p:spPr>
          <a:xfrm rot="471265">
            <a:off x="-691212" y="7303257"/>
            <a:ext cx="1932799" cy="1695414"/>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gradFill>
            <a:gsLst>
              <a:gs pos="98000">
                <a:srgbClr val="51C4C6"/>
              </a:gs>
              <a:gs pos="0">
                <a:srgbClr val="00403F"/>
              </a:gs>
            </a:gsLst>
            <a:lin ang="5400000" scaled="1"/>
          </a:gradFill>
          <a:ln w="5331" cap="flat">
            <a:noFill/>
            <a:prstDash val="solid"/>
            <a:miter/>
          </a:ln>
        </p:spPr>
        <p:txBody>
          <a:bodyPr rtlCol="0" anchor="ctr"/>
          <a:lstStyle/>
          <a:p>
            <a:endParaRPr lang="en-US"/>
          </a:p>
        </p:txBody>
      </p:sp>
      <p:sp>
        <p:nvSpPr>
          <p:cNvPr id="18" name="object 13">
            <a:extLst>
              <a:ext uri="{FF2B5EF4-FFF2-40B4-BE49-F238E27FC236}">
                <a16:creationId xmlns:a16="http://schemas.microsoft.com/office/drawing/2014/main" id="{4AA69BB4-8009-418B-ECD8-C42BEFDDAF52}"/>
              </a:ext>
            </a:extLst>
          </p:cNvPr>
          <p:cNvSpPr/>
          <p:nvPr/>
        </p:nvSpPr>
        <p:spPr>
          <a:xfrm rot="16200000">
            <a:off x="1327077" y="359305"/>
            <a:ext cx="4033053" cy="6687206"/>
          </a:xfrm>
          <a:custGeom>
            <a:avLst/>
            <a:gdLst/>
            <a:ahLst/>
            <a:cxnLst/>
            <a:rect l="l" t="t" r="r" b="b"/>
            <a:pathLst>
              <a:path w="1277620" h="1277620">
                <a:moveTo>
                  <a:pt x="1277480" y="0"/>
                </a:moveTo>
                <a:lnTo>
                  <a:pt x="0" y="0"/>
                </a:lnTo>
                <a:lnTo>
                  <a:pt x="0" y="1277480"/>
                </a:lnTo>
                <a:lnTo>
                  <a:pt x="1277480" y="1277480"/>
                </a:lnTo>
                <a:lnTo>
                  <a:pt x="1277480" y="0"/>
                </a:lnTo>
                <a:close/>
              </a:path>
            </a:pathLst>
          </a:custGeom>
          <a:gradFill>
            <a:gsLst>
              <a:gs pos="62000">
                <a:srgbClr val="00898B"/>
              </a:gs>
              <a:gs pos="97000">
                <a:srgbClr val="51C4C6">
                  <a:alpha val="0"/>
                </a:srgbClr>
              </a:gs>
              <a:gs pos="0">
                <a:srgbClr val="00403F"/>
              </a:gs>
            </a:gsLst>
            <a:lin ang="5400000" scaled="0"/>
          </a:gradFill>
        </p:spPr>
        <p:txBody>
          <a:bodyPr wrap="square" lIns="0" tIns="0" rIns="0" bIns="0" rtlCol="0"/>
          <a:lstStyle/>
          <a:p>
            <a:endParaRPr dirty="0">
              <a:solidFill>
                <a:srgbClr val="F05A28"/>
              </a:solidFill>
            </a:endParaRPr>
          </a:p>
        </p:txBody>
      </p:sp>
      <p:sp>
        <p:nvSpPr>
          <p:cNvPr id="19" name="TextBox 18">
            <a:extLst>
              <a:ext uri="{FF2B5EF4-FFF2-40B4-BE49-F238E27FC236}">
                <a16:creationId xmlns:a16="http://schemas.microsoft.com/office/drawing/2014/main" id="{5F631344-DBB5-0D91-8691-A07A789D08F8}"/>
              </a:ext>
            </a:extLst>
          </p:cNvPr>
          <p:cNvSpPr txBox="1"/>
          <p:nvPr/>
        </p:nvSpPr>
        <p:spPr>
          <a:xfrm>
            <a:off x="872028" y="2485589"/>
            <a:ext cx="2763164" cy="2785378"/>
          </a:xfrm>
          <a:prstGeom prst="rect">
            <a:avLst/>
          </a:prstGeom>
          <a:noFill/>
        </p:spPr>
        <p:txBody>
          <a:bodyPr wrap="square" rtlCol="0">
            <a:spAutoFit/>
          </a:bodyPr>
          <a:lstStyle/>
          <a:p>
            <a:pPr algn="ctr">
              <a:lnSpc>
                <a:spcPts val="1480"/>
              </a:lnSpc>
            </a:pP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Il progetto pilota è stato avviato nella zona D1A, concessione di SUEZ per le operazioni e la manutenzione (O&amp;M) nel centro di Bengaluru. </a:t>
            </a:r>
          </a:p>
          <a:p>
            <a:pPr algn="ctr">
              <a:lnSpc>
                <a:spcPts val="1480"/>
              </a:lnSpc>
            </a:pPr>
            <a:endParaRPr lang="en-US" sz="1400" i="1" dirty="0">
              <a:ln/>
              <a:solidFill>
                <a:schemeClr val="bg1"/>
              </a:solidFill>
              <a:latin typeface="Calibri" panose="020F0502020204030204" pitchFamily="34" charset="0"/>
              <a:cs typeface="Calibri" panose="020F0502020204030204" pitchFamily="34" charset="0"/>
              <a:sym typeface="Poppins-MediumItalic"/>
              <a:rtl val="0"/>
            </a:endParaRPr>
          </a:p>
          <a:p>
            <a:pPr algn="ctr">
              <a:lnSpc>
                <a:spcPts val="1480"/>
              </a:lnSpc>
            </a:pP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Questa zona è suddivisa in 43 aree di misurazione distrettuali (DMA), che coprono circa 90.000 allacciamenti. </a:t>
            </a:r>
          </a:p>
          <a:p>
            <a:pPr algn="ctr">
              <a:lnSpc>
                <a:spcPts val="1480"/>
              </a:lnSpc>
            </a:pPr>
            <a:endParaRPr lang="en-US" sz="1400" i="1" dirty="0">
              <a:ln/>
              <a:solidFill>
                <a:schemeClr val="bg1"/>
              </a:solidFill>
              <a:latin typeface="Calibri" panose="020F0502020204030204" pitchFamily="34" charset="0"/>
              <a:cs typeface="Calibri" panose="020F0502020204030204" pitchFamily="34" charset="0"/>
              <a:sym typeface="Poppins-MediumItalic"/>
              <a:rtl val="0"/>
            </a:endParaRPr>
          </a:p>
          <a:p>
            <a:pPr algn="ctr">
              <a:lnSpc>
                <a:spcPts val="1480"/>
              </a:lnSpc>
            </a:pP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Questi allacciamenti comprendono quasi 40 classificazioni, tra cui domestico, multi-abitazione e non domestico.</a:t>
            </a:r>
          </a:p>
          <a:p>
            <a:pPr algn="ctr">
              <a:lnSpc>
                <a:spcPts val="1480"/>
              </a:lnSpc>
            </a:pPr>
            <a:endParaRPr lang="en-US" sz="1400" i="1" spc="0" baseline="0" dirty="0">
              <a:ln/>
              <a:solidFill>
                <a:schemeClr val="bg1"/>
              </a:solidFill>
              <a:latin typeface="Calibri" panose="020F0502020204030204" pitchFamily="34" charset="0"/>
              <a:cs typeface="Calibri" panose="020F0502020204030204" pitchFamily="34" charset="0"/>
              <a:sym typeface="Poppins-MediumItalic"/>
              <a:rtl val="0"/>
            </a:endParaRPr>
          </a:p>
          <a:p>
            <a:pPr algn="ctr">
              <a:lnSpc>
                <a:spcPts val="1480"/>
              </a:lnSpc>
            </a:pPr>
            <a:endParaRPr lang="en-US" sz="1400" i="1" spc="0" baseline="0" dirty="0">
              <a:ln/>
              <a:solidFill>
                <a:schemeClr val="bg1"/>
              </a:solidFill>
              <a:latin typeface="Calibri" panose="020F0502020204030204" pitchFamily="34" charset="0"/>
              <a:cs typeface="Calibri" panose="020F0502020204030204" pitchFamily="34" charset="0"/>
              <a:sym typeface="Poppins-MediumItalic"/>
              <a:rtl val="0"/>
            </a:endParaRPr>
          </a:p>
        </p:txBody>
      </p:sp>
      <p:grpSp>
        <p:nvGrpSpPr>
          <p:cNvPr id="20" name="Group 19">
            <a:extLst>
              <a:ext uri="{FF2B5EF4-FFF2-40B4-BE49-F238E27FC236}">
                <a16:creationId xmlns:a16="http://schemas.microsoft.com/office/drawing/2014/main" id="{CFF9DD94-BCC9-98BE-9D54-BC6582F33C8F}"/>
              </a:ext>
            </a:extLst>
          </p:cNvPr>
          <p:cNvGrpSpPr/>
          <p:nvPr/>
        </p:nvGrpSpPr>
        <p:grpSpPr>
          <a:xfrm>
            <a:off x="1988874" y="1394955"/>
            <a:ext cx="506531" cy="527128"/>
            <a:chOff x="3402050" y="5539672"/>
            <a:chExt cx="751576" cy="782137"/>
          </a:xfrm>
        </p:grpSpPr>
        <p:sp>
          <p:nvSpPr>
            <p:cNvPr id="21" name="Freeform 20">
              <a:extLst>
                <a:ext uri="{FF2B5EF4-FFF2-40B4-BE49-F238E27FC236}">
                  <a16:creationId xmlns:a16="http://schemas.microsoft.com/office/drawing/2014/main" id="{4101C7E7-77C3-ADEC-D49D-5CFF7D631E37}"/>
                </a:ext>
              </a:extLst>
            </p:cNvPr>
            <p:cNvSpPr/>
            <p:nvPr/>
          </p:nvSpPr>
          <p:spPr>
            <a:xfrm>
              <a:off x="3402050" y="5539672"/>
              <a:ext cx="751576" cy="782137"/>
            </a:xfrm>
            <a:custGeom>
              <a:avLst/>
              <a:gdLst>
                <a:gd name="connsiteX0" fmla="*/ 27317 w 751576"/>
                <a:gd name="connsiteY0" fmla="*/ 782137 h 782137"/>
                <a:gd name="connsiteX1" fmla="*/ 0 w 751576"/>
                <a:gd name="connsiteY1" fmla="*/ 640899 h 782137"/>
                <a:gd name="connsiteX2" fmla="*/ 23986 w 751576"/>
                <a:gd name="connsiteY2" fmla="*/ 508323 h 782137"/>
                <a:gd name="connsiteX3" fmla="*/ 0 w 751576"/>
                <a:gd name="connsiteY3" fmla="*/ 375746 h 782137"/>
                <a:gd name="connsiteX4" fmla="*/ 375788 w 751576"/>
                <a:gd name="connsiteY4" fmla="*/ 0 h 782137"/>
                <a:gd name="connsiteX5" fmla="*/ 751577 w 751576"/>
                <a:gd name="connsiteY5" fmla="*/ 375746 h 782137"/>
                <a:gd name="connsiteX6" fmla="*/ 727590 w 751576"/>
                <a:gd name="connsiteY6" fmla="*/ 508323 h 782137"/>
                <a:gd name="connsiteX7" fmla="*/ 632977 w 751576"/>
                <a:gd name="connsiteY7" fmla="*/ 649560 h 782137"/>
                <a:gd name="connsiteX8" fmla="*/ 376455 w 751576"/>
                <a:gd name="connsiteY8" fmla="*/ 750825 h 782137"/>
                <a:gd name="connsiteX9" fmla="*/ 119932 w 751576"/>
                <a:gd name="connsiteY9" fmla="*/ 649560 h 782137"/>
                <a:gd name="connsiteX10" fmla="*/ 28651 w 751576"/>
                <a:gd name="connsiteY10" fmla="*/ 782137 h 78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1576" h="782137">
                  <a:moveTo>
                    <a:pt x="27317" y="782137"/>
                  </a:moveTo>
                  <a:cubicBezTo>
                    <a:pt x="9327" y="738167"/>
                    <a:pt x="0" y="690865"/>
                    <a:pt x="0" y="640899"/>
                  </a:cubicBezTo>
                  <a:cubicBezTo>
                    <a:pt x="0" y="590933"/>
                    <a:pt x="8662" y="549628"/>
                    <a:pt x="23986" y="508323"/>
                  </a:cubicBezTo>
                  <a:cubicBezTo>
                    <a:pt x="8662" y="467017"/>
                    <a:pt x="0" y="422381"/>
                    <a:pt x="0" y="375746"/>
                  </a:cubicBezTo>
                  <a:cubicBezTo>
                    <a:pt x="0" y="168553"/>
                    <a:pt x="167905" y="0"/>
                    <a:pt x="375788" y="0"/>
                  </a:cubicBezTo>
                  <a:cubicBezTo>
                    <a:pt x="583670" y="0"/>
                    <a:pt x="751577" y="167886"/>
                    <a:pt x="751577" y="375746"/>
                  </a:cubicBezTo>
                  <a:cubicBezTo>
                    <a:pt x="751577" y="583605"/>
                    <a:pt x="742915" y="467017"/>
                    <a:pt x="727590" y="508323"/>
                  </a:cubicBezTo>
                  <a:cubicBezTo>
                    <a:pt x="706934" y="562286"/>
                    <a:pt x="674286" y="610919"/>
                    <a:pt x="632977" y="649560"/>
                  </a:cubicBezTo>
                  <a:cubicBezTo>
                    <a:pt x="565681" y="712185"/>
                    <a:pt x="475731" y="750825"/>
                    <a:pt x="376455" y="750825"/>
                  </a:cubicBezTo>
                  <a:cubicBezTo>
                    <a:pt x="277176" y="750825"/>
                    <a:pt x="186562" y="712185"/>
                    <a:pt x="119932" y="649560"/>
                  </a:cubicBezTo>
                  <a:cubicBezTo>
                    <a:pt x="80620" y="686202"/>
                    <a:pt x="49305" y="731505"/>
                    <a:pt x="28651" y="782137"/>
                  </a:cubicBezTo>
                  <a:close/>
                </a:path>
              </a:pathLst>
            </a:custGeom>
            <a:solidFill>
              <a:srgbClr val="ADD037"/>
            </a:solidFill>
            <a:ln w="6662" cap="flat">
              <a:noFill/>
              <a:prstDash val="solid"/>
              <a:miter/>
            </a:ln>
          </p:spPr>
          <p:txBody>
            <a:bodyPr rtlCol="0" anchor="ctr"/>
            <a:lstStyle/>
            <a:p>
              <a:endParaRPr lang="en-US">
                <a:solidFill>
                  <a:srgbClr val="262626"/>
                </a:solidFill>
              </a:endParaRPr>
            </a:p>
          </p:txBody>
        </p:sp>
        <p:sp>
          <p:nvSpPr>
            <p:cNvPr id="22" name="Freeform 21">
              <a:extLst>
                <a:ext uri="{FF2B5EF4-FFF2-40B4-BE49-F238E27FC236}">
                  <a16:creationId xmlns:a16="http://schemas.microsoft.com/office/drawing/2014/main" id="{106E0005-FAD0-D3C8-6495-595493A6EF72}"/>
                </a:ext>
              </a:extLst>
            </p:cNvPr>
            <p:cNvSpPr/>
            <p:nvPr/>
          </p:nvSpPr>
          <p:spPr>
            <a:xfrm>
              <a:off x="3794857" y="5761975"/>
              <a:ext cx="213675" cy="282614"/>
            </a:xfrm>
            <a:custGeom>
              <a:avLst/>
              <a:gdLst>
                <a:gd name="connsiteX0" fmla="*/ 138227 w 213675"/>
                <a:gd name="connsiteY0" fmla="*/ 215400 h 282614"/>
                <a:gd name="connsiteX1" fmla="*/ 75596 w 213675"/>
                <a:gd name="connsiteY1" fmla="*/ 209405 h 282614"/>
                <a:gd name="connsiteX2" fmla="*/ 1637 w 213675"/>
                <a:gd name="connsiteY2" fmla="*/ 88819 h 282614"/>
                <a:gd name="connsiteX3" fmla="*/ 117571 w 213675"/>
                <a:gd name="connsiteY3" fmla="*/ 213 h 282614"/>
                <a:gd name="connsiteX4" fmla="*/ 213518 w 213675"/>
                <a:gd name="connsiteY4" fmla="*/ 100812 h 282614"/>
                <a:gd name="connsiteX5" fmla="*/ 134228 w 213675"/>
                <a:gd name="connsiteY5" fmla="*/ 262702 h 282614"/>
                <a:gd name="connsiteX6" fmla="*/ 106911 w 213675"/>
                <a:gd name="connsiteY6" fmla="*/ 282022 h 282614"/>
                <a:gd name="connsiteX7" fmla="*/ 98249 w 213675"/>
                <a:gd name="connsiteY7" fmla="*/ 282022 h 282614"/>
                <a:gd name="connsiteX8" fmla="*/ 100248 w 213675"/>
                <a:gd name="connsiteY8" fmla="*/ 273362 h 282614"/>
                <a:gd name="connsiteX9" fmla="*/ 138227 w 213675"/>
                <a:gd name="connsiteY9" fmla="*/ 214068 h 28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675" h="282614">
                  <a:moveTo>
                    <a:pt x="138227" y="215400"/>
                  </a:moveTo>
                  <a:cubicBezTo>
                    <a:pt x="114907" y="213402"/>
                    <a:pt x="94918" y="214734"/>
                    <a:pt x="75596" y="209405"/>
                  </a:cubicBezTo>
                  <a:cubicBezTo>
                    <a:pt x="23625" y="195414"/>
                    <a:pt x="-7690" y="141451"/>
                    <a:pt x="1637" y="88819"/>
                  </a:cubicBezTo>
                  <a:cubicBezTo>
                    <a:pt x="11631" y="32858"/>
                    <a:pt x="58939" y="-3118"/>
                    <a:pt x="117571" y="213"/>
                  </a:cubicBezTo>
                  <a:cubicBezTo>
                    <a:pt x="168877" y="3544"/>
                    <a:pt x="211519" y="47514"/>
                    <a:pt x="213518" y="100812"/>
                  </a:cubicBezTo>
                  <a:cubicBezTo>
                    <a:pt x="216182" y="168765"/>
                    <a:pt x="184867" y="220730"/>
                    <a:pt x="134228" y="262702"/>
                  </a:cubicBezTo>
                  <a:cubicBezTo>
                    <a:pt x="125568" y="270031"/>
                    <a:pt x="116239" y="276027"/>
                    <a:pt x="106911" y="282022"/>
                  </a:cubicBezTo>
                  <a:cubicBezTo>
                    <a:pt x="104912" y="283355"/>
                    <a:pt x="100914" y="282022"/>
                    <a:pt x="98249" y="282022"/>
                  </a:cubicBezTo>
                  <a:cubicBezTo>
                    <a:pt x="98249" y="279358"/>
                    <a:pt x="98249" y="276027"/>
                    <a:pt x="100248" y="273362"/>
                  </a:cubicBezTo>
                  <a:cubicBezTo>
                    <a:pt x="112907" y="253375"/>
                    <a:pt x="125568" y="233389"/>
                    <a:pt x="138227" y="214068"/>
                  </a:cubicBezTo>
                  <a:close/>
                </a:path>
              </a:pathLst>
            </a:custGeom>
            <a:solidFill>
              <a:schemeClr val="bg1"/>
            </a:solidFill>
            <a:ln w="6662" cap="flat">
              <a:noFill/>
              <a:prstDash val="solid"/>
              <a:miter/>
            </a:ln>
          </p:spPr>
          <p:txBody>
            <a:bodyPr rtlCol="0" anchor="ctr"/>
            <a:lstStyle/>
            <a:p>
              <a:endParaRPr lang="en-US">
                <a:solidFill>
                  <a:srgbClr val="262626"/>
                </a:solidFill>
              </a:endParaRPr>
            </a:p>
          </p:txBody>
        </p:sp>
        <p:sp>
          <p:nvSpPr>
            <p:cNvPr id="23" name="Freeform 22">
              <a:extLst>
                <a:ext uri="{FF2B5EF4-FFF2-40B4-BE49-F238E27FC236}">
                  <a16:creationId xmlns:a16="http://schemas.microsoft.com/office/drawing/2014/main" id="{E7DFF490-6D1F-2EE1-0441-3175FDB16087}"/>
                </a:ext>
              </a:extLst>
            </p:cNvPr>
            <p:cNvSpPr/>
            <p:nvPr/>
          </p:nvSpPr>
          <p:spPr>
            <a:xfrm>
              <a:off x="3546595" y="5762276"/>
              <a:ext cx="213875" cy="282387"/>
            </a:xfrm>
            <a:custGeom>
              <a:avLst/>
              <a:gdLst>
                <a:gd name="connsiteX0" fmla="*/ 134630 w 213875"/>
                <a:gd name="connsiteY0" fmla="*/ 211102 h 282387"/>
                <a:gd name="connsiteX1" fmla="*/ 59339 w 213875"/>
                <a:gd name="connsiteY1" fmla="*/ 203108 h 282387"/>
                <a:gd name="connsiteX2" fmla="*/ 4038 w 213875"/>
                <a:gd name="connsiteY2" fmla="*/ 77193 h 282387"/>
                <a:gd name="connsiteX3" fmla="*/ 119305 w 213875"/>
                <a:gd name="connsiteY3" fmla="*/ 578 h 282387"/>
                <a:gd name="connsiteX4" fmla="*/ 213253 w 213875"/>
                <a:gd name="connsiteY4" fmla="*/ 95848 h 282387"/>
                <a:gd name="connsiteX5" fmla="*/ 169277 w 213875"/>
                <a:gd name="connsiteY5" fmla="*/ 228424 h 282387"/>
                <a:gd name="connsiteX6" fmla="*/ 109978 w 213875"/>
                <a:gd name="connsiteY6" fmla="*/ 280389 h 282387"/>
                <a:gd name="connsiteX7" fmla="*/ 97984 w 213875"/>
                <a:gd name="connsiteY7" fmla="*/ 282388 h 282387"/>
                <a:gd name="connsiteX8" fmla="*/ 101982 w 213875"/>
                <a:gd name="connsiteY8" fmla="*/ 271728 h 282387"/>
                <a:gd name="connsiteX9" fmla="*/ 137962 w 213875"/>
                <a:gd name="connsiteY9" fmla="*/ 215099 h 282387"/>
                <a:gd name="connsiteX10" fmla="*/ 134630 w 213875"/>
                <a:gd name="connsiteY10" fmla="*/ 211102 h 28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875" h="282387">
                  <a:moveTo>
                    <a:pt x="134630" y="211102"/>
                  </a:moveTo>
                  <a:cubicBezTo>
                    <a:pt x="108645" y="217098"/>
                    <a:pt x="83326" y="215099"/>
                    <a:pt x="59339" y="203108"/>
                  </a:cubicBezTo>
                  <a:cubicBezTo>
                    <a:pt x="13365" y="180457"/>
                    <a:pt x="-9955" y="127159"/>
                    <a:pt x="4038" y="77193"/>
                  </a:cubicBezTo>
                  <a:cubicBezTo>
                    <a:pt x="18029" y="27227"/>
                    <a:pt x="65336" y="-4752"/>
                    <a:pt x="119305" y="578"/>
                  </a:cubicBezTo>
                  <a:cubicBezTo>
                    <a:pt x="167945" y="5242"/>
                    <a:pt x="209254" y="45881"/>
                    <a:pt x="213253" y="95848"/>
                  </a:cubicBezTo>
                  <a:cubicBezTo>
                    <a:pt x="217251" y="146480"/>
                    <a:pt x="201926" y="191116"/>
                    <a:pt x="169277" y="228424"/>
                  </a:cubicBezTo>
                  <a:cubicBezTo>
                    <a:pt x="151954" y="247744"/>
                    <a:pt x="130633" y="263734"/>
                    <a:pt x="109978" y="280389"/>
                  </a:cubicBezTo>
                  <a:cubicBezTo>
                    <a:pt x="107313" y="282388"/>
                    <a:pt x="101982" y="281721"/>
                    <a:pt x="97984" y="282388"/>
                  </a:cubicBezTo>
                  <a:cubicBezTo>
                    <a:pt x="99316" y="279057"/>
                    <a:pt x="99983" y="275059"/>
                    <a:pt x="101982" y="271728"/>
                  </a:cubicBezTo>
                  <a:cubicBezTo>
                    <a:pt x="113976" y="253074"/>
                    <a:pt x="125968" y="233754"/>
                    <a:pt x="137962" y="215099"/>
                  </a:cubicBezTo>
                  <a:cubicBezTo>
                    <a:pt x="136629" y="213767"/>
                    <a:pt x="135962" y="212435"/>
                    <a:pt x="134630" y="211102"/>
                  </a:cubicBezTo>
                  <a:close/>
                </a:path>
              </a:pathLst>
            </a:custGeom>
            <a:solidFill>
              <a:schemeClr val="bg1"/>
            </a:solidFill>
            <a:ln w="6662" cap="flat">
              <a:noFill/>
              <a:prstDash val="solid"/>
              <a:miter/>
            </a:ln>
          </p:spPr>
          <p:txBody>
            <a:bodyPr rtlCol="0" anchor="ctr"/>
            <a:lstStyle/>
            <a:p>
              <a:endParaRPr lang="en-US">
                <a:solidFill>
                  <a:srgbClr val="262626"/>
                </a:solidFill>
              </a:endParaRPr>
            </a:p>
          </p:txBody>
        </p:sp>
      </p:grpSp>
      <p:sp>
        <p:nvSpPr>
          <p:cNvPr id="24" name="Freeform 23">
            <a:extLst>
              <a:ext uri="{FF2B5EF4-FFF2-40B4-BE49-F238E27FC236}">
                <a16:creationId xmlns:a16="http://schemas.microsoft.com/office/drawing/2014/main" id="{3F862EB2-4997-9829-4360-70EAAF460BE5}"/>
              </a:ext>
            </a:extLst>
          </p:cNvPr>
          <p:cNvSpPr/>
          <p:nvPr/>
        </p:nvSpPr>
        <p:spPr>
          <a:xfrm rot="907098">
            <a:off x="-430215" y="4659443"/>
            <a:ext cx="1706380" cy="1496804"/>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26" name="TextBox 25">
            <a:extLst>
              <a:ext uri="{FF2B5EF4-FFF2-40B4-BE49-F238E27FC236}">
                <a16:creationId xmlns:a16="http://schemas.microsoft.com/office/drawing/2014/main" id="{296F2217-8647-3882-3239-81ABA2742D1B}"/>
              </a:ext>
            </a:extLst>
          </p:cNvPr>
          <p:cNvSpPr txBox="1"/>
          <p:nvPr/>
        </p:nvSpPr>
        <p:spPr>
          <a:xfrm>
            <a:off x="616599" y="571117"/>
            <a:ext cx="6919333" cy="365356"/>
          </a:xfrm>
          <a:prstGeom prst="rect">
            <a:avLst/>
          </a:prstGeom>
          <a:noFill/>
        </p:spPr>
        <p:txBody>
          <a:bodyPr wrap="square" rtlCol="0" anchor="ctr">
            <a:spAutoFit/>
          </a:bodyPr>
          <a:lstStyle/>
          <a:p>
            <a:pPr marL="6350">
              <a:lnSpc>
                <a:spcPts val="2120"/>
              </a:lnSpc>
              <a:tabLst>
                <a:tab pos="611188" algn="l"/>
                <a:tab pos="612775" algn="l"/>
              </a:tabLst>
            </a:pPr>
            <a:r>
              <a:rPr lang="en-US" sz="2100" b="1" dirty="0">
                <a:solidFill>
                  <a:srgbClr val="00898B"/>
                </a:solidFill>
                <a:latin typeface="Calibri" panose="020F0502020204030204" pitchFamily="34" charset="0"/>
                <a:cs typeface="Calibri" panose="020F0502020204030204" pitchFamily="34" charset="0"/>
              </a:rPr>
              <a:t>Risultato</a:t>
            </a:r>
          </a:p>
        </p:txBody>
      </p:sp>
      <p:cxnSp>
        <p:nvCxnSpPr>
          <p:cNvPr id="27" name="Straight Connector 26">
            <a:extLst>
              <a:ext uri="{FF2B5EF4-FFF2-40B4-BE49-F238E27FC236}">
                <a16:creationId xmlns:a16="http://schemas.microsoft.com/office/drawing/2014/main" id="{8C73A51D-DFB5-FEE5-F705-9EC24B78D9E3}"/>
              </a:ext>
            </a:extLst>
          </p:cNvPr>
          <p:cNvCxnSpPr>
            <a:cxnSpLocks/>
            <a:stCxn id="26" idx="1"/>
          </p:cNvCxnSpPr>
          <p:nvPr/>
        </p:nvCxnSpPr>
        <p:spPr>
          <a:xfrm flipH="1" flipV="1">
            <a:off x="0" y="753794"/>
            <a:ext cx="616599" cy="1"/>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74632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6AFF5-0C8E-79C2-6904-58BCC1EF105E}"/>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7D25C784-2DEA-32E6-3C3A-8C4FBCC9DB9D}"/>
              </a:ext>
            </a:extLst>
          </p:cNvPr>
          <p:cNvSpPr/>
          <p:nvPr/>
        </p:nvSpPr>
        <p:spPr>
          <a:xfrm rot="10800000">
            <a:off x="-5" y="-1"/>
            <a:ext cx="2051148" cy="1005717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83000">
                <a:srgbClr val="51C4C6"/>
              </a:gs>
              <a:gs pos="0">
                <a:srgbClr val="00403F"/>
              </a:gs>
            </a:gsLst>
            <a:lin ang="5400000" scaled="1"/>
          </a:gradFill>
          <a:ln w="3060" cap="flat">
            <a:noFill/>
            <a:prstDash val="solid"/>
            <a:miter/>
          </a:ln>
        </p:spPr>
        <p:txBody>
          <a:bodyPr rtlCol="0" anchor="ctr"/>
          <a:lstStyle/>
          <a:p>
            <a:endParaRPr lang="en-US"/>
          </a:p>
        </p:txBody>
      </p:sp>
      <p:pic>
        <p:nvPicPr>
          <p:cNvPr id="2" name="Picture 1" descr="A field of green plants and a blue sky&#10;&#10;AI-generated content may be incorrect.">
            <a:extLst>
              <a:ext uri="{FF2B5EF4-FFF2-40B4-BE49-F238E27FC236}">
                <a16:creationId xmlns:a16="http://schemas.microsoft.com/office/drawing/2014/main" id="{ECD0701E-0DD3-4E01-51EE-41C79798CE0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6352" b="16352"/>
          <a:stretch/>
        </p:blipFill>
        <p:spPr>
          <a:xfrm>
            <a:off x="0" y="872848"/>
            <a:ext cx="7560000" cy="3394352"/>
          </a:xfrm>
          <a:prstGeom prst="rect">
            <a:avLst/>
          </a:prstGeom>
        </p:spPr>
      </p:pic>
      <p:pic>
        <p:nvPicPr>
          <p:cNvPr id="87" name="Picture 86">
            <a:extLst>
              <a:ext uri="{FF2B5EF4-FFF2-40B4-BE49-F238E27FC236}">
                <a16:creationId xmlns:a16="http://schemas.microsoft.com/office/drawing/2014/main" id="{589313CD-8423-4D7E-FB41-7313E8C5BA23}"/>
              </a:ext>
            </a:extLst>
          </p:cNvPr>
          <p:cNvPicPr>
            <a:picLocks noChangeAspect="1"/>
          </p:cNvPicPr>
          <p:nvPr/>
        </p:nvPicPr>
        <p:blipFill rotWithShape="1">
          <a:blip r:embed="rId3">
            <a:biLevel thresh="25000"/>
            <a:alphaModFix amt="11000"/>
            <a:extLst>
              <a:ext uri="{28A0092B-C50C-407E-A947-70E740481C1C}">
                <a14:useLocalDpi xmlns:a14="http://schemas.microsoft.com/office/drawing/2010/main"/>
              </a:ext>
            </a:extLst>
          </a:blip>
          <a:srcRect l="-862" t="-2893" r="79868" b="5354"/>
          <a:stretch/>
        </p:blipFill>
        <p:spPr>
          <a:xfrm flipH="1">
            <a:off x="-2838255" y="6472449"/>
            <a:ext cx="2051149" cy="4586246"/>
          </a:xfrm>
          <a:prstGeom prst="rect">
            <a:avLst/>
          </a:prstGeom>
        </p:spPr>
      </p:pic>
      <p:sp>
        <p:nvSpPr>
          <p:cNvPr id="18" name="Freeform 17">
            <a:extLst>
              <a:ext uri="{FF2B5EF4-FFF2-40B4-BE49-F238E27FC236}">
                <a16:creationId xmlns:a16="http://schemas.microsoft.com/office/drawing/2014/main" id="{0B2BA274-5B39-403A-BD6F-BC0B0C82C49E}"/>
              </a:ext>
            </a:extLst>
          </p:cNvPr>
          <p:cNvSpPr/>
          <p:nvPr/>
        </p:nvSpPr>
        <p:spPr>
          <a:xfrm rot="20057100">
            <a:off x="-705990" y="8366956"/>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24" name="Rectangle 23">
            <a:extLst>
              <a:ext uri="{FF2B5EF4-FFF2-40B4-BE49-F238E27FC236}">
                <a16:creationId xmlns:a16="http://schemas.microsoft.com/office/drawing/2014/main" id="{5CD33BAC-BEC4-B70B-6AA6-F1B7016A72E3}"/>
              </a:ext>
            </a:extLst>
          </p:cNvPr>
          <p:cNvSpPr/>
          <p:nvPr/>
        </p:nvSpPr>
        <p:spPr>
          <a:xfrm>
            <a:off x="19865" y="872848"/>
            <a:ext cx="7539810" cy="2395582"/>
          </a:xfrm>
          <a:prstGeom prst="rect">
            <a:avLst/>
          </a:prstGeom>
          <a:gradFill>
            <a:gsLst>
              <a:gs pos="28000">
                <a:srgbClr val="00898B">
                  <a:alpha val="15922"/>
                </a:srgbClr>
              </a:gs>
              <a:gs pos="87000">
                <a:srgbClr val="51C4C6">
                  <a:alpha val="0"/>
                </a:srgbClr>
              </a:gs>
              <a:gs pos="0">
                <a:srgbClr val="00403F"/>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27">
            <a:extLst>
              <a:ext uri="{FF2B5EF4-FFF2-40B4-BE49-F238E27FC236}">
                <a16:creationId xmlns:a16="http://schemas.microsoft.com/office/drawing/2014/main" id="{88BAAFD3-23C0-B961-6BA2-F9164CEE9EE4}"/>
              </a:ext>
            </a:extLst>
          </p:cNvPr>
          <p:cNvSpPr/>
          <p:nvPr/>
        </p:nvSpPr>
        <p:spPr>
          <a:xfrm rot="17539087">
            <a:off x="-422219" y="-119438"/>
            <a:ext cx="1868205" cy="1504092"/>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dirty="0"/>
          </a:p>
        </p:txBody>
      </p:sp>
      <p:sp>
        <p:nvSpPr>
          <p:cNvPr id="54" name="Slide Number Placeholder 5">
            <a:extLst>
              <a:ext uri="{FF2B5EF4-FFF2-40B4-BE49-F238E27FC236}">
                <a16:creationId xmlns:a16="http://schemas.microsoft.com/office/drawing/2014/main" id="{BFDE0FAA-CBEE-4F6B-7472-67ACF3C3C43E}"/>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2</a:t>
            </a:fld>
            <a:endParaRPr lang="en-US" dirty="0">
              <a:solidFill>
                <a:srgbClr val="262626"/>
              </a:solidFill>
            </a:endParaRPr>
          </a:p>
        </p:txBody>
      </p:sp>
      <p:sp>
        <p:nvSpPr>
          <p:cNvPr id="3" name="Text Placeholder 29">
            <a:extLst>
              <a:ext uri="{FF2B5EF4-FFF2-40B4-BE49-F238E27FC236}">
                <a16:creationId xmlns:a16="http://schemas.microsoft.com/office/drawing/2014/main" id="{5EDF7CF2-A424-3192-3FFF-F7BB4EBA3A50}"/>
              </a:ext>
            </a:extLst>
          </p:cNvPr>
          <p:cNvSpPr txBox="1">
            <a:spLocks/>
          </p:cNvSpPr>
          <p:nvPr/>
        </p:nvSpPr>
        <p:spPr>
          <a:xfrm>
            <a:off x="2301192" y="4860758"/>
            <a:ext cx="4736006" cy="1466475"/>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820"/>
              </a:lnSpc>
            </a:pPr>
            <a:r>
              <a:rPr lang="en-IE" sz="1800" dirty="0">
                <a:solidFill>
                  <a:srgbClr val="00898B"/>
                </a:solidFill>
                <a:ea typeface="Calibri" panose="020F0502020204030204" pitchFamily="34" charset="0"/>
                <a:cs typeface="Times New Roman" panose="02020603050405020304" pitchFamily="18" charset="0"/>
              </a:rPr>
              <a:t>I seguenti casi di studio sono stati sviluppati nell'ambito dell'obiettivo WP2 del progetto </a:t>
            </a:r>
            <a:r>
              <a:rPr lang="en-IE" sz="1800" dirty="0" err="1">
                <a:solidFill>
                  <a:srgbClr val="00898B"/>
                </a:solidFill>
                <a:ea typeface="Calibri" panose="020F0502020204030204" pitchFamily="34" charset="0"/>
                <a:cs typeface="Times New Roman" panose="02020603050405020304" pitchFamily="18" charset="0"/>
              </a:rPr>
              <a:t>SUSTaiN </a:t>
            </a:r>
            <a:r>
              <a:rPr lang="en-IE" sz="1800" dirty="0">
                <a:solidFill>
                  <a:srgbClr val="00898B"/>
                </a:solidFill>
                <a:ea typeface="Calibri" panose="020F0502020204030204" pitchFamily="34" charset="0"/>
                <a:cs typeface="Times New Roman" panose="02020603050405020304" pitchFamily="18" charset="0"/>
              </a:rPr>
              <a:t>per illustrare come l'intelligenza artificiale (IA) possa essere applicata in modo pratico e sostenibile </a:t>
            </a:r>
            <a:r>
              <a:rPr lang="en-IE" sz="1800" b="1" dirty="0">
                <a:solidFill>
                  <a:srgbClr val="00898B"/>
                </a:solidFill>
                <a:ea typeface="Calibri" panose="020F0502020204030204" pitchFamily="34" charset="0"/>
                <a:cs typeface="Times New Roman" panose="02020603050405020304" pitchFamily="18" charset="0"/>
              </a:rPr>
              <a:t>in settori professionali chiave quali l'agricoltura, la gestione delle risorse idriche, l'energia e i trasporti. </a:t>
            </a:r>
          </a:p>
        </p:txBody>
      </p:sp>
      <p:sp>
        <p:nvSpPr>
          <p:cNvPr id="4" name="Text Placeholder 1">
            <a:extLst>
              <a:ext uri="{FF2B5EF4-FFF2-40B4-BE49-F238E27FC236}">
                <a16:creationId xmlns:a16="http://schemas.microsoft.com/office/drawing/2014/main" id="{46BE1FAA-AB5D-D13F-9416-1B9DE0C38AC5}"/>
              </a:ext>
            </a:extLst>
          </p:cNvPr>
          <p:cNvSpPr txBox="1">
            <a:spLocks/>
          </p:cNvSpPr>
          <p:nvPr/>
        </p:nvSpPr>
        <p:spPr>
          <a:xfrm>
            <a:off x="2301192" y="6577474"/>
            <a:ext cx="4736007" cy="1548000"/>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a:solidFill>
                  <a:srgbClr val="262626"/>
                </a:solidFill>
              </a:rPr>
              <a:t>Questi esempi mostrano innovazioni reali in cui l'IA è stata utilizzata per affrontare sfide specifiche del settore, promuovendo al contempo la sostenibilità ambientale e operativa. Concentrandosi sulla risoluzione dei problemi, sull'intervento tecnologico e sui risultati misurabili, i casi di studio mirano a ispirare e fornire agli educatori della formazione professionale (VET) approfondimenti rilevanti per il settore che possono essere portati in classe. Ogni caso segue un formato strutturato - Problema, Intervento e Risultato - che lo rende accessibile, adattabile e pronto a supportare l'alfabetizzazione all'IA e l'integrazione della sostenibilità nell'istruzione e nella formazione professionale.</a:t>
            </a:r>
          </a:p>
          <a:p>
            <a:pPr algn="just">
              <a:lnSpc>
                <a:spcPts val="1220"/>
              </a:lnSpc>
              <a:spcBef>
                <a:spcPts val="0"/>
              </a:spcBef>
            </a:pPr>
            <a:endParaRPr lang="en-US" sz="1150" b="0" dirty="0">
              <a:solidFill>
                <a:srgbClr val="262626"/>
              </a:solidFill>
            </a:endParaRPr>
          </a:p>
          <a:p>
            <a:pPr algn="just">
              <a:lnSpc>
                <a:spcPts val="1220"/>
              </a:lnSpc>
              <a:spcBef>
                <a:spcPts val="0"/>
              </a:spcBef>
            </a:pPr>
            <a:r>
              <a:rPr lang="en-US" sz="1150" b="0" dirty="0">
                <a:solidFill>
                  <a:srgbClr val="262626"/>
                </a:solidFill>
              </a:rPr>
              <a:t>La selezione delle quattro aree tematiche - agricoltura, gestione delle risorse idriche, energia e trasporti - è stata guidata dal background professionale, dalle competenze e dall'attenzione settoriale dei partner del progetto </a:t>
            </a:r>
            <a:r>
              <a:rPr lang="en-US" sz="1150" b="0" dirty="0" err="1">
                <a:solidFill>
                  <a:srgbClr val="262626"/>
                </a:solidFill>
              </a:rPr>
              <a:t>SUSTaiN</a:t>
            </a:r>
            <a:r>
              <a:rPr lang="en-US" sz="1150" b="0" dirty="0">
                <a:solidFill>
                  <a:srgbClr val="262626"/>
                </a:solidFill>
              </a:rPr>
              <a:t>. Ciascun partner ha apportato conoscenze approfondite e reti esistenti in uno o più di questi campi, consentendo al consorzio di identificare casi d'uso rilevanti e di grande impatto che riflettono sia le attuali esigenze del settore sia le priorità educative. Questo allineamento garantisce che i casi di studio non solo siano rappresentativi delle tendenze emergenti nell'ambito dell'IA, ma siano anche radicati in contesti reali familiari agli istituti di istruzione e formazione professionale di tutta Europa. Sfruttando la diversità settoriale del consorzio, i casi di studio forniscono una ricca risorsa interdisciplinare che collega l'innovazione alla rilevanza professionale.</a:t>
            </a:r>
          </a:p>
          <a:p>
            <a:pPr algn="just">
              <a:lnSpc>
                <a:spcPts val="1220"/>
              </a:lnSpc>
              <a:spcBef>
                <a:spcPts val="0"/>
              </a:spcBef>
            </a:pPr>
            <a:endParaRPr lang="en-US" sz="1150" b="0" dirty="0">
              <a:solidFill>
                <a:srgbClr val="262626"/>
              </a:solidFill>
            </a:endParaRPr>
          </a:p>
        </p:txBody>
      </p:sp>
      <p:sp>
        <p:nvSpPr>
          <p:cNvPr id="6" name="Text Placeholder 16">
            <a:extLst>
              <a:ext uri="{FF2B5EF4-FFF2-40B4-BE49-F238E27FC236}">
                <a16:creationId xmlns:a16="http://schemas.microsoft.com/office/drawing/2014/main" id="{60BFEBEF-8EB0-FE6F-F278-32F3EF9F1344}"/>
              </a:ext>
            </a:extLst>
          </p:cNvPr>
          <p:cNvSpPr txBox="1">
            <a:spLocks/>
          </p:cNvSpPr>
          <p:nvPr/>
        </p:nvSpPr>
        <p:spPr>
          <a:xfrm>
            <a:off x="4952605" y="649051"/>
            <a:ext cx="2161566" cy="447594"/>
          </a:xfrm>
          <a:prstGeom prst="rect">
            <a:avLst/>
          </a:prstGeom>
          <a:solidFill>
            <a:srgbClr val="ADD037"/>
          </a:solidFill>
        </p:spPr>
        <p:txBody>
          <a:bodyPr anchor="ct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ctr">
              <a:buNone/>
            </a:pPr>
            <a:r>
              <a:rPr lang="en-US" sz="2800" b="1" dirty="0">
                <a:solidFill>
                  <a:schemeClr val="bg1"/>
                </a:solidFill>
                <a:latin typeface="Calibri" panose="020F0502020204030204" pitchFamily="34" charset="0"/>
                <a:cs typeface="Calibri" panose="020F0502020204030204" pitchFamily="34" charset="0"/>
              </a:rPr>
              <a:t>Introduzione</a:t>
            </a:r>
          </a:p>
        </p:txBody>
      </p:sp>
    </p:spTree>
    <p:extLst>
      <p:ext uri="{BB962C8B-B14F-4D97-AF65-F5344CB8AC3E}">
        <p14:creationId xmlns:p14="http://schemas.microsoft.com/office/powerpoint/2010/main" val="929179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7A3BAC-1B9A-2F25-247E-3BF8E48AF102}"/>
            </a:ext>
          </a:extLst>
        </p:cNvPr>
        <p:cNvGrpSpPr/>
        <p:nvPr/>
      </p:nvGrpSpPr>
      <p:grpSpPr>
        <a:xfrm>
          <a:off x="0" y="0"/>
          <a:ext cx="0" cy="0"/>
          <a:chOff x="0" y="0"/>
          <a:chExt cx="0" cy="0"/>
        </a:xfrm>
      </p:grpSpPr>
      <p:pic>
        <p:nvPicPr>
          <p:cNvPr id="27" name="Picture 26">
            <a:extLst>
              <a:ext uri="{FF2B5EF4-FFF2-40B4-BE49-F238E27FC236}">
                <a16:creationId xmlns:a16="http://schemas.microsoft.com/office/drawing/2014/main" id="{4FEAB684-1CE1-8549-FD5A-6933358FC56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79" t="31565" r="-179" b="1657"/>
          <a:stretch/>
        </p:blipFill>
        <p:spPr>
          <a:xfrm>
            <a:off x="-1" y="1328567"/>
            <a:ext cx="7559675" cy="3423297"/>
          </a:xfrm>
          <a:prstGeom prst="rect">
            <a:avLst/>
          </a:prstGeom>
        </p:spPr>
      </p:pic>
      <p:grpSp>
        <p:nvGrpSpPr>
          <p:cNvPr id="233" name="Group 232">
            <a:extLst>
              <a:ext uri="{FF2B5EF4-FFF2-40B4-BE49-F238E27FC236}">
                <a16:creationId xmlns:a16="http://schemas.microsoft.com/office/drawing/2014/main" id="{95B832F0-92D8-F0AE-1037-5FC00AEDD152}"/>
              </a:ext>
            </a:extLst>
          </p:cNvPr>
          <p:cNvGrpSpPr/>
          <p:nvPr/>
        </p:nvGrpSpPr>
        <p:grpSpPr>
          <a:xfrm>
            <a:off x="4120753" y="4292772"/>
            <a:ext cx="3438922" cy="2437858"/>
            <a:chOff x="1950804" y="3053151"/>
            <a:chExt cx="4822143" cy="3418425"/>
          </a:xfrm>
        </p:grpSpPr>
        <p:pic>
          <p:nvPicPr>
            <p:cNvPr id="235" name="Picture 234">
              <a:extLst>
                <a:ext uri="{FF2B5EF4-FFF2-40B4-BE49-F238E27FC236}">
                  <a16:creationId xmlns:a16="http://schemas.microsoft.com/office/drawing/2014/main" id="{83B29552-53AA-E4DB-138B-2DFD8A361EA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14026"/>
            <a:stretch/>
          </p:blipFill>
          <p:spPr>
            <a:xfrm>
              <a:off x="1950804" y="3053151"/>
              <a:ext cx="4822141" cy="3418425"/>
            </a:xfrm>
            <a:prstGeom prst="rect">
              <a:avLst/>
            </a:prstGeom>
          </p:spPr>
        </p:pic>
        <p:sp>
          <p:nvSpPr>
            <p:cNvPr id="236" name="Rectangle 235">
              <a:extLst>
                <a:ext uri="{FF2B5EF4-FFF2-40B4-BE49-F238E27FC236}">
                  <a16:creationId xmlns:a16="http://schemas.microsoft.com/office/drawing/2014/main" id="{3167E9E8-28A4-B23C-E29D-D1B69C584A36}"/>
                </a:ext>
              </a:extLst>
            </p:cNvPr>
            <p:cNvSpPr/>
            <p:nvPr/>
          </p:nvSpPr>
          <p:spPr>
            <a:xfrm>
              <a:off x="2745449" y="3370988"/>
              <a:ext cx="4027498" cy="2440832"/>
            </a:xfrm>
            <a:prstGeom prst="rect">
              <a:avLst/>
            </a:prstGeom>
            <a:blipFill dpi="0" rotWithShape="1">
              <a:blip r:embed="rId4" cstate="screen">
                <a:extLst>
                  <a:ext uri="{28A0092B-C50C-407E-A947-70E740481C1C}">
                    <a14:useLocalDpi xmlns:a14="http://schemas.microsoft.com/office/drawing/2010/main"/>
                  </a:ext>
                </a:extLst>
              </a:blip>
              <a:srcRect/>
              <a:stretch>
                <a:fillRect t="-4607" b="-460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12" name="object 13">
            <a:extLst>
              <a:ext uri="{FF2B5EF4-FFF2-40B4-BE49-F238E27FC236}">
                <a16:creationId xmlns:a16="http://schemas.microsoft.com/office/drawing/2014/main" id="{ADC0DD81-2C2B-CC21-116A-3C043E5C0A1F}"/>
              </a:ext>
            </a:extLst>
          </p:cNvPr>
          <p:cNvSpPr/>
          <p:nvPr/>
        </p:nvSpPr>
        <p:spPr>
          <a:xfrm>
            <a:off x="509999" y="2822685"/>
            <a:ext cx="3128424" cy="2407242"/>
          </a:xfrm>
          <a:custGeom>
            <a:avLst/>
            <a:gdLst/>
            <a:ahLst/>
            <a:cxnLst/>
            <a:rect l="l" t="t" r="r" b="b"/>
            <a:pathLst>
              <a:path w="1277620" h="1277620">
                <a:moveTo>
                  <a:pt x="1277480" y="0"/>
                </a:moveTo>
                <a:lnTo>
                  <a:pt x="0" y="0"/>
                </a:lnTo>
                <a:lnTo>
                  <a:pt x="0" y="1277480"/>
                </a:lnTo>
                <a:lnTo>
                  <a:pt x="1277480" y="1277480"/>
                </a:lnTo>
                <a:lnTo>
                  <a:pt x="1277480" y="0"/>
                </a:lnTo>
                <a:close/>
              </a:path>
            </a:pathLst>
          </a:custGeom>
          <a:gradFill>
            <a:gsLst>
              <a:gs pos="62000">
                <a:srgbClr val="00898B">
                  <a:alpha val="82000"/>
                </a:srgbClr>
              </a:gs>
              <a:gs pos="97000">
                <a:srgbClr val="51C4C6"/>
              </a:gs>
              <a:gs pos="0">
                <a:srgbClr val="00403F"/>
              </a:gs>
            </a:gsLst>
            <a:lin ang="5400000" scaled="0"/>
          </a:gradFill>
        </p:spPr>
        <p:txBody>
          <a:bodyPr wrap="square" lIns="0" tIns="0" rIns="0" bIns="0" rtlCol="0"/>
          <a:lstStyle/>
          <a:p>
            <a:endParaRPr dirty="0">
              <a:solidFill>
                <a:srgbClr val="F05A28"/>
              </a:solidFill>
            </a:endParaRPr>
          </a:p>
        </p:txBody>
      </p:sp>
      <p:sp>
        <p:nvSpPr>
          <p:cNvPr id="14" name="Text Placeholder 8">
            <a:extLst>
              <a:ext uri="{FF2B5EF4-FFF2-40B4-BE49-F238E27FC236}">
                <a16:creationId xmlns:a16="http://schemas.microsoft.com/office/drawing/2014/main" id="{4E046F6B-AFEC-B23D-3E87-DAE5E1DE6CF9}"/>
              </a:ext>
            </a:extLst>
          </p:cNvPr>
          <p:cNvSpPr txBox="1">
            <a:spLocks/>
          </p:cNvSpPr>
          <p:nvPr/>
        </p:nvSpPr>
        <p:spPr>
          <a:xfrm>
            <a:off x="738300" y="2943360"/>
            <a:ext cx="2681001" cy="1456361"/>
          </a:xfrm>
          <a:prstGeom prst="rect">
            <a:avLst/>
          </a:prstGeom>
        </p:spPr>
        <p:txBody>
          <a:bodyPr anchor="b"/>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nSpc>
                <a:spcPts val="2300"/>
              </a:lnSpc>
              <a:spcBef>
                <a:spcPts val="0"/>
              </a:spcBef>
              <a:buNone/>
            </a:pPr>
            <a:r>
              <a:rPr lang="en-US" sz="2400" b="1" dirty="0">
                <a:solidFill>
                  <a:schemeClr val="bg1"/>
                </a:solidFill>
                <a:latin typeface="Calibri" panose="020F0502020204030204" pitchFamily="34" charset="0"/>
                <a:cs typeface="Calibri" panose="020F0502020204030204" pitchFamily="34" charset="0"/>
              </a:rPr>
              <a:t>Sistemi di scaffalature automatizzati: il futuro delle aziende di logistica </a:t>
            </a:r>
          </a:p>
        </p:txBody>
      </p:sp>
      <p:sp>
        <p:nvSpPr>
          <p:cNvPr id="19" name="Text Placeholder 5">
            <a:extLst>
              <a:ext uri="{FF2B5EF4-FFF2-40B4-BE49-F238E27FC236}">
                <a16:creationId xmlns:a16="http://schemas.microsoft.com/office/drawing/2014/main" id="{221C6BB6-EE1C-B4CB-7FF2-B13D5D9A3281}"/>
              </a:ext>
            </a:extLst>
          </p:cNvPr>
          <p:cNvSpPr txBox="1">
            <a:spLocks/>
          </p:cNvSpPr>
          <p:nvPr/>
        </p:nvSpPr>
        <p:spPr>
          <a:xfrm>
            <a:off x="882979" y="6457891"/>
            <a:ext cx="2844069" cy="604186"/>
          </a:xfrm>
          <a:prstGeom prst="rect">
            <a:avLst/>
          </a:prstGeom>
        </p:spPr>
        <p:txBody>
          <a:bodyPr anchor="t">
            <a:noAutofit/>
          </a:bodyPr>
          <a:lstStyle>
            <a:lvl1pPr marL="0" marR="0" indent="0" algn="l" defTabSz="583729" rtl="0" latinLnBrk="0">
              <a:lnSpc>
                <a:spcPct val="120000"/>
              </a:lnSpc>
              <a:spcBef>
                <a:spcPts val="4158"/>
              </a:spcBef>
              <a:spcAft>
                <a:spcPts val="0"/>
              </a:spcAft>
              <a:buClrTx/>
              <a:buSzTx/>
              <a:buFontTx/>
              <a:buNone/>
              <a:tabLst/>
              <a:defRPr sz="1800" b="0" i="0" u="none" strike="noStrike" cap="none" spc="0" baseline="0">
                <a:ln>
                  <a:noFill/>
                </a:ln>
                <a:solidFill>
                  <a:schemeClr val="bg1"/>
                </a:solidFill>
                <a:uFillTx/>
                <a:latin typeface="Calibri" panose="020F0502020204030204" pitchFamily="34" charset="0"/>
                <a:ea typeface="Montserrat Light"/>
                <a:cs typeface="Calibri" panose="020F0502020204030204" pitchFamily="34" charset="0"/>
                <a:sym typeface="Montserrat Light"/>
              </a:defRPr>
            </a:lvl1pPr>
            <a:lvl2pPr marL="385602" marR="0" indent="0" algn="l" defTabSz="583729" rtl="0" latinLnBrk="0">
              <a:lnSpc>
                <a:spcPct val="120000"/>
              </a:lnSpc>
              <a:spcBef>
                <a:spcPts val="4158"/>
              </a:spcBef>
              <a:spcAft>
                <a:spcPts val="0"/>
              </a:spcAft>
              <a:buClrTx/>
              <a:buSzTx/>
              <a:buFontTx/>
              <a:buNone/>
              <a:tabLst/>
              <a:defRPr sz="3265" b="0" i="0" u="none" strike="noStrike" cap="none" spc="0" baseline="0">
                <a:ln>
                  <a:noFill/>
                </a:ln>
                <a:solidFill>
                  <a:srgbClr val="011E3B"/>
                </a:solidFill>
                <a:uFillTx/>
                <a:latin typeface="Montserrat" pitchFamily="2" charset="77"/>
                <a:ea typeface="Montserrat Light"/>
                <a:cs typeface="Montserrat Light"/>
                <a:sym typeface="Montserrat Light"/>
              </a:defRPr>
            </a:lvl2pPr>
            <a:lvl3pPr marL="771204" marR="0" indent="0" algn="l" defTabSz="583729" rtl="0" latinLnBrk="0">
              <a:lnSpc>
                <a:spcPct val="120000"/>
              </a:lnSpc>
              <a:spcBef>
                <a:spcPts val="4158"/>
              </a:spcBef>
              <a:spcAft>
                <a:spcPts val="0"/>
              </a:spcAft>
              <a:buClrTx/>
              <a:buSzTx/>
              <a:buFontTx/>
              <a:buNone/>
              <a:tabLst/>
              <a:defRPr sz="3265" b="0" i="0" u="none" strike="noStrike" cap="none" spc="0" baseline="0">
                <a:ln>
                  <a:noFill/>
                </a:ln>
                <a:solidFill>
                  <a:srgbClr val="011E3B"/>
                </a:solidFill>
                <a:uFillTx/>
                <a:latin typeface="Montserrat" pitchFamily="2" charset="77"/>
                <a:ea typeface="Montserrat Light"/>
                <a:cs typeface="Montserrat Light"/>
                <a:sym typeface="Montserrat Light"/>
              </a:defRPr>
            </a:lvl3pPr>
            <a:lvl4pPr marL="1156806" marR="0" indent="0" algn="l" defTabSz="583729" rtl="0" latinLnBrk="0">
              <a:lnSpc>
                <a:spcPct val="120000"/>
              </a:lnSpc>
              <a:spcBef>
                <a:spcPts val="4158"/>
              </a:spcBef>
              <a:spcAft>
                <a:spcPts val="0"/>
              </a:spcAft>
              <a:buClrTx/>
              <a:buSzTx/>
              <a:buFontTx/>
              <a:buNone/>
              <a:tabLst/>
              <a:defRPr sz="3265" b="0" i="0" u="none" strike="noStrike" cap="none" spc="0" baseline="0">
                <a:ln>
                  <a:noFill/>
                </a:ln>
                <a:solidFill>
                  <a:srgbClr val="011E3B"/>
                </a:solidFill>
                <a:uFillTx/>
                <a:latin typeface="Montserrat" pitchFamily="2" charset="77"/>
                <a:ea typeface="Montserrat Light"/>
                <a:cs typeface="Montserrat Light"/>
                <a:sym typeface="Montserrat Light"/>
              </a:defRPr>
            </a:lvl4pPr>
            <a:lvl5pPr marL="1542409" marR="0" indent="0" algn="l" defTabSz="583729" rtl="0" latinLnBrk="0">
              <a:lnSpc>
                <a:spcPct val="120000"/>
              </a:lnSpc>
              <a:spcBef>
                <a:spcPts val="4158"/>
              </a:spcBef>
              <a:spcAft>
                <a:spcPts val="0"/>
              </a:spcAft>
              <a:buClrTx/>
              <a:buSzTx/>
              <a:buFontTx/>
              <a:buNone/>
              <a:tabLst/>
              <a:defRPr sz="3265" b="0" i="0" u="none" strike="noStrike" cap="none" spc="0" baseline="0">
                <a:ln>
                  <a:noFill/>
                </a:ln>
                <a:solidFill>
                  <a:srgbClr val="011E3B"/>
                </a:solidFill>
                <a:uFillTx/>
                <a:latin typeface="Montserrat" pitchFamily="2" charset="77"/>
                <a:ea typeface="Montserrat Light"/>
                <a:cs typeface="Montserrat Light"/>
                <a:sym typeface="Montserrat Light"/>
              </a:defRPr>
            </a:lvl5pPr>
            <a:lvl6pPr marL="0" marR="0" indent="248831" algn="l" defTabSz="583729" rtl="0" latinLnBrk="0">
              <a:lnSpc>
                <a:spcPct val="120000"/>
              </a:lnSpc>
              <a:spcBef>
                <a:spcPts val="4158"/>
              </a:spcBef>
              <a:spcAft>
                <a:spcPts val="0"/>
              </a:spcAft>
              <a:buClrTx/>
              <a:buSzTx/>
              <a:buFontTx/>
              <a:buNone/>
              <a:tabLst/>
              <a:defRPr sz="1219" b="0" i="0" u="none" strike="noStrike" cap="none" spc="0" baseline="0">
                <a:ln>
                  <a:noFill/>
                </a:ln>
                <a:solidFill>
                  <a:srgbClr val="595457"/>
                </a:solidFill>
                <a:uFillTx/>
                <a:latin typeface="Montserrat Light"/>
                <a:ea typeface="Montserrat Light"/>
                <a:cs typeface="Montserrat Light"/>
                <a:sym typeface="Montserrat Light"/>
              </a:defRPr>
            </a:lvl6pPr>
            <a:lvl7pPr marL="0" marR="0" indent="298597" algn="l" defTabSz="583729" rtl="0" latinLnBrk="0">
              <a:lnSpc>
                <a:spcPct val="120000"/>
              </a:lnSpc>
              <a:spcBef>
                <a:spcPts val="4158"/>
              </a:spcBef>
              <a:spcAft>
                <a:spcPts val="0"/>
              </a:spcAft>
              <a:buClrTx/>
              <a:buSzTx/>
              <a:buFontTx/>
              <a:buNone/>
              <a:tabLst/>
              <a:defRPr sz="1219" b="0" i="0" u="none" strike="noStrike" cap="none" spc="0" baseline="0">
                <a:ln>
                  <a:noFill/>
                </a:ln>
                <a:solidFill>
                  <a:srgbClr val="595457"/>
                </a:solidFill>
                <a:uFillTx/>
                <a:latin typeface="Montserrat Light"/>
                <a:ea typeface="Montserrat Light"/>
                <a:cs typeface="Montserrat Light"/>
                <a:sym typeface="Montserrat Light"/>
              </a:defRPr>
            </a:lvl7pPr>
            <a:lvl8pPr marL="0" marR="0" indent="348364" algn="l" defTabSz="583729" rtl="0" latinLnBrk="0">
              <a:lnSpc>
                <a:spcPct val="120000"/>
              </a:lnSpc>
              <a:spcBef>
                <a:spcPts val="4158"/>
              </a:spcBef>
              <a:spcAft>
                <a:spcPts val="0"/>
              </a:spcAft>
              <a:buClrTx/>
              <a:buSzTx/>
              <a:buFontTx/>
              <a:buNone/>
              <a:tabLst/>
              <a:defRPr sz="1219" b="0" i="0" u="none" strike="noStrike" cap="none" spc="0" baseline="0">
                <a:ln>
                  <a:noFill/>
                </a:ln>
                <a:solidFill>
                  <a:srgbClr val="595457"/>
                </a:solidFill>
                <a:uFillTx/>
                <a:latin typeface="Montserrat Light"/>
                <a:ea typeface="Montserrat Light"/>
                <a:cs typeface="Montserrat Light"/>
                <a:sym typeface="Montserrat Light"/>
              </a:defRPr>
            </a:lvl8pPr>
            <a:lvl9pPr marL="0" marR="0" indent="398130" algn="l" defTabSz="583729" rtl="0" latinLnBrk="0">
              <a:lnSpc>
                <a:spcPct val="120000"/>
              </a:lnSpc>
              <a:spcBef>
                <a:spcPts val="4158"/>
              </a:spcBef>
              <a:spcAft>
                <a:spcPts val="0"/>
              </a:spcAft>
              <a:buClrTx/>
              <a:buSzTx/>
              <a:buFontTx/>
              <a:buNone/>
              <a:tabLst/>
              <a:defRPr sz="1219" b="0" i="0" u="none" strike="noStrike" cap="none" spc="0" baseline="0">
                <a:ln>
                  <a:noFill/>
                </a:ln>
                <a:solidFill>
                  <a:srgbClr val="595457"/>
                </a:solidFill>
                <a:uFillTx/>
                <a:latin typeface="Montserrat Light"/>
                <a:ea typeface="Montserrat Light"/>
                <a:cs typeface="Montserrat Light"/>
                <a:sym typeface="Montserrat Light"/>
              </a:defRPr>
            </a:lvl9pPr>
          </a:lstStyle>
          <a:p>
            <a:pPr algn="just" hangingPunct="1">
              <a:lnSpc>
                <a:spcPts val="1220"/>
              </a:lnSpc>
              <a:spcBef>
                <a:spcPts val="0"/>
              </a:spcBef>
            </a:pPr>
            <a:r>
              <a:rPr lang="en-US" sz="1150" dirty="0"/>
              <a:t>Era sempre stato un sogno, ma avevo paura: avere un lavoro sembrava la strada più facile, ma mio marito mi ha detto che avere un'attività in proprio era sempre stato il mio sogno, quindi dovevo inseguirlo. Ho seguito la formazione e mio marito e i miei figli mi hanno sostenuto moltissimo, incoraggiandomi.</a:t>
            </a:r>
          </a:p>
        </p:txBody>
      </p:sp>
      <p:sp>
        <p:nvSpPr>
          <p:cNvPr id="129" name="Freeform 128">
            <a:extLst>
              <a:ext uri="{FF2B5EF4-FFF2-40B4-BE49-F238E27FC236}">
                <a16:creationId xmlns:a16="http://schemas.microsoft.com/office/drawing/2014/main" id="{6EFE2594-66FE-213D-1826-63CF7D8B7B32}"/>
              </a:ext>
            </a:extLst>
          </p:cNvPr>
          <p:cNvSpPr/>
          <p:nvPr/>
        </p:nvSpPr>
        <p:spPr>
          <a:xfrm rot="11207408">
            <a:off x="5794270" y="-787653"/>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gradFill>
            <a:gsLst>
              <a:gs pos="98000">
                <a:srgbClr val="51C4C6"/>
              </a:gs>
              <a:gs pos="0">
                <a:srgbClr val="00403F"/>
              </a:gs>
            </a:gsLst>
            <a:lin ang="5400000" scaled="1"/>
          </a:gradFill>
          <a:ln w="5331" cap="flat">
            <a:noFill/>
            <a:prstDash val="solid"/>
            <a:miter/>
          </a:ln>
        </p:spPr>
        <p:txBody>
          <a:bodyPr rtlCol="0" anchor="ctr"/>
          <a:lstStyle/>
          <a:p>
            <a:endParaRPr lang="en-US"/>
          </a:p>
        </p:txBody>
      </p:sp>
      <p:sp>
        <p:nvSpPr>
          <p:cNvPr id="226" name="Text Placeholder 35">
            <a:extLst>
              <a:ext uri="{FF2B5EF4-FFF2-40B4-BE49-F238E27FC236}">
                <a16:creationId xmlns:a16="http://schemas.microsoft.com/office/drawing/2014/main" id="{71945568-AA5B-D3BE-196F-A7C276D2C4D9}"/>
              </a:ext>
            </a:extLst>
          </p:cNvPr>
          <p:cNvSpPr txBox="1">
            <a:spLocks/>
          </p:cNvSpPr>
          <p:nvPr/>
        </p:nvSpPr>
        <p:spPr>
          <a:xfrm>
            <a:off x="610445" y="4852742"/>
            <a:ext cx="2940829" cy="361280"/>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None/>
            </a:pPr>
            <a:r>
              <a:rPr lang="en-US" sz="1400" b="1" dirty="0">
                <a:solidFill>
                  <a:schemeClr val="bg1"/>
                </a:solidFill>
                <a:latin typeface="Calibri" panose="020F0502020204030204" pitchFamily="34" charset="0"/>
                <a:cs typeface="Calibri" panose="020F0502020204030204" pitchFamily="34" charset="0"/>
              </a:rPr>
              <a:t>  Paese: </a:t>
            </a:r>
            <a:r>
              <a:rPr lang="en-US" sz="1400" dirty="0">
                <a:solidFill>
                  <a:schemeClr val="bg1"/>
                </a:solidFill>
                <a:latin typeface="Calibri" panose="020F0502020204030204" pitchFamily="34" charset="0"/>
                <a:cs typeface="Calibri" panose="020F0502020204030204" pitchFamily="34" charset="0"/>
              </a:rPr>
              <a:t> Bulgaria </a:t>
            </a:r>
            <a:endParaRPr lang="en-US" sz="1400" b="1" dirty="0">
              <a:solidFill>
                <a:schemeClr val="bg1"/>
              </a:solidFill>
              <a:latin typeface="Calibri" panose="020F0502020204030204" pitchFamily="34" charset="0"/>
              <a:cs typeface="Calibri" panose="020F0502020204030204" pitchFamily="34" charset="0"/>
            </a:endParaRPr>
          </a:p>
        </p:txBody>
      </p:sp>
      <p:sp>
        <p:nvSpPr>
          <p:cNvPr id="228" name="TextBox 227">
            <a:extLst>
              <a:ext uri="{FF2B5EF4-FFF2-40B4-BE49-F238E27FC236}">
                <a16:creationId xmlns:a16="http://schemas.microsoft.com/office/drawing/2014/main" id="{BEA5F19B-9E34-34F7-EC08-7C5BDE00C183}"/>
              </a:ext>
            </a:extLst>
          </p:cNvPr>
          <p:cNvSpPr txBox="1"/>
          <p:nvPr/>
        </p:nvSpPr>
        <p:spPr>
          <a:xfrm>
            <a:off x="584368" y="5787262"/>
            <a:ext cx="6919333" cy="365356"/>
          </a:xfrm>
          <a:prstGeom prst="rect">
            <a:avLst/>
          </a:prstGeom>
          <a:noFill/>
        </p:spPr>
        <p:txBody>
          <a:bodyPr wrap="square" rtlCol="0" anchor="ctr">
            <a:spAutoFit/>
          </a:bodyPr>
          <a:lstStyle/>
          <a:p>
            <a:pPr marL="6350">
              <a:lnSpc>
                <a:spcPts val="2120"/>
              </a:lnSpc>
              <a:tabLst>
                <a:tab pos="611188" algn="l"/>
                <a:tab pos="612775" algn="l"/>
              </a:tabLst>
            </a:pPr>
            <a:r>
              <a:rPr lang="en-US" sz="2100" b="1" dirty="0">
                <a:solidFill>
                  <a:srgbClr val="00898B"/>
                </a:solidFill>
                <a:latin typeface="Calibri" panose="020F0502020204030204" pitchFamily="34" charset="0"/>
                <a:cs typeface="Calibri" panose="020F0502020204030204" pitchFamily="34" charset="0"/>
              </a:rPr>
              <a:t>Problema</a:t>
            </a:r>
          </a:p>
        </p:txBody>
      </p:sp>
      <p:sp>
        <p:nvSpPr>
          <p:cNvPr id="231" name="Text Placeholder 1">
            <a:extLst>
              <a:ext uri="{FF2B5EF4-FFF2-40B4-BE49-F238E27FC236}">
                <a16:creationId xmlns:a16="http://schemas.microsoft.com/office/drawing/2014/main" id="{47314E4D-1A07-6D02-ADC5-E4696A2C9622}"/>
              </a:ext>
            </a:extLst>
          </p:cNvPr>
          <p:cNvSpPr txBox="1">
            <a:spLocks/>
          </p:cNvSpPr>
          <p:nvPr/>
        </p:nvSpPr>
        <p:spPr>
          <a:xfrm>
            <a:off x="602440" y="6284601"/>
            <a:ext cx="6389643" cy="4064211"/>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a:solidFill>
                  <a:srgbClr val="262626"/>
                </a:solidFill>
              </a:rPr>
              <a:t>Una gestione efficiente del magazzino e della logistica è essenziale per le moderne catene di approvvigionamento, dove le aziende devono gestire volumi elevati di ordini, consegne rapide e tracciamento delle scorte in tempo reale. I metodi tradizionali di gestione del magazzino sono </a:t>
            </a:r>
            <a:r>
              <a:rPr lang="en-US" sz="1150" b="0" dirty="0" err="1">
                <a:solidFill>
                  <a:srgbClr val="262626"/>
                </a:solidFill>
              </a:rPr>
              <a:t>laboriosi</a:t>
            </a:r>
            <a:r>
              <a:rPr lang="en-US" sz="1150" b="0" dirty="0">
                <a:solidFill>
                  <a:srgbClr val="262626"/>
                </a:solidFill>
              </a:rPr>
              <a:t>, soggetti a errori e inefficienti, causando ritardi, perdite di scorte e aumento dei costi operativi. Le soluzioni di magazzino automatizzato garantiscono una gestione rapida, accurata e sicura delle merci, </a:t>
            </a:r>
            <a:r>
              <a:rPr lang="en-US" sz="1150" b="0" dirty="0" err="1">
                <a:solidFill>
                  <a:srgbClr val="262626"/>
                </a:solidFill>
              </a:rPr>
              <a:t>riducendo al minimo </a:t>
            </a:r>
            <a:r>
              <a:rPr lang="en-US" sz="1150" b="0" dirty="0">
                <a:solidFill>
                  <a:srgbClr val="262626"/>
                </a:solidFill>
              </a:rPr>
              <a:t>gli errori umani e migliorando l'efficienza. Questi sistemi liberano gli operatori da compiti monotoni e fisicamente impegnativi, consentendo loro di concentrarsi su operazioni di maggior valore. Dotati di sofisticati software di gestione, i magazzini automatizzati </a:t>
            </a:r>
            <a:r>
              <a:rPr lang="en-US" sz="1150" b="0" dirty="0" err="1">
                <a:solidFill>
                  <a:srgbClr val="262626"/>
                </a:solidFill>
              </a:rPr>
              <a:t>ottimizzano </a:t>
            </a:r>
            <a:r>
              <a:rPr lang="en-US" sz="1150" b="0" dirty="0">
                <a:solidFill>
                  <a:srgbClr val="262626"/>
                </a:solidFill>
              </a:rPr>
              <a:t>il flusso dei materiali e semplificano i processi di stoccaggio, prelievo e distribuzione, rendendo la logistica più agile e sostenibile.</a:t>
            </a:r>
          </a:p>
          <a:p>
            <a:pPr algn="just">
              <a:lnSpc>
                <a:spcPts val="1220"/>
              </a:lnSpc>
              <a:spcBef>
                <a:spcPts val="0"/>
              </a:spcBef>
            </a:pPr>
            <a:r>
              <a:rPr lang="en-US" sz="1150" b="0" dirty="0">
                <a:solidFill>
                  <a:srgbClr val="262626"/>
                </a:solidFill>
              </a:rPr>
              <a:t> </a:t>
            </a:r>
          </a:p>
          <a:p>
            <a:pPr algn="just">
              <a:lnSpc>
                <a:spcPts val="1220"/>
              </a:lnSpc>
              <a:spcBef>
                <a:spcPts val="0"/>
              </a:spcBef>
            </a:pPr>
            <a:r>
              <a:rPr lang="en-US" sz="1150" b="0" dirty="0">
                <a:solidFill>
                  <a:srgbClr val="262626"/>
                </a:solidFill>
              </a:rPr>
              <a:t>Con oltre 20 anni di esperienza nella fornitura, installazione e manutenzione di sistemi di magazzino automatizzati, </a:t>
            </a:r>
            <a:r>
              <a:rPr lang="en-US" sz="1150" b="0" dirty="0" err="1">
                <a:solidFill>
                  <a:srgbClr val="262626"/>
                </a:solidFill>
              </a:rPr>
              <a:t>Proinstall </a:t>
            </a:r>
            <a:r>
              <a:rPr lang="en-US" sz="1150" b="0" dirty="0">
                <a:solidFill>
                  <a:srgbClr val="262626"/>
                </a:solidFill>
              </a:rPr>
              <a:t>Ltd. crede fermamente che l'automazione sia la chiave per una logistica di successo in futuro. </a:t>
            </a:r>
          </a:p>
        </p:txBody>
      </p:sp>
      <p:grpSp>
        <p:nvGrpSpPr>
          <p:cNvPr id="244" name="Group 243">
            <a:extLst>
              <a:ext uri="{FF2B5EF4-FFF2-40B4-BE49-F238E27FC236}">
                <a16:creationId xmlns:a16="http://schemas.microsoft.com/office/drawing/2014/main" id="{02ECB2F5-6F86-793E-8BC7-6E4D0EAA1C78}"/>
              </a:ext>
            </a:extLst>
          </p:cNvPr>
          <p:cNvGrpSpPr/>
          <p:nvPr/>
        </p:nvGrpSpPr>
        <p:grpSpPr>
          <a:xfrm rot="20570557">
            <a:off x="3976390" y="5007360"/>
            <a:ext cx="1013273" cy="1008681"/>
            <a:chOff x="2301368" y="4765438"/>
            <a:chExt cx="1350264" cy="1344145"/>
          </a:xfrm>
        </p:grpSpPr>
        <p:sp>
          <p:nvSpPr>
            <p:cNvPr id="245" name="Oval 244">
              <a:extLst>
                <a:ext uri="{FF2B5EF4-FFF2-40B4-BE49-F238E27FC236}">
                  <a16:creationId xmlns:a16="http://schemas.microsoft.com/office/drawing/2014/main" id="{7A9250F1-259C-1C1F-782F-655288446389}"/>
                </a:ext>
              </a:extLst>
            </p:cNvPr>
            <p:cNvSpPr/>
            <p:nvPr/>
          </p:nvSpPr>
          <p:spPr>
            <a:xfrm>
              <a:off x="2307487" y="4765438"/>
              <a:ext cx="1344145" cy="1344145"/>
            </a:xfrm>
            <a:prstGeom prst="ellipse">
              <a:avLst/>
            </a:prstGeom>
            <a:solidFill>
              <a:srgbClr val="ADD037"/>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550" b="1" dirty="0">
                <a:solidFill>
                  <a:schemeClr val="bg1"/>
                </a:solidFill>
                <a:latin typeface="Calibri" panose="020F0502020204030204" pitchFamily="34" charset="0"/>
                <a:cs typeface="Calibri" panose="020F0502020204030204" pitchFamily="34" charset="0"/>
              </a:endParaRPr>
            </a:p>
          </p:txBody>
        </p:sp>
        <p:sp>
          <p:nvSpPr>
            <p:cNvPr id="246" name="TextBox 245">
              <a:extLst>
                <a:ext uri="{FF2B5EF4-FFF2-40B4-BE49-F238E27FC236}">
                  <a16:creationId xmlns:a16="http://schemas.microsoft.com/office/drawing/2014/main" id="{05426D59-9C3E-5BB8-3B8B-0DAA7CBF8A33}"/>
                </a:ext>
              </a:extLst>
            </p:cNvPr>
            <p:cNvSpPr txBox="1"/>
            <p:nvPr/>
          </p:nvSpPr>
          <p:spPr>
            <a:xfrm>
              <a:off x="2301368" y="5006866"/>
              <a:ext cx="1350264" cy="861286"/>
            </a:xfrm>
            <a:prstGeom prst="rect">
              <a:avLst/>
            </a:prstGeom>
            <a:noFill/>
          </p:spPr>
          <p:txBody>
            <a:bodyPr wrap="square">
              <a:spAutoFit/>
            </a:bodyPr>
            <a:lstStyle/>
            <a:p>
              <a:pPr algn="ctr"/>
              <a:r>
                <a:rPr lang="en-US" sz="1800" b="1" dirty="0">
                  <a:solidFill>
                    <a:schemeClr val="bg1"/>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Clicca per visitare</a:t>
              </a:r>
              <a:endParaRPr lang="en-US" sz="1800" b="1" dirty="0">
                <a:solidFill>
                  <a:schemeClr val="bg1"/>
                </a:solidFill>
                <a:latin typeface="Calibri" panose="020F0502020204030204" pitchFamily="34" charset="0"/>
                <a:cs typeface="Calibri" panose="020F0502020204030204" pitchFamily="34" charset="0"/>
              </a:endParaRPr>
            </a:p>
          </p:txBody>
        </p:sp>
      </p:grpSp>
      <p:cxnSp>
        <p:nvCxnSpPr>
          <p:cNvPr id="248" name="Straight Connector 247">
            <a:extLst>
              <a:ext uri="{FF2B5EF4-FFF2-40B4-BE49-F238E27FC236}">
                <a16:creationId xmlns:a16="http://schemas.microsoft.com/office/drawing/2014/main" id="{A7558934-1BCD-0759-2B74-E0C715F93A93}"/>
              </a:ext>
            </a:extLst>
          </p:cNvPr>
          <p:cNvCxnSpPr>
            <a:cxnSpLocks/>
            <a:stCxn id="228" idx="1"/>
          </p:cNvCxnSpPr>
          <p:nvPr/>
        </p:nvCxnSpPr>
        <p:spPr>
          <a:xfrm flipH="1" flipV="1">
            <a:off x="-32231" y="5969939"/>
            <a:ext cx="616599" cy="1"/>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250" name="Oval 249">
            <a:extLst>
              <a:ext uri="{FF2B5EF4-FFF2-40B4-BE49-F238E27FC236}">
                <a16:creationId xmlns:a16="http://schemas.microsoft.com/office/drawing/2014/main" id="{08C9773D-480D-1B81-717C-A1A012380F13}"/>
              </a:ext>
            </a:extLst>
          </p:cNvPr>
          <p:cNvSpPr/>
          <p:nvPr/>
        </p:nvSpPr>
        <p:spPr>
          <a:xfrm>
            <a:off x="3952436" y="6903742"/>
            <a:ext cx="3320186" cy="3320186"/>
          </a:xfrm>
          <a:prstGeom prst="ellipse">
            <a:avLst/>
          </a:prstGeom>
          <a:solidFill>
            <a:srgbClr val="0089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1" name="Group 250">
            <a:extLst>
              <a:ext uri="{FF2B5EF4-FFF2-40B4-BE49-F238E27FC236}">
                <a16:creationId xmlns:a16="http://schemas.microsoft.com/office/drawing/2014/main" id="{F4F7DBC5-B434-4DAF-0CE3-E1527864830E}"/>
              </a:ext>
            </a:extLst>
          </p:cNvPr>
          <p:cNvGrpSpPr/>
          <p:nvPr/>
        </p:nvGrpSpPr>
        <p:grpSpPr>
          <a:xfrm>
            <a:off x="5359264" y="6777453"/>
            <a:ext cx="506531" cy="527128"/>
            <a:chOff x="3402050" y="5539672"/>
            <a:chExt cx="751576" cy="782137"/>
          </a:xfrm>
        </p:grpSpPr>
        <p:sp>
          <p:nvSpPr>
            <p:cNvPr id="252" name="Freeform 251">
              <a:extLst>
                <a:ext uri="{FF2B5EF4-FFF2-40B4-BE49-F238E27FC236}">
                  <a16:creationId xmlns:a16="http://schemas.microsoft.com/office/drawing/2014/main" id="{B4887DD4-BEA5-8A58-2A0D-974A3DD10A2E}"/>
                </a:ext>
              </a:extLst>
            </p:cNvPr>
            <p:cNvSpPr/>
            <p:nvPr/>
          </p:nvSpPr>
          <p:spPr>
            <a:xfrm>
              <a:off x="3402050" y="5539672"/>
              <a:ext cx="751576" cy="782137"/>
            </a:xfrm>
            <a:custGeom>
              <a:avLst/>
              <a:gdLst>
                <a:gd name="connsiteX0" fmla="*/ 27317 w 751576"/>
                <a:gd name="connsiteY0" fmla="*/ 782137 h 782137"/>
                <a:gd name="connsiteX1" fmla="*/ 0 w 751576"/>
                <a:gd name="connsiteY1" fmla="*/ 640899 h 782137"/>
                <a:gd name="connsiteX2" fmla="*/ 23986 w 751576"/>
                <a:gd name="connsiteY2" fmla="*/ 508323 h 782137"/>
                <a:gd name="connsiteX3" fmla="*/ 0 w 751576"/>
                <a:gd name="connsiteY3" fmla="*/ 375746 h 782137"/>
                <a:gd name="connsiteX4" fmla="*/ 375788 w 751576"/>
                <a:gd name="connsiteY4" fmla="*/ 0 h 782137"/>
                <a:gd name="connsiteX5" fmla="*/ 751577 w 751576"/>
                <a:gd name="connsiteY5" fmla="*/ 375746 h 782137"/>
                <a:gd name="connsiteX6" fmla="*/ 727590 w 751576"/>
                <a:gd name="connsiteY6" fmla="*/ 508323 h 782137"/>
                <a:gd name="connsiteX7" fmla="*/ 632977 w 751576"/>
                <a:gd name="connsiteY7" fmla="*/ 649560 h 782137"/>
                <a:gd name="connsiteX8" fmla="*/ 376455 w 751576"/>
                <a:gd name="connsiteY8" fmla="*/ 750825 h 782137"/>
                <a:gd name="connsiteX9" fmla="*/ 119932 w 751576"/>
                <a:gd name="connsiteY9" fmla="*/ 649560 h 782137"/>
                <a:gd name="connsiteX10" fmla="*/ 28651 w 751576"/>
                <a:gd name="connsiteY10" fmla="*/ 782137 h 78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1576" h="782137">
                  <a:moveTo>
                    <a:pt x="27317" y="782137"/>
                  </a:moveTo>
                  <a:cubicBezTo>
                    <a:pt x="9327" y="738167"/>
                    <a:pt x="0" y="690865"/>
                    <a:pt x="0" y="640899"/>
                  </a:cubicBezTo>
                  <a:cubicBezTo>
                    <a:pt x="0" y="590933"/>
                    <a:pt x="8662" y="549628"/>
                    <a:pt x="23986" y="508323"/>
                  </a:cubicBezTo>
                  <a:cubicBezTo>
                    <a:pt x="8662" y="467017"/>
                    <a:pt x="0" y="422381"/>
                    <a:pt x="0" y="375746"/>
                  </a:cubicBezTo>
                  <a:cubicBezTo>
                    <a:pt x="0" y="168553"/>
                    <a:pt x="167905" y="0"/>
                    <a:pt x="375788" y="0"/>
                  </a:cubicBezTo>
                  <a:cubicBezTo>
                    <a:pt x="583670" y="0"/>
                    <a:pt x="751577" y="167886"/>
                    <a:pt x="751577" y="375746"/>
                  </a:cubicBezTo>
                  <a:cubicBezTo>
                    <a:pt x="751577" y="583605"/>
                    <a:pt x="742915" y="467017"/>
                    <a:pt x="727590" y="508323"/>
                  </a:cubicBezTo>
                  <a:cubicBezTo>
                    <a:pt x="706934" y="562286"/>
                    <a:pt x="674286" y="610919"/>
                    <a:pt x="632977" y="649560"/>
                  </a:cubicBezTo>
                  <a:cubicBezTo>
                    <a:pt x="565681" y="712185"/>
                    <a:pt x="475731" y="750825"/>
                    <a:pt x="376455" y="750825"/>
                  </a:cubicBezTo>
                  <a:cubicBezTo>
                    <a:pt x="277176" y="750825"/>
                    <a:pt x="186562" y="712185"/>
                    <a:pt x="119932" y="649560"/>
                  </a:cubicBezTo>
                  <a:cubicBezTo>
                    <a:pt x="80620" y="686202"/>
                    <a:pt x="49305" y="731505"/>
                    <a:pt x="28651" y="782137"/>
                  </a:cubicBezTo>
                  <a:close/>
                </a:path>
              </a:pathLst>
            </a:custGeom>
            <a:solidFill>
              <a:srgbClr val="ADD037"/>
            </a:solidFill>
            <a:ln w="6662" cap="flat">
              <a:noFill/>
              <a:prstDash val="solid"/>
              <a:miter/>
            </a:ln>
          </p:spPr>
          <p:txBody>
            <a:bodyPr rtlCol="0" anchor="ctr"/>
            <a:lstStyle/>
            <a:p>
              <a:endParaRPr lang="en-US">
                <a:solidFill>
                  <a:srgbClr val="262626"/>
                </a:solidFill>
              </a:endParaRPr>
            </a:p>
          </p:txBody>
        </p:sp>
        <p:sp>
          <p:nvSpPr>
            <p:cNvPr id="253" name="Freeform 252">
              <a:extLst>
                <a:ext uri="{FF2B5EF4-FFF2-40B4-BE49-F238E27FC236}">
                  <a16:creationId xmlns:a16="http://schemas.microsoft.com/office/drawing/2014/main" id="{C3867579-635A-92C4-1003-FC863FD1F026}"/>
                </a:ext>
              </a:extLst>
            </p:cNvPr>
            <p:cNvSpPr/>
            <p:nvPr/>
          </p:nvSpPr>
          <p:spPr>
            <a:xfrm>
              <a:off x="3794857" y="5761975"/>
              <a:ext cx="213675" cy="282614"/>
            </a:xfrm>
            <a:custGeom>
              <a:avLst/>
              <a:gdLst>
                <a:gd name="connsiteX0" fmla="*/ 138227 w 213675"/>
                <a:gd name="connsiteY0" fmla="*/ 215400 h 282614"/>
                <a:gd name="connsiteX1" fmla="*/ 75596 w 213675"/>
                <a:gd name="connsiteY1" fmla="*/ 209405 h 282614"/>
                <a:gd name="connsiteX2" fmla="*/ 1637 w 213675"/>
                <a:gd name="connsiteY2" fmla="*/ 88819 h 282614"/>
                <a:gd name="connsiteX3" fmla="*/ 117571 w 213675"/>
                <a:gd name="connsiteY3" fmla="*/ 213 h 282614"/>
                <a:gd name="connsiteX4" fmla="*/ 213518 w 213675"/>
                <a:gd name="connsiteY4" fmla="*/ 100812 h 282614"/>
                <a:gd name="connsiteX5" fmla="*/ 134228 w 213675"/>
                <a:gd name="connsiteY5" fmla="*/ 262702 h 282614"/>
                <a:gd name="connsiteX6" fmla="*/ 106911 w 213675"/>
                <a:gd name="connsiteY6" fmla="*/ 282022 h 282614"/>
                <a:gd name="connsiteX7" fmla="*/ 98249 w 213675"/>
                <a:gd name="connsiteY7" fmla="*/ 282022 h 282614"/>
                <a:gd name="connsiteX8" fmla="*/ 100248 w 213675"/>
                <a:gd name="connsiteY8" fmla="*/ 273362 h 282614"/>
                <a:gd name="connsiteX9" fmla="*/ 138227 w 213675"/>
                <a:gd name="connsiteY9" fmla="*/ 214068 h 28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675" h="282614">
                  <a:moveTo>
                    <a:pt x="138227" y="215400"/>
                  </a:moveTo>
                  <a:cubicBezTo>
                    <a:pt x="114907" y="213402"/>
                    <a:pt x="94918" y="214734"/>
                    <a:pt x="75596" y="209405"/>
                  </a:cubicBezTo>
                  <a:cubicBezTo>
                    <a:pt x="23625" y="195414"/>
                    <a:pt x="-7690" y="141451"/>
                    <a:pt x="1637" y="88819"/>
                  </a:cubicBezTo>
                  <a:cubicBezTo>
                    <a:pt x="11631" y="32858"/>
                    <a:pt x="58939" y="-3118"/>
                    <a:pt x="117571" y="213"/>
                  </a:cubicBezTo>
                  <a:cubicBezTo>
                    <a:pt x="168877" y="3544"/>
                    <a:pt x="211519" y="47514"/>
                    <a:pt x="213518" y="100812"/>
                  </a:cubicBezTo>
                  <a:cubicBezTo>
                    <a:pt x="216182" y="168765"/>
                    <a:pt x="184867" y="220730"/>
                    <a:pt x="134228" y="262702"/>
                  </a:cubicBezTo>
                  <a:cubicBezTo>
                    <a:pt x="125568" y="270031"/>
                    <a:pt x="116239" y="276027"/>
                    <a:pt x="106911" y="282022"/>
                  </a:cubicBezTo>
                  <a:cubicBezTo>
                    <a:pt x="104912" y="283355"/>
                    <a:pt x="100914" y="282022"/>
                    <a:pt x="98249" y="282022"/>
                  </a:cubicBezTo>
                  <a:cubicBezTo>
                    <a:pt x="98249" y="279358"/>
                    <a:pt x="98249" y="276027"/>
                    <a:pt x="100248" y="273362"/>
                  </a:cubicBezTo>
                  <a:cubicBezTo>
                    <a:pt x="112907" y="253375"/>
                    <a:pt x="125568" y="233389"/>
                    <a:pt x="138227" y="214068"/>
                  </a:cubicBezTo>
                  <a:close/>
                </a:path>
              </a:pathLst>
            </a:custGeom>
            <a:solidFill>
              <a:schemeClr val="bg1"/>
            </a:solidFill>
            <a:ln w="6662" cap="flat">
              <a:noFill/>
              <a:prstDash val="solid"/>
              <a:miter/>
            </a:ln>
          </p:spPr>
          <p:txBody>
            <a:bodyPr rtlCol="0" anchor="ctr"/>
            <a:lstStyle/>
            <a:p>
              <a:endParaRPr lang="en-US">
                <a:solidFill>
                  <a:srgbClr val="262626"/>
                </a:solidFill>
              </a:endParaRPr>
            </a:p>
          </p:txBody>
        </p:sp>
        <p:sp>
          <p:nvSpPr>
            <p:cNvPr id="254" name="Freeform 253">
              <a:extLst>
                <a:ext uri="{FF2B5EF4-FFF2-40B4-BE49-F238E27FC236}">
                  <a16:creationId xmlns:a16="http://schemas.microsoft.com/office/drawing/2014/main" id="{AC23E331-E72C-DDEE-EBE7-04662CE4AA2F}"/>
                </a:ext>
              </a:extLst>
            </p:cNvPr>
            <p:cNvSpPr/>
            <p:nvPr/>
          </p:nvSpPr>
          <p:spPr>
            <a:xfrm>
              <a:off x="3546595" y="5762276"/>
              <a:ext cx="213875" cy="282387"/>
            </a:xfrm>
            <a:custGeom>
              <a:avLst/>
              <a:gdLst>
                <a:gd name="connsiteX0" fmla="*/ 134630 w 213875"/>
                <a:gd name="connsiteY0" fmla="*/ 211102 h 282387"/>
                <a:gd name="connsiteX1" fmla="*/ 59339 w 213875"/>
                <a:gd name="connsiteY1" fmla="*/ 203108 h 282387"/>
                <a:gd name="connsiteX2" fmla="*/ 4038 w 213875"/>
                <a:gd name="connsiteY2" fmla="*/ 77193 h 282387"/>
                <a:gd name="connsiteX3" fmla="*/ 119305 w 213875"/>
                <a:gd name="connsiteY3" fmla="*/ 578 h 282387"/>
                <a:gd name="connsiteX4" fmla="*/ 213253 w 213875"/>
                <a:gd name="connsiteY4" fmla="*/ 95848 h 282387"/>
                <a:gd name="connsiteX5" fmla="*/ 169277 w 213875"/>
                <a:gd name="connsiteY5" fmla="*/ 228424 h 282387"/>
                <a:gd name="connsiteX6" fmla="*/ 109978 w 213875"/>
                <a:gd name="connsiteY6" fmla="*/ 280389 h 282387"/>
                <a:gd name="connsiteX7" fmla="*/ 97984 w 213875"/>
                <a:gd name="connsiteY7" fmla="*/ 282388 h 282387"/>
                <a:gd name="connsiteX8" fmla="*/ 101982 w 213875"/>
                <a:gd name="connsiteY8" fmla="*/ 271728 h 282387"/>
                <a:gd name="connsiteX9" fmla="*/ 137962 w 213875"/>
                <a:gd name="connsiteY9" fmla="*/ 215099 h 282387"/>
                <a:gd name="connsiteX10" fmla="*/ 134630 w 213875"/>
                <a:gd name="connsiteY10" fmla="*/ 211102 h 28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875" h="282387">
                  <a:moveTo>
                    <a:pt x="134630" y="211102"/>
                  </a:moveTo>
                  <a:cubicBezTo>
                    <a:pt x="108645" y="217098"/>
                    <a:pt x="83326" y="215099"/>
                    <a:pt x="59339" y="203108"/>
                  </a:cubicBezTo>
                  <a:cubicBezTo>
                    <a:pt x="13365" y="180457"/>
                    <a:pt x="-9955" y="127159"/>
                    <a:pt x="4038" y="77193"/>
                  </a:cubicBezTo>
                  <a:cubicBezTo>
                    <a:pt x="18029" y="27227"/>
                    <a:pt x="65336" y="-4752"/>
                    <a:pt x="119305" y="578"/>
                  </a:cubicBezTo>
                  <a:cubicBezTo>
                    <a:pt x="167945" y="5242"/>
                    <a:pt x="209254" y="45881"/>
                    <a:pt x="213253" y="95848"/>
                  </a:cubicBezTo>
                  <a:cubicBezTo>
                    <a:pt x="217251" y="146480"/>
                    <a:pt x="201926" y="191116"/>
                    <a:pt x="169277" y="228424"/>
                  </a:cubicBezTo>
                  <a:cubicBezTo>
                    <a:pt x="151954" y="247744"/>
                    <a:pt x="130633" y="263734"/>
                    <a:pt x="109978" y="280389"/>
                  </a:cubicBezTo>
                  <a:cubicBezTo>
                    <a:pt x="107313" y="282388"/>
                    <a:pt x="101982" y="281721"/>
                    <a:pt x="97984" y="282388"/>
                  </a:cubicBezTo>
                  <a:cubicBezTo>
                    <a:pt x="99316" y="279057"/>
                    <a:pt x="99983" y="275059"/>
                    <a:pt x="101982" y="271728"/>
                  </a:cubicBezTo>
                  <a:cubicBezTo>
                    <a:pt x="113976" y="253074"/>
                    <a:pt x="125968" y="233754"/>
                    <a:pt x="137962" y="215099"/>
                  </a:cubicBezTo>
                  <a:cubicBezTo>
                    <a:pt x="136629" y="213767"/>
                    <a:pt x="135962" y="212435"/>
                    <a:pt x="134630" y="211102"/>
                  </a:cubicBezTo>
                  <a:close/>
                </a:path>
              </a:pathLst>
            </a:custGeom>
            <a:solidFill>
              <a:schemeClr val="bg1"/>
            </a:solidFill>
            <a:ln w="6662" cap="flat">
              <a:noFill/>
              <a:prstDash val="solid"/>
              <a:miter/>
            </a:ln>
          </p:spPr>
          <p:txBody>
            <a:bodyPr rtlCol="0" anchor="ctr"/>
            <a:lstStyle/>
            <a:p>
              <a:endParaRPr lang="en-US">
                <a:solidFill>
                  <a:srgbClr val="262626"/>
                </a:solidFill>
              </a:endParaRPr>
            </a:p>
          </p:txBody>
        </p:sp>
      </p:grpSp>
      <p:sp>
        <p:nvSpPr>
          <p:cNvPr id="255" name="TextBox 254">
            <a:extLst>
              <a:ext uri="{FF2B5EF4-FFF2-40B4-BE49-F238E27FC236}">
                <a16:creationId xmlns:a16="http://schemas.microsoft.com/office/drawing/2014/main" id="{75580B05-9180-2050-A0A7-235D23C2F2C9}"/>
              </a:ext>
            </a:extLst>
          </p:cNvPr>
          <p:cNvSpPr txBox="1"/>
          <p:nvPr/>
        </p:nvSpPr>
        <p:spPr>
          <a:xfrm>
            <a:off x="4262485" y="7371758"/>
            <a:ext cx="2700089" cy="2593018"/>
          </a:xfrm>
          <a:prstGeom prst="rect">
            <a:avLst/>
          </a:prstGeom>
          <a:noFill/>
        </p:spPr>
        <p:txBody>
          <a:bodyPr wrap="square" rtlCol="0">
            <a:spAutoFit/>
          </a:bodyPr>
          <a:lstStyle/>
          <a:p>
            <a:pPr algn="ctr">
              <a:lnSpc>
                <a:spcPts val="1480"/>
              </a:lnSpc>
            </a:pP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I moderni sistemi automatizzati </a:t>
            </a:r>
          </a:p>
          <a:p>
            <a:pPr algn="ctr">
              <a:lnSpc>
                <a:spcPts val="1480"/>
              </a:lnSpc>
            </a:pP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non solo </a:t>
            </a:r>
            <a:r>
              <a:rPr lang="en-US" sz="1400" i="1" spc="0" baseline="0" dirty="0" err="1">
                <a:ln/>
                <a:solidFill>
                  <a:schemeClr val="bg1"/>
                </a:solidFill>
                <a:latin typeface="Calibri" panose="020F0502020204030204" pitchFamily="34" charset="0"/>
                <a:cs typeface="Calibri" panose="020F0502020204030204" pitchFamily="34" charset="0"/>
                <a:sym typeface="Poppins-MediumItalic"/>
                <a:rtl val="0"/>
              </a:rPr>
              <a:t>ottimizzano </a:t>
            </a: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i processi di magazzino, ma migliorano anche l'efficienza, l'affidabilità e la flessibilità delle operazioni logistiche. Riducendo la dipendenza dal </a:t>
            </a:r>
            <a:r>
              <a:rPr lang="en-US" sz="1400" i="1" spc="0" baseline="0" dirty="0" err="1">
                <a:ln/>
                <a:solidFill>
                  <a:schemeClr val="bg1"/>
                </a:solidFill>
                <a:latin typeface="Calibri" panose="020F0502020204030204" pitchFamily="34" charset="0"/>
                <a:cs typeface="Calibri" panose="020F0502020204030204" pitchFamily="34" charset="0"/>
                <a:sym typeface="Poppins-MediumItalic"/>
                <a:rtl val="0"/>
              </a:rPr>
              <a:t>lavoro</a:t>
            </a: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 manuale, migliorando l'accuratezza dell'inventario e ottimizzando i flussi di lavoro, queste soluzioni consentono alle aziende di crescere in modo efficace, ridurre i costi e operare</a:t>
            </a:r>
          </a:p>
          <a:p>
            <a:pPr algn="ctr">
              <a:lnSpc>
                <a:spcPts val="1480"/>
              </a:lnSpc>
            </a:pP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 in modo più sostenibile.</a:t>
            </a:r>
          </a:p>
          <a:p>
            <a:pPr algn="ctr">
              <a:lnSpc>
                <a:spcPts val="1480"/>
              </a:lnSpc>
            </a:pPr>
            <a:endParaRPr lang="en-US" sz="1400" i="1" spc="0" baseline="0" dirty="0">
              <a:ln/>
              <a:solidFill>
                <a:schemeClr val="bg1"/>
              </a:solidFill>
              <a:latin typeface="Calibri" panose="020F0502020204030204" pitchFamily="34" charset="0"/>
              <a:cs typeface="Calibri" panose="020F0502020204030204" pitchFamily="34" charset="0"/>
              <a:sym typeface="Poppins-MediumItalic"/>
              <a:rtl val="0"/>
            </a:endParaRPr>
          </a:p>
        </p:txBody>
      </p:sp>
      <p:sp>
        <p:nvSpPr>
          <p:cNvPr id="256" name="Slide Number Placeholder 5">
            <a:extLst>
              <a:ext uri="{FF2B5EF4-FFF2-40B4-BE49-F238E27FC236}">
                <a16:creationId xmlns:a16="http://schemas.microsoft.com/office/drawing/2014/main" id="{915D5D78-7A10-E689-3311-AC6FAD8B2634}"/>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20</a:t>
            </a:fld>
            <a:endParaRPr lang="en-US" dirty="0">
              <a:solidFill>
                <a:srgbClr val="262626"/>
              </a:solidFill>
            </a:endParaRPr>
          </a:p>
        </p:txBody>
      </p:sp>
      <p:cxnSp>
        <p:nvCxnSpPr>
          <p:cNvPr id="2" name="Straight Connector 1">
            <a:extLst>
              <a:ext uri="{FF2B5EF4-FFF2-40B4-BE49-F238E27FC236}">
                <a16:creationId xmlns:a16="http://schemas.microsoft.com/office/drawing/2014/main" id="{34620CD9-1BA2-7351-8F85-30CE491C560B}"/>
              </a:ext>
            </a:extLst>
          </p:cNvPr>
          <p:cNvCxnSpPr>
            <a:cxnSpLocks/>
          </p:cNvCxnSpPr>
          <p:nvPr/>
        </p:nvCxnSpPr>
        <p:spPr>
          <a:xfrm flipV="1">
            <a:off x="1410318" y="0"/>
            <a:ext cx="0" cy="1298713"/>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B056B7BD-E4E5-3B5A-634F-B2ED085CCCEA}"/>
              </a:ext>
            </a:extLst>
          </p:cNvPr>
          <p:cNvSpPr txBox="1"/>
          <p:nvPr/>
        </p:nvSpPr>
        <p:spPr>
          <a:xfrm>
            <a:off x="1601623" y="673031"/>
            <a:ext cx="4056217" cy="731034"/>
          </a:xfrm>
          <a:prstGeom prst="rect">
            <a:avLst/>
          </a:prstGeom>
          <a:noFill/>
        </p:spPr>
        <p:txBody>
          <a:bodyPr wrap="square" rtlCol="0" anchor="t">
            <a:spAutoFit/>
          </a:bodyPr>
          <a:lstStyle/>
          <a:p>
            <a:pPr marL="9525">
              <a:lnSpc>
                <a:spcPts val="1560"/>
              </a:lnSpc>
              <a:tabLst>
                <a:tab pos="1189038" algn="l"/>
              </a:tabLst>
            </a:pPr>
            <a:r>
              <a:rPr lang="en-US" sz="2200" b="1" dirty="0">
                <a:solidFill>
                  <a:srgbClr val="000000"/>
                </a:solidFill>
                <a:latin typeface="Calibri" panose="020F0502020204030204" pitchFamily="34" charset="0"/>
                <a:cs typeface="Calibri" panose="020F0502020204030204" pitchFamily="34" charset="0"/>
              </a:rPr>
              <a:t>TRASPORTI E LOGISTICA</a:t>
            </a:r>
          </a:p>
          <a:p>
            <a:pPr marL="9525">
              <a:lnSpc>
                <a:spcPts val="1560"/>
              </a:lnSpc>
              <a:tabLst>
                <a:tab pos="1189038" algn="l"/>
              </a:tabLst>
            </a:pPr>
            <a:endParaRPr lang="en-US" sz="2200" b="1" dirty="0">
              <a:solidFill>
                <a:srgbClr val="000000"/>
              </a:solidFill>
              <a:latin typeface="Calibri" panose="020F0502020204030204" pitchFamily="34" charset="0"/>
              <a:cs typeface="Calibri" panose="020F0502020204030204" pitchFamily="34" charset="0"/>
            </a:endParaRPr>
          </a:p>
          <a:p>
            <a:pPr marL="9525">
              <a:lnSpc>
                <a:spcPts val="1560"/>
              </a:lnSpc>
              <a:tabLst>
                <a:tab pos="1189038" algn="l"/>
              </a:tabLst>
            </a:pPr>
            <a:endParaRPr lang="en-US" sz="2200" b="1" dirty="0">
              <a:solidFill>
                <a:srgbClr val="000000"/>
              </a:solidFill>
              <a:latin typeface="Calibri" panose="020F0502020204030204" pitchFamily="34" charset="0"/>
              <a:cs typeface="Calibri" panose="020F0502020204030204" pitchFamily="34" charset="0"/>
            </a:endParaRPr>
          </a:p>
        </p:txBody>
      </p:sp>
      <p:grpSp>
        <p:nvGrpSpPr>
          <p:cNvPr id="4" name="Group 3">
            <a:extLst>
              <a:ext uri="{FF2B5EF4-FFF2-40B4-BE49-F238E27FC236}">
                <a16:creationId xmlns:a16="http://schemas.microsoft.com/office/drawing/2014/main" id="{E946421C-4531-2225-DDFA-5A3270F152C6}"/>
              </a:ext>
            </a:extLst>
          </p:cNvPr>
          <p:cNvGrpSpPr/>
          <p:nvPr/>
        </p:nvGrpSpPr>
        <p:grpSpPr>
          <a:xfrm rot="16200000">
            <a:off x="580124" y="306956"/>
            <a:ext cx="793054" cy="947012"/>
            <a:chOff x="547405" y="6570863"/>
            <a:chExt cx="1035254" cy="1236230"/>
          </a:xfrm>
        </p:grpSpPr>
        <p:sp>
          <p:nvSpPr>
            <p:cNvPr id="5" name="Freeform 4">
              <a:extLst>
                <a:ext uri="{FF2B5EF4-FFF2-40B4-BE49-F238E27FC236}">
                  <a16:creationId xmlns:a16="http://schemas.microsoft.com/office/drawing/2014/main" id="{54C4A277-18F6-2DBE-64EA-AA65E5FBDECB}"/>
                </a:ext>
              </a:extLst>
            </p:cNvPr>
            <p:cNvSpPr/>
            <p:nvPr/>
          </p:nvSpPr>
          <p:spPr>
            <a:xfrm>
              <a:off x="1059795" y="7527291"/>
              <a:ext cx="11386" cy="120435"/>
            </a:xfrm>
            <a:custGeom>
              <a:avLst/>
              <a:gdLst>
                <a:gd name="connsiteX0" fmla="*/ 5693 w 11386"/>
                <a:gd name="connsiteY0" fmla="*/ 120436 h 120435"/>
                <a:gd name="connsiteX1" fmla="*/ 0 w 11386"/>
                <a:gd name="connsiteY1" fmla="*/ 114744 h 120435"/>
                <a:gd name="connsiteX2" fmla="*/ 0 w 11386"/>
                <a:gd name="connsiteY2" fmla="*/ 5692 h 120435"/>
                <a:gd name="connsiteX3" fmla="*/ 5693 w 11386"/>
                <a:gd name="connsiteY3" fmla="*/ 0 h 120435"/>
                <a:gd name="connsiteX4" fmla="*/ 11386 w 11386"/>
                <a:gd name="connsiteY4" fmla="*/ 5692 h 120435"/>
                <a:gd name="connsiteX5" fmla="*/ 11386 w 11386"/>
                <a:gd name="connsiteY5" fmla="*/ 114744 h 120435"/>
                <a:gd name="connsiteX6" fmla="*/ 5693 w 11386"/>
                <a:gd name="connsiteY6" fmla="*/ 120436 h 120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86" h="120435">
                  <a:moveTo>
                    <a:pt x="5693" y="120436"/>
                  </a:moveTo>
                  <a:cubicBezTo>
                    <a:pt x="2505" y="120436"/>
                    <a:pt x="0" y="117931"/>
                    <a:pt x="0" y="114744"/>
                  </a:cubicBezTo>
                  <a:lnTo>
                    <a:pt x="0" y="5692"/>
                  </a:lnTo>
                  <a:cubicBezTo>
                    <a:pt x="0" y="2504"/>
                    <a:pt x="2505" y="0"/>
                    <a:pt x="5693" y="0"/>
                  </a:cubicBezTo>
                  <a:cubicBezTo>
                    <a:pt x="8881" y="0"/>
                    <a:pt x="11386" y="2504"/>
                    <a:pt x="11386" y="5692"/>
                  </a:cubicBezTo>
                  <a:lnTo>
                    <a:pt x="11386" y="114744"/>
                  </a:lnTo>
                  <a:cubicBezTo>
                    <a:pt x="11386" y="117931"/>
                    <a:pt x="8881" y="120436"/>
                    <a:pt x="5693" y="120436"/>
                  </a:cubicBezTo>
                  <a:close/>
                </a:path>
              </a:pathLst>
            </a:custGeom>
            <a:solidFill>
              <a:srgbClr val="343434"/>
            </a:solidFill>
            <a:ln w="2276" cap="flat">
              <a:noFill/>
              <a:prstDash val="solid"/>
              <a:miter/>
            </a:ln>
          </p:spPr>
          <p:txBody>
            <a:bodyPr rtlCol="0" anchor="ctr"/>
            <a:lstStyle/>
            <a:p>
              <a:endParaRPr lang="en-US"/>
            </a:p>
          </p:txBody>
        </p:sp>
        <p:grpSp>
          <p:nvGrpSpPr>
            <p:cNvPr id="6" name="Graphic 15">
              <a:extLst>
                <a:ext uri="{FF2B5EF4-FFF2-40B4-BE49-F238E27FC236}">
                  <a16:creationId xmlns:a16="http://schemas.microsoft.com/office/drawing/2014/main" id="{592C061B-7DAD-5B44-F860-DC849CCF1AC6}"/>
                </a:ext>
              </a:extLst>
            </p:cNvPr>
            <p:cNvGrpSpPr/>
            <p:nvPr/>
          </p:nvGrpSpPr>
          <p:grpSpPr>
            <a:xfrm>
              <a:off x="1006279" y="7689162"/>
              <a:ext cx="118191" cy="117931"/>
              <a:chOff x="1006279" y="7689162"/>
              <a:chExt cx="118191" cy="117931"/>
            </a:xfrm>
          </p:grpSpPr>
          <p:sp>
            <p:nvSpPr>
              <p:cNvPr id="10" name="Freeform 9">
                <a:extLst>
                  <a:ext uri="{FF2B5EF4-FFF2-40B4-BE49-F238E27FC236}">
                    <a16:creationId xmlns:a16="http://schemas.microsoft.com/office/drawing/2014/main" id="{BE6430A3-30C2-9656-992E-7CA954ACDD67}"/>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11" name="Freeform 10">
                <a:extLst>
                  <a:ext uri="{FF2B5EF4-FFF2-40B4-BE49-F238E27FC236}">
                    <a16:creationId xmlns:a16="http://schemas.microsoft.com/office/drawing/2014/main" id="{F5A8C3E0-2841-32D9-AA90-1EA3AC4C5DB5}"/>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51C4C6"/>
              </a:solidFill>
              <a:ln w="2276" cap="flat">
                <a:noFill/>
                <a:prstDash val="solid"/>
                <a:miter/>
              </a:ln>
            </p:spPr>
            <p:txBody>
              <a:bodyPr rtlCol="0" anchor="ctr"/>
              <a:lstStyle/>
              <a:p>
                <a:endParaRPr lang="en-US"/>
              </a:p>
            </p:txBody>
          </p:sp>
        </p:grpSp>
        <p:grpSp>
          <p:nvGrpSpPr>
            <p:cNvPr id="7" name="Graphic 15">
              <a:extLst>
                <a:ext uri="{FF2B5EF4-FFF2-40B4-BE49-F238E27FC236}">
                  <a16:creationId xmlns:a16="http://schemas.microsoft.com/office/drawing/2014/main" id="{25A07BB4-E0BF-1338-EADE-3DDF71A7FFF3}"/>
                </a:ext>
              </a:extLst>
            </p:cNvPr>
            <p:cNvGrpSpPr/>
            <p:nvPr/>
          </p:nvGrpSpPr>
          <p:grpSpPr>
            <a:xfrm>
              <a:off x="547405" y="6570863"/>
              <a:ext cx="1035254" cy="914993"/>
              <a:chOff x="547405" y="6570863"/>
              <a:chExt cx="1035254" cy="914993"/>
            </a:xfrm>
          </p:grpSpPr>
          <p:sp>
            <p:nvSpPr>
              <p:cNvPr id="8" name="Freeform 7">
                <a:extLst>
                  <a:ext uri="{FF2B5EF4-FFF2-40B4-BE49-F238E27FC236}">
                    <a16:creationId xmlns:a16="http://schemas.microsoft.com/office/drawing/2014/main" id="{C37E6A99-583A-3718-4093-C1E63D8E020C}"/>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51C4C6"/>
              </a:solidFill>
              <a:ln w="2276"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7B9A769A-7115-FD02-CC04-BD8AA33B81A7}"/>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a:p>
            </p:txBody>
          </p:sp>
        </p:grpSp>
      </p:grpSp>
      <p:cxnSp>
        <p:nvCxnSpPr>
          <p:cNvPr id="35" name="Straight Connector 34">
            <a:extLst>
              <a:ext uri="{FF2B5EF4-FFF2-40B4-BE49-F238E27FC236}">
                <a16:creationId xmlns:a16="http://schemas.microsoft.com/office/drawing/2014/main" id="{280711C2-99FB-9E03-A34E-2E06F1D60977}"/>
              </a:ext>
            </a:extLst>
          </p:cNvPr>
          <p:cNvCxnSpPr>
            <a:cxnSpLocks/>
          </p:cNvCxnSpPr>
          <p:nvPr/>
        </p:nvCxnSpPr>
        <p:spPr>
          <a:xfrm flipH="1">
            <a:off x="561945" y="4744830"/>
            <a:ext cx="2245910" cy="0"/>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37" name="Freeform 36">
            <a:extLst>
              <a:ext uri="{FF2B5EF4-FFF2-40B4-BE49-F238E27FC236}">
                <a16:creationId xmlns:a16="http://schemas.microsoft.com/office/drawing/2014/main" id="{2A7ED844-F985-7746-BEBE-79B4CF6ABDEE}"/>
              </a:ext>
            </a:extLst>
          </p:cNvPr>
          <p:cNvSpPr/>
          <p:nvPr/>
        </p:nvSpPr>
        <p:spPr>
          <a:xfrm rot="16857412">
            <a:off x="2750626" y="4367501"/>
            <a:ext cx="1258839" cy="1104229"/>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chemeClr val="bg1">
              <a:alpha val="52000"/>
            </a:schemeClr>
          </a:solidFill>
          <a:ln w="5331" cap="flat">
            <a:noFill/>
            <a:prstDash val="solid"/>
            <a:miter/>
          </a:ln>
        </p:spPr>
        <p:txBody>
          <a:bodyPr rtlCol="0" anchor="ctr"/>
          <a:lstStyle/>
          <a:p>
            <a:endParaRPr lang="en-US"/>
          </a:p>
        </p:txBody>
      </p:sp>
      <p:grpSp>
        <p:nvGrpSpPr>
          <p:cNvPr id="28" name="Group 27">
            <a:extLst>
              <a:ext uri="{FF2B5EF4-FFF2-40B4-BE49-F238E27FC236}">
                <a16:creationId xmlns:a16="http://schemas.microsoft.com/office/drawing/2014/main" id="{8D3AC53D-78CA-307F-53DE-CC88827A91C9}"/>
              </a:ext>
            </a:extLst>
          </p:cNvPr>
          <p:cNvGrpSpPr/>
          <p:nvPr/>
        </p:nvGrpSpPr>
        <p:grpSpPr>
          <a:xfrm>
            <a:off x="616264" y="580589"/>
            <a:ext cx="400872" cy="401839"/>
            <a:chOff x="4835837" y="5211016"/>
            <a:chExt cx="539302" cy="540603"/>
          </a:xfrm>
        </p:grpSpPr>
        <p:grpSp>
          <p:nvGrpSpPr>
            <p:cNvPr id="29" name="Group 28">
              <a:extLst>
                <a:ext uri="{FF2B5EF4-FFF2-40B4-BE49-F238E27FC236}">
                  <a16:creationId xmlns:a16="http://schemas.microsoft.com/office/drawing/2014/main" id="{AAECA4B1-8F3E-A715-F066-5AD692E918EA}"/>
                </a:ext>
              </a:extLst>
            </p:cNvPr>
            <p:cNvGrpSpPr/>
            <p:nvPr/>
          </p:nvGrpSpPr>
          <p:grpSpPr>
            <a:xfrm>
              <a:off x="4835837" y="5211016"/>
              <a:ext cx="539302" cy="540603"/>
              <a:chOff x="3686030" y="8104978"/>
              <a:chExt cx="395065" cy="396018"/>
            </a:xfrm>
          </p:grpSpPr>
          <p:sp>
            <p:nvSpPr>
              <p:cNvPr id="33" name="Freeform 32">
                <a:extLst>
                  <a:ext uri="{FF2B5EF4-FFF2-40B4-BE49-F238E27FC236}">
                    <a16:creationId xmlns:a16="http://schemas.microsoft.com/office/drawing/2014/main" id="{5AE73204-5669-CF66-A9F3-229D54C2D094}"/>
                  </a:ext>
                </a:extLst>
              </p:cNvPr>
              <p:cNvSpPr/>
              <p:nvPr/>
            </p:nvSpPr>
            <p:spPr>
              <a:xfrm>
                <a:off x="3732676" y="8460062"/>
                <a:ext cx="199912" cy="7615"/>
              </a:xfrm>
              <a:custGeom>
                <a:avLst/>
                <a:gdLst>
                  <a:gd name="connsiteX0" fmla="*/ 199913 w 199912"/>
                  <a:gd name="connsiteY0" fmla="*/ 0 h 7615"/>
                  <a:gd name="connsiteX1" fmla="*/ 192297 w 199912"/>
                  <a:gd name="connsiteY1" fmla="*/ 7616 h 7615"/>
                  <a:gd name="connsiteX2" fmla="*/ 7616 w 199912"/>
                  <a:gd name="connsiteY2" fmla="*/ 7616 h 7615"/>
                  <a:gd name="connsiteX3" fmla="*/ 0 w 199912"/>
                  <a:gd name="connsiteY3" fmla="*/ 0 h 7615"/>
                </a:gdLst>
                <a:ahLst/>
                <a:cxnLst>
                  <a:cxn ang="0">
                    <a:pos x="connsiteX0" y="connsiteY0"/>
                  </a:cxn>
                  <a:cxn ang="0">
                    <a:pos x="connsiteX1" y="connsiteY1"/>
                  </a:cxn>
                  <a:cxn ang="0">
                    <a:pos x="connsiteX2" y="connsiteY2"/>
                  </a:cxn>
                  <a:cxn ang="0">
                    <a:pos x="connsiteX3" y="connsiteY3"/>
                  </a:cxn>
                </a:cxnLst>
                <a:rect l="l" t="t" r="r" b="b"/>
                <a:pathLst>
                  <a:path w="199912" h="7615">
                    <a:moveTo>
                      <a:pt x="199913" y="0"/>
                    </a:moveTo>
                    <a:cubicBezTo>
                      <a:pt x="199913" y="3808"/>
                      <a:pt x="197057" y="7616"/>
                      <a:pt x="192297" y="7616"/>
                    </a:cubicBezTo>
                    <a:lnTo>
                      <a:pt x="7616" y="7616"/>
                    </a:lnTo>
                    <a:cubicBezTo>
                      <a:pt x="3808" y="7616"/>
                      <a:pt x="0" y="3808"/>
                      <a:pt x="0" y="0"/>
                    </a:cubicBezTo>
                  </a:path>
                </a:pathLst>
              </a:custGeom>
              <a:noFill/>
              <a:ln w="12700" cap="flat">
                <a:solidFill>
                  <a:srgbClr val="000000"/>
                </a:solid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28215425-D9FF-AF77-0E4F-3E77E9D078DE}"/>
                  </a:ext>
                </a:extLst>
              </p:cNvPr>
              <p:cNvSpPr/>
              <p:nvPr/>
            </p:nvSpPr>
            <p:spPr>
              <a:xfrm>
                <a:off x="3699357" y="8354393"/>
                <a:ext cx="261790" cy="146603"/>
              </a:xfrm>
              <a:custGeom>
                <a:avLst/>
                <a:gdLst>
                  <a:gd name="connsiteX0" fmla="*/ 200865 w 261790"/>
                  <a:gd name="connsiteY0" fmla="*/ 111380 h 146603"/>
                  <a:gd name="connsiteX1" fmla="*/ 207529 w 261790"/>
                  <a:gd name="connsiteY1" fmla="*/ 140891 h 146603"/>
                  <a:gd name="connsiteX2" fmla="*/ 215144 w 261790"/>
                  <a:gd name="connsiteY2" fmla="*/ 146603 h 146603"/>
                  <a:gd name="connsiteX3" fmla="*/ 247511 w 261790"/>
                  <a:gd name="connsiteY3" fmla="*/ 146603 h 146603"/>
                  <a:gd name="connsiteX4" fmla="*/ 254175 w 261790"/>
                  <a:gd name="connsiteY4" fmla="*/ 140891 h 146603"/>
                  <a:gd name="connsiteX5" fmla="*/ 261791 w 261790"/>
                  <a:gd name="connsiteY5" fmla="*/ 108524 h 146603"/>
                  <a:gd name="connsiteX6" fmla="*/ 261791 w 261790"/>
                  <a:gd name="connsiteY6" fmla="*/ 106620 h 146603"/>
                  <a:gd name="connsiteX7" fmla="*/ 261791 w 261790"/>
                  <a:gd name="connsiteY7" fmla="*/ 106620 h 146603"/>
                  <a:gd name="connsiteX8" fmla="*/ 261791 w 261790"/>
                  <a:gd name="connsiteY8" fmla="*/ 55214 h 146603"/>
                  <a:gd name="connsiteX9" fmla="*/ 246559 w 261790"/>
                  <a:gd name="connsiteY9" fmla="*/ 8568 h 146603"/>
                  <a:gd name="connsiteX10" fmla="*/ 242751 w 261790"/>
                  <a:gd name="connsiteY10" fmla="*/ 2856 h 146603"/>
                  <a:gd name="connsiteX11" fmla="*/ 237040 w 261790"/>
                  <a:gd name="connsiteY11" fmla="*/ 0 h 146603"/>
                  <a:gd name="connsiteX12" fmla="*/ 25703 w 261790"/>
                  <a:gd name="connsiteY12" fmla="*/ 0 h 146603"/>
                  <a:gd name="connsiteX13" fmla="*/ 19039 w 261790"/>
                  <a:gd name="connsiteY13" fmla="*/ 3808 h 146603"/>
                  <a:gd name="connsiteX14" fmla="*/ 15232 w 261790"/>
                  <a:gd name="connsiteY14" fmla="*/ 9520 h 146603"/>
                  <a:gd name="connsiteX15" fmla="*/ 0 w 261790"/>
                  <a:gd name="connsiteY15" fmla="*/ 56166 h 146603"/>
                  <a:gd name="connsiteX16" fmla="*/ 0 w 261790"/>
                  <a:gd name="connsiteY16" fmla="*/ 106620 h 146603"/>
                  <a:gd name="connsiteX17" fmla="*/ 0 w 261790"/>
                  <a:gd name="connsiteY17" fmla="*/ 106620 h 146603"/>
                  <a:gd name="connsiteX18" fmla="*/ 0 w 261790"/>
                  <a:gd name="connsiteY18" fmla="*/ 108524 h 146603"/>
                  <a:gd name="connsiteX19" fmla="*/ 7616 w 261790"/>
                  <a:gd name="connsiteY19" fmla="*/ 140891 h 146603"/>
                  <a:gd name="connsiteX20" fmla="*/ 15232 w 261790"/>
                  <a:gd name="connsiteY20" fmla="*/ 146603 h 146603"/>
                  <a:gd name="connsiteX21" fmla="*/ 50454 w 261790"/>
                  <a:gd name="connsiteY21" fmla="*/ 146603 h 146603"/>
                  <a:gd name="connsiteX22" fmla="*/ 58070 w 261790"/>
                  <a:gd name="connsiteY22" fmla="*/ 140891 h 146603"/>
                  <a:gd name="connsiteX23" fmla="*/ 63782 w 261790"/>
                  <a:gd name="connsiteY23" fmla="*/ 112332 h 146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61790" h="146603">
                    <a:moveTo>
                      <a:pt x="200865" y="111380"/>
                    </a:moveTo>
                    <a:lnTo>
                      <a:pt x="207529" y="140891"/>
                    </a:lnTo>
                    <a:cubicBezTo>
                      <a:pt x="208481" y="143747"/>
                      <a:pt x="211336" y="146603"/>
                      <a:pt x="215144" y="146603"/>
                    </a:cubicBezTo>
                    <a:lnTo>
                      <a:pt x="247511" y="146603"/>
                    </a:lnTo>
                    <a:cubicBezTo>
                      <a:pt x="251319" y="146603"/>
                      <a:pt x="253223" y="143747"/>
                      <a:pt x="254175" y="140891"/>
                    </a:cubicBezTo>
                    <a:lnTo>
                      <a:pt x="261791" y="108524"/>
                    </a:lnTo>
                    <a:cubicBezTo>
                      <a:pt x="261791" y="108524"/>
                      <a:pt x="261791" y="107572"/>
                      <a:pt x="261791" y="106620"/>
                    </a:cubicBezTo>
                    <a:cubicBezTo>
                      <a:pt x="261791" y="106620"/>
                      <a:pt x="261791" y="106620"/>
                      <a:pt x="261791" y="106620"/>
                    </a:cubicBezTo>
                    <a:lnTo>
                      <a:pt x="261791" y="55214"/>
                    </a:lnTo>
                    <a:cubicBezTo>
                      <a:pt x="261791" y="38079"/>
                      <a:pt x="257031" y="23799"/>
                      <a:pt x="246559" y="8568"/>
                    </a:cubicBezTo>
                    <a:lnTo>
                      <a:pt x="242751" y="2856"/>
                    </a:lnTo>
                    <a:cubicBezTo>
                      <a:pt x="241799" y="952"/>
                      <a:pt x="238944" y="0"/>
                      <a:pt x="237040" y="0"/>
                    </a:cubicBezTo>
                    <a:lnTo>
                      <a:pt x="25703" y="0"/>
                    </a:lnTo>
                    <a:cubicBezTo>
                      <a:pt x="22847" y="0"/>
                      <a:pt x="20943" y="1904"/>
                      <a:pt x="19039" y="3808"/>
                    </a:cubicBezTo>
                    <a:lnTo>
                      <a:pt x="15232" y="9520"/>
                    </a:lnTo>
                    <a:cubicBezTo>
                      <a:pt x="4760" y="23799"/>
                      <a:pt x="0" y="39031"/>
                      <a:pt x="0" y="56166"/>
                    </a:cubicBezTo>
                    <a:lnTo>
                      <a:pt x="0" y="106620"/>
                    </a:lnTo>
                    <a:cubicBezTo>
                      <a:pt x="0" y="106620"/>
                      <a:pt x="0" y="106620"/>
                      <a:pt x="0" y="106620"/>
                    </a:cubicBezTo>
                    <a:cubicBezTo>
                      <a:pt x="0" y="106620"/>
                      <a:pt x="0" y="108524"/>
                      <a:pt x="0" y="108524"/>
                    </a:cubicBezTo>
                    <a:lnTo>
                      <a:pt x="7616" y="140891"/>
                    </a:lnTo>
                    <a:cubicBezTo>
                      <a:pt x="8568" y="143747"/>
                      <a:pt x="11423" y="146603"/>
                      <a:pt x="15232" y="146603"/>
                    </a:cubicBezTo>
                    <a:lnTo>
                      <a:pt x="50454" y="146603"/>
                    </a:lnTo>
                    <a:cubicBezTo>
                      <a:pt x="53310" y="146603"/>
                      <a:pt x="57118" y="143747"/>
                      <a:pt x="58070" y="140891"/>
                    </a:cubicBezTo>
                    <a:lnTo>
                      <a:pt x="63782" y="112332"/>
                    </a:lnTo>
                  </a:path>
                </a:pathLst>
              </a:custGeom>
              <a:noFill/>
              <a:ln w="12700" cap="flat">
                <a:solidFill>
                  <a:srgbClr val="000000"/>
                </a:solid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B1415E40-1E1E-1093-A3F9-139A84C8691D}"/>
                  </a:ext>
                </a:extLst>
              </p:cNvPr>
              <p:cNvSpPr/>
              <p:nvPr/>
            </p:nvSpPr>
            <p:spPr>
              <a:xfrm>
                <a:off x="3804073" y="8400088"/>
                <a:ext cx="52358" cy="19039"/>
              </a:xfrm>
              <a:custGeom>
                <a:avLst/>
                <a:gdLst>
                  <a:gd name="connsiteX0" fmla="*/ 44742 w 52358"/>
                  <a:gd name="connsiteY0" fmla="*/ 19039 h 19039"/>
                  <a:gd name="connsiteX1" fmla="*/ 7616 w 52358"/>
                  <a:gd name="connsiteY1" fmla="*/ 19039 h 19039"/>
                  <a:gd name="connsiteX2" fmla="*/ 0 w 52358"/>
                  <a:gd name="connsiteY2" fmla="*/ 9520 h 19039"/>
                  <a:gd name="connsiteX3" fmla="*/ 7616 w 52358"/>
                  <a:gd name="connsiteY3" fmla="*/ 0 h 19039"/>
                  <a:gd name="connsiteX4" fmla="*/ 44742 w 52358"/>
                  <a:gd name="connsiteY4" fmla="*/ 0 h 19039"/>
                  <a:gd name="connsiteX5" fmla="*/ 52358 w 52358"/>
                  <a:gd name="connsiteY5" fmla="*/ 9520 h 19039"/>
                  <a:gd name="connsiteX6" fmla="*/ 44742 w 52358"/>
                  <a:gd name="connsiteY6" fmla="*/ 19039 h 1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358" h="19039">
                    <a:moveTo>
                      <a:pt x="44742" y="19039"/>
                    </a:moveTo>
                    <a:lnTo>
                      <a:pt x="7616" y="19039"/>
                    </a:lnTo>
                    <a:cubicBezTo>
                      <a:pt x="3808" y="19039"/>
                      <a:pt x="0" y="14279"/>
                      <a:pt x="0" y="9520"/>
                    </a:cubicBezTo>
                    <a:cubicBezTo>
                      <a:pt x="0" y="4760"/>
                      <a:pt x="3808" y="0"/>
                      <a:pt x="7616" y="0"/>
                    </a:cubicBezTo>
                    <a:lnTo>
                      <a:pt x="44742" y="0"/>
                    </a:lnTo>
                    <a:cubicBezTo>
                      <a:pt x="48550" y="0"/>
                      <a:pt x="52358" y="4760"/>
                      <a:pt x="52358" y="9520"/>
                    </a:cubicBezTo>
                    <a:cubicBezTo>
                      <a:pt x="52358" y="14279"/>
                      <a:pt x="49502" y="19039"/>
                      <a:pt x="44742" y="19039"/>
                    </a:cubicBezTo>
                    <a:close/>
                  </a:path>
                </a:pathLst>
              </a:custGeom>
              <a:noFill/>
              <a:ln w="12700" cap="flat">
                <a:solidFill>
                  <a:srgbClr val="000000"/>
                </a:solid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5CABAE34-49A4-77F8-6376-9F3C207A35F3}"/>
                  </a:ext>
                </a:extLst>
              </p:cNvPr>
              <p:cNvSpPr/>
              <p:nvPr/>
            </p:nvSpPr>
            <p:spPr>
              <a:xfrm>
                <a:off x="3686030" y="8281092"/>
                <a:ext cx="294157" cy="85676"/>
              </a:xfrm>
              <a:custGeom>
                <a:avLst/>
                <a:gdLst>
                  <a:gd name="connsiteX0" fmla="*/ 273214 w 294157"/>
                  <a:gd name="connsiteY0" fmla="*/ 85677 h 85676"/>
                  <a:gd name="connsiteX1" fmla="*/ 294158 w 294157"/>
                  <a:gd name="connsiteY1" fmla="*/ 63782 h 85676"/>
                  <a:gd name="connsiteX2" fmla="*/ 273214 w 294157"/>
                  <a:gd name="connsiteY2" fmla="*/ 42838 h 85676"/>
                  <a:gd name="connsiteX3" fmla="*/ 265599 w 294157"/>
                  <a:gd name="connsiteY3" fmla="*/ 50454 h 85676"/>
                  <a:gd name="connsiteX4" fmla="*/ 273214 w 294157"/>
                  <a:gd name="connsiteY4" fmla="*/ 58070 h 85676"/>
                  <a:gd name="connsiteX5" fmla="*/ 278926 w 294157"/>
                  <a:gd name="connsiteY5" fmla="*/ 63782 h 85676"/>
                  <a:gd name="connsiteX6" fmla="*/ 273214 w 294157"/>
                  <a:gd name="connsiteY6" fmla="*/ 70445 h 85676"/>
                  <a:gd name="connsiteX7" fmla="*/ 258935 w 294157"/>
                  <a:gd name="connsiteY7" fmla="*/ 70445 h 85676"/>
                  <a:gd name="connsiteX8" fmla="*/ 248463 w 294157"/>
                  <a:gd name="connsiteY8" fmla="*/ 25703 h 85676"/>
                  <a:gd name="connsiteX9" fmla="*/ 216096 w 294157"/>
                  <a:gd name="connsiteY9" fmla="*/ 0 h 85676"/>
                  <a:gd name="connsiteX10" fmla="*/ 79013 w 294157"/>
                  <a:gd name="connsiteY10" fmla="*/ 0 h 85676"/>
                  <a:gd name="connsiteX11" fmla="*/ 46646 w 294157"/>
                  <a:gd name="connsiteY11" fmla="*/ 25703 h 85676"/>
                  <a:gd name="connsiteX12" fmla="*/ 35223 w 294157"/>
                  <a:gd name="connsiteY12" fmla="*/ 70445 h 85676"/>
                  <a:gd name="connsiteX13" fmla="*/ 19991 w 294157"/>
                  <a:gd name="connsiteY13" fmla="*/ 70445 h 85676"/>
                  <a:gd name="connsiteX14" fmla="*/ 14279 w 294157"/>
                  <a:gd name="connsiteY14" fmla="*/ 63782 h 85676"/>
                  <a:gd name="connsiteX15" fmla="*/ 19991 w 294157"/>
                  <a:gd name="connsiteY15" fmla="*/ 58070 h 85676"/>
                  <a:gd name="connsiteX16" fmla="*/ 27607 w 294157"/>
                  <a:gd name="connsiteY16" fmla="*/ 50454 h 85676"/>
                  <a:gd name="connsiteX17" fmla="*/ 19991 w 294157"/>
                  <a:gd name="connsiteY17" fmla="*/ 42838 h 85676"/>
                  <a:gd name="connsiteX18" fmla="*/ 0 w 294157"/>
                  <a:gd name="connsiteY18" fmla="*/ 63782 h 85676"/>
                  <a:gd name="connsiteX19" fmla="*/ 19991 w 294157"/>
                  <a:gd name="connsiteY19" fmla="*/ 85677 h 8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94157" h="85676">
                    <a:moveTo>
                      <a:pt x="273214" y="85677"/>
                    </a:moveTo>
                    <a:cubicBezTo>
                      <a:pt x="284638" y="85677"/>
                      <a:pt x="294158" y="76157"/>
                      <a:pt x="294158" y="63782"/>
                    </a:cubicBezTo>
                    <a:cubicBezTo>
                      <a:pt x="294158" y="51406"/>
                      <a:pt x="284638" y="42838"/>
                      <a:pt x="273214" y="42838"/>
                    </a:cubicBezTo>
                    <a:cubicBezTo>
                      <a:pt x="261791" y="42838"/>
                      <a:pt x="265599" y="46646"/>
                      <a:pt x="265599" y="50454"/>
                    </a:cubicBezTo>
                    <a:cubicBezTo>
                      <a:pt x="265599" y="54262"/>
                      <a:pt x="269406" y="58070"/>
                      <a:pt x="273214" y="58070"/>
                    </a:cubicBezTo>
                    <a:cubicBezTo>
                      <a:pt x="277022" y="58070"/>
                      <a:pt x="278926" y="60926"/>
                      <a:pt x="278926" y="63782"/>
                    </a:cubicBezTo>
                    <a:cubicBezTo>
                      <a:pt x="278926" y="66638"/>
                      <a:pt x="276070" y="70445"/>
                      <a:pt x="273214" y="70445"/>
                    </a:cubicBezTo>
                    <a:lnTo>
                      <a:pt x="258935" y="70445"/>
                    </a:lnTo>
                    <a:lnTo>
                      <a:pt x="248463" y="25703"/>
                    </a:lnTo>
                    <a:cubicBezTo>
                      <a:pt x="244655" y="10472"/>
                      <a:pt x="231328" y="0"/>
                      <a:pt x="216096" y="0"/>
                    </a:cubicBezTo>
                    <a:lnTo>
                      <a:pt x="79013" y="0"/>
                    </a:lnTo>
                    <a:cubicBezTo>
                      <a:pt x="62830" y="0"/>
                      <a:pt x="49502" y="10472"/>
                      <a:pt x="46646" y="25703"/>
                    </a:cubicBezTo>
                    <a:lnTo>
                      <a:pt x="35223" y="70445"/>
                    </a:lnTo>
                    <a:lnTo>
                      <a:pt x="19991" y="70445"/>
                    </a:lnTo>
                    <a:cubicBezTo>
                      <a:pt x="17135" y="70445"/>
                      <a:pt x="14279" y="67590"/>
                      <a:pt x="14279" y="63782"/>
                    </a:cubicBezTo>
                    <a:cubicBezTo>
                      <a:pt x="14279" y="59974"/>
                      <a:pt x="17135" y="58070"/>
                      <a:pt x="19991" y="58070"/>
                    </a:cubicBezTo>
                    <a:cubicBezTo>
                      <a:pt x="22847" y="58070"/>
                      <a:pt x="27607" y="54262"/>
                      <a:pt x="27607" y="50454"/>
                    </a:cubicBezTo>
                    <a:cubicBezTo>
                      <a:pt x="27607" y="46646"/>
                      <a:pt x="23799" y="42838"/>
                      <a:pt x="19991" y="42838"/>
                    </a:cubicBezTo>
                    <a:cubicBezTo>
                      <a:pt x="9520" y="42838"/>
                      <a:pt x="0" y="52358"/>
                      <a:pt x="0" y="63782"/>
                    </a:cubicBezTo>
                    <a:cubicBezTo>
                      <a:pt x="0" y="75205"/>
                      <a:pt x="9520" y="85677"/>
                      <a:pt x="19991" y="85677"/>
                    </a:cubicBezTo>
                  </a:path>
                </a:pathLst>
              </a:custGeom>
              <a:noFill/>
              <a:ln w="12700" cap="flat">
                <a:solidFill>
                  <a:srgbClr val="000000"/>
                </a:solid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6E83818E-027F-5396-AD90-5BCC596DA5A0}"/>
                  </a:ext>
                </a:extLst>
              </p:cNvPr>
              <p:cNvSpPr/>
              <p:nvPr/>
            </p:nvSpPr>
            <p:spPr>
              <a:xfrm>
                <a:off x="3837392" y="8104978"/>
                <a:ext cx="243703" cy="237991"/>
              </a:xfrm>
              <a:custGeom>
                <a:avLst/>
                <a:gdLst>
                  <a:gd name="connsiteX0" fmla="*/ 4760 w 243703"/>
                  <a:gd name="connsiteY0" fmla="*/ 158978 h 237991"/>
                  <a:gd name="connsiteX1" fmla="*/ 0 w 243703"/>
                  <a:gd name="connsiteY1" fmla="*/ 122804 h 237991"/>
                  <a:gd name="connsiteX2" fmla="*/ 121852 w 243703"/>
                  <a:gd name="connsiteY2" fmla="*/ 0 h 237991"/>
                  <a:gd name="connsiteX3" fmla="*/ 243703 w 243703"/>
                  <a:gd name="connsiteY3" fmla="*/ 122804 h 237991"/>
                  <a:gd name="connsiteX4" fmla="*/ 163738 w 243703"/>
                  <a:gd name="connsiteY4" fmla="*/ 237992 h 237991"/>
                  <a:gd name="connsiteX5" fmla="*/ 160882 w 243703"/>
                  <a:gd name="connsiteY5" fmla="*/ 237992 h 237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3703" h="237991">
                    <a:moveTo>
                      <a:pt x="4760" y="158978"/>
                    </a:moveTo>
                    <a:cubicBezTo>
                      <a:pt x="952" y="147555"/>
                      <a:pt x="0" y="134227"/>
                      <a:pt x="0" y="122804"/>
                    </a:cubicBezTo>
                    <a:cubicBezTo>
                      <a:pt x="0" y="55214"/>
                      <a:pt x="54262" y="0"/>
                      <a:pt x="121852" y="0"/>
                    </a:cubicBezTo>
                    <a:cubicBezTo>
                      <a:pt x="189441" y="0"/>
                      <a:pt x="243703" y="55214"/>
                      <a:pt x="243703" y="122804"/>
                    </a:cubicBezTo>
                    <a:cubicBezTo>
                      <a:pt x="243703" y="190393"/>
                      <a:pt x="211336" y="220856"/>
                      <a:pt x="163738" y="237992"/>
                    </a:cubicBezTo>
                    <a:cubicBezTo>
                      <a:pt x="162786" y="237040"/>
                      <a:pt x="161834" y="237992"/>
                      <a:pt x="160882" y="237992"/>
                    </a:cubicBezTo>
                  </a:path>
                </a:pathLst>
              </a:custGeom>
              <a:noFill/>
              <a:ln w="12700" cap="flat">
                <a:solidFill>
                  <a:srgbClr val="000000"/>
                </a:solid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2F53DA24-143B-6FFE-575B-584995B684AC}"/>
                  </a:ext>
                </a:extLst>
              </p:cNvPr>
              <p:cNvSpPr/>
              <p:nvPr/>
            </p:nvSpPr>
            <p:spPr>
              <a:xfrm>
                <a:off x="3728868" y="8380097"/>
                <a:ext cx="57117" cy="57117"/>
              </a:xfrm>
              <a:custGeom>
                <a:avLst/>
                <a:gdLst>
                  <a:gd name="connsiteX0" fmla="*/ 57118 w 57117"/>
                  <a:gd name="connsiteY0" fmla="*/ 28559 h 57117"/>
                  <a:gd name="connsiteX1" fmla="*/ 28559 w 57117"/>
                  <a:gd name="connsiteY1" fmla="*/ 57118 h 57117"/>
                  <a:gd name="connsiteX2" fmla="*/ 0 w 57117"/>
                  <a:gd name="connsiteY2" fmla="*/ 28559 h 57117"/>
                  <a:gd name="connsiteX3" fmla="*/ 28559 w 57117"/>
                  <a:gd name="connsiteY3" fmla="*/ 0 h 57117"/>
                </a:gdLst>
                <a:ahLst/>
                <a:cxnLst>
                  <a:cxn ang="0">
                    <a:pos x="connsiteX0" y="connsiteY0"/>
                  </a:cxn>
                  <a:cxn ang="0">
                    <a:pos x="connsiteX1" y="connsiteY1"/>
                  </a:cxn>
                  <a:cxn ang="0">
                    <a:pos x="connsiteX2" y="connsiteY2"/>
                  </a:cxn>
                  <a:cxn ang="0">
                    <a:pos x="connsiteX3" y="connsiteY3"/>
                  </a:cxn>
                </a:cxnLst>
                <a:rect l="l" t="t" r="r" b="b"/>
                <a:pathLst>
                  <a:path w="57117" h="57117">
                    <a:moveTo>
                      <a:pt x="57118" y="28559"/>
                    </a:moveTo>
                    <a:cubicBezTo>
                      <a:pt x="57118" y="44743"/>
                      <a:pt x="44742" y="57118"/>
                      <a:pt x="28559" y="57118"/>
                    </a:cubicBezTo>
                    <a:cubicBezTo>
                      <a:pt x="12375" y="57118"/>
                      <a:pt x="0" y="44743"/>
                      <a:pt x="0" y="28559"/>
                    </a:cubicBezTo>
                    <a:cubicBezTo>
                      <a:pt x="0" y="12375"/>
                      <a:pt x="12375" y="0"/>
                      <a:pt x="28559" y="0"/>
                    </a:cubicBezTo>
                  </a:path>
                </a:pathLst>
              </a:custGeom>
              <a:noFill/>
              <a:ln w="12700" cap="flat">
                <a:solidFill>
                  <a:srgbClr val="000000"/>
                </a:solid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F8639A89-ABA4-166F-9BA8-E23A7515F429}"/>
                  </a:ext>
                </a:extLst>
              </p:cNvPr>
              <p:cNvSpPr/>
              <p:nvPr/>
            </p:nvSpPr>
            <p:spPr>
              <a:xfrm>
                <a:off x="3875471" y="8381049"/>
                <a:ext cx="57117" cy="57117"/>
              </a:xfrm>
              <a:custGeom>
                <a:avLst/>
                <a:gdLst>
                  <a:gd name="connsiteX0" fmla="*/ 57118 w 57117"/>
                  <a:gd name="connsiteY0" fmla="*/ 28559 h 57117"/>
                  <a:gd name="connsiteX1" fmla="*/ 28559 w 57117"/>
                  <a:gd name="connsiteY1" fmla="*/ 57118 h 57117"/>
                  <a:gd name="connsiteX2" fmla="*/ 0 w 57117"/>
                  <a:gd name="connsiteY2" fmla="*/ 28559 h 57117"/>
                  <a:gd name="connsiteX3" fmla="*/ 28559 w 57117"/>
                  <a:gd name="connsiteY3" fmla="*/ 0 h 57117"/>
                </a:gdLst>
                <a:ahLst/>
                <a:cxnLst>
                  <a:cxn ang="0">
                    <a:pos x="connsiteX0" y="connsiteY0"/>
                  </a:cxn>
                  <a:cxn ang="0">
                    <a:pos x="connsiteX1" y="connsiteY1"/>
                  </a:cxn>
                  <a:cxn ang="0">
                    <a:pos x="connsiteX2" y="connsiteY2"/>
                  </a:cxn>
                  <a:cxn ang="0">
                    <a:pos x="connsiteX3" y="connsiteY3"/>
                  </a:cxn>
                </a:cxnLst>
                <a:rect l="l" t="t" r="r" b="b"/>
                <a:pathLst>
                  <a:path w="57117" h="57117">
                    <a:moveTo>
                      <a:pt x="57118" y="28559"/>
                    </a:moveTo>
                    <a:cubicBezTo>
                      <a:pt x="57118" y="44742"/>
                      <a:pt x="44742" y="57118"/>
                      <a:pt x="28559" y="57118"/>
                    </a:cubicBezTo>
                    <a:cubicBezTo>
                      <a:pt x="12375" y="57118"/>
                      <a:pt x="0" y="44742"/>
                      <a:pt x="0" y="28559"/>
                    </a:cubicBezTo>
                    <a:cubicBezTo>
                      <a:pt x="0" y="12375"/>
                      <a:pt x="12375" y="0"/>
                      <a:pt x="28559" y="0"/>
                    </a:cubicBezTo>
                  </a:path>
                </a:pathLst>
              </a:custGeom>
              <a:noFill/>
              <a:ln w="12700" cap="flat">
                <a:solidFill>
                  <a:srgbClr val="000000"/>
                </a:solidFill>
                <a:prstDash val="solid"/>
                <a:miter/>
              </a:ln>
            </p:spPr>
            <p:txBody>
              <a:bodyPr rtlCol="0" anchor="ctr"/>
              <a:lstStyle/>
              <a:p>
                <a:endParaRPr lang="en-US"/>
              </a:p>
            </p:txBody>
          </p:sp>
        </p:grpSp>
        <p:grpSp>
          <p:nvGrpSpPr>
            <p:cNvPr id="30" name="Group 29">
              <a:extLst>
                <a:ext uri="{FF2B5EF4-FFF2-40B4-BE49-F238E27FC236}">
                  <a16:creationId xmlns:a16="http://schemas.microsoft.com/office/drawing/2014/main" id="{F7D1C20B-D876-B036-BDB8-58748622BC06}"/>
                </a:ext>
              </a:extLst>
            </p:cNvPr>
            <p:cNvGrpSpPr/>
            <p:nvPr/>
          </p:nvGrpSpPr>
          <p:grpSpPr>
            <a:xfrm rot="1286664">
              <a:off x="5139342" y="5296520"/>
              <a:ext cx="142592" cy="142398"/>
              <a:chOff x="5139342" y="5296520"/>
              <a:chExt cx="142592" cy="142398"/>
            </a:xfrm>
          </p:grpSpPr>
          <p:sp>
            <p:nvSpPr>
              <p:cNvPr id="31" name="Freeform 30">
                <a:extLst>
                  <a:ext uri="{FF2B5EF4-FFF2-40B4-BE49-F238E27FC236}">
                    <a16:creationId xmlns:a16="http://schemas.microsoft.com/office/drawing/2014/main" id="{03B3C254-35DF-0CB3-D590-97D68846B3B3}"/>
                  </a:ext>
                </a:extLst>
              </p:cNvPr>
              <p:cNvSpPr/>
              <p:nvPr/>
            </p:nvSpPr>
            <p:spPr>
              <a:xfrm>
                <a:off x="5139342" y="5296520"/>
                <a:ext cx="142592" cy="142398"/>
              </a:xfrm>
              <a:custGeom>
                <a:avLst/>
                <a:gdLst>
                  <a:gd name="connsiteX0" fmla="*/ 82825 w 317504"/>
                  <a:gd name="connsiteY0" fmla="*/ 234362 h 317074"/>
                  <a:gd name="connsiteX1" fmla="*/ 315560 w 317504"/>
                  <a:gd name="connsiteY1" fmla="*/ 315132 h 317074"/>
                  <a:gd name="connsiteX2" fmla="*/ 234680 w 317504"/>
                  <a:gd name="connsiteY2" fmla="*/ 82713 h 317074"/>
                  <a:gd name="connsiteX3" fmla="*/ 1945 w 317504"/>
                  <a:gd name="connsiteY3" fmla="*/ 1942 h 317074"/>
                  <a:gd name="connsiteX4" fmla="*/ 82825 w 317504"/>
                  <a:gd name="connsiteY4" fmla="*/ 234362 h 317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504" h="317074">
                    <a:moveTo>
                      <a:pt x="82825" y="234362"/>
                    </a:moveTo>
                    <a:cubicBezTo>
                      <a:pt x="145547" y="297000"/>
                      <a:pt x="233030" y="325023"/>
                      <a:pt x="315560" y="315132"/>
                    </a:cubicBezTo>
                    <a:cubicBezTo>
                      <a:pt x="325463" y="232714"/>
                      <a:pt x="297404" y="146998"/>
                      <a:pt x="234680" y="82713"/>
                    </a:cubicBezTo>
                    <a:cubicBezTo>
                      <a:pt x="171958" y="20075"/>
                      <a:pt x="84475" y="-7948"/>
                      <a:pt x="1945" y="1942"/>
                    </a:cubicBezTo>
                    <a:cubicBezTo>
                      <a:pt x="-7958" y="84361"/>
                      <a:pt x="20101" y="170076"/>
                      <a:pt x="82825" y="234362"/>
                    </a:cubicBezTo>
                    <a:close/>
                  </a:path>
                </a:pathLst>
              </a:custGeom>
              <a:solidFill>
                <a:srgbClr val="51C4C6"/>
              </a:solidFill>
              <a:ln w="12700" cap="rnd">
                <a:solidFill>
                  <a:srgbClr val="000000"/>
                </a:solidFill>
                <a:prstDash val="solid"/>
                <a:miter/>
              </a:ln>
            </p:spPr>
            <p:txBody>
              <a:bodyPr rtlCol="0" anchor="ctr"/>
              <a:lstStyle/>
              <a:p>
                <a:endParaRPr lang="en-US" sz="1799"/>
              </a:p>
            </p:txBody>
          </p:sp>
          <p:sp>
            <p:nvSpPr>
              <p:cNvPr id="32" name="Freeform 31">
                <a:extLst>
                  <a:ext uri="{FF2B5EF4-FFF2-40B4-BE49-F238E27FC236}">
                    <a16:creationId xmlns:a16="http://schemas.microsoft.com/office/drawing/2014/main" id="{55DAE9CF-453C-D1E8-2898-CC5AA989A70A}"/>
                  </a:ext>
                </a:extLst>
              </p:cNvPr>
              <p:cNvSpPr/>
              <p:nvPr/>
            </p:nvSpPr>
            <p:spPr>
              <a:xfrm>
                <a:off x="5202488" y="5360318"/>
                <a:ext cx="78577" cy="77730"/>
              </a:xfrm>
              <a:custGeom>
                <a:avLst/>
                <a:gdLst>
                  <a:gd name="connsiteX0" fmla="*/ 0 w 174964"/>
                  <a:gd name="connsiteY0" fmla="*/ 0 h 173078"/>
                  <a:gd name="connsiteX1" fmla="*/ 174964 w 174964"/>
                  <a:gd name="connsiteY1" fmla="*/ 173078 h 173078"/>
                </a:gdLst>
                <a:ahLst/>
                <a:cxnLst>
                  <a:cxn ang="0">
                    <a:pos x="connsiteX0" y="connsiteY0"/>
                  </a:cxn>
                  <a:cxn ang="0">
                    <a:pos x="connsiteX1" y="connsiteY1"/>
                  </a:cxn>
                </a:cxnLst>
                <a:rect l="l" t="t" r="r" b="b"/>
                <a:pathLst>
                  <a:path w="174964" h="173078">
                    <a:moveTo>
                      <a:pt x="0" y="0"/>
                    </a:moveTo>
                    <a:lnTo>
                      <a:pt x="174964" y="173078"/>
                    </a:lnTo>
                  </a:path>
                </a:pathLst>
              </a:custGeom>
              <a:ln w="12700" cap="rnd">
                <a:solidFill>
                  <a:srgbClr val="000000"/>
                </a:solidFill>
                <a:prstDash val="solid"/>
                <a:miter/>
              </a:ln>
            </p:spPr>
            <p:txBody>
              <a:bodyPr rtlCol="0" anchor="ctr"/>
              <a:lstStyle/>
              <a:p>
                <a:endParaRPr lang="en-US" sz="1799"/>
              </a:p>
            </p:txBody>
          </p:sp>
        </p:grpSp>
      </p:grpSp>
    </p:spTree>
    <p:extLst>
      <p:ext uri="{BB962C8B-B14F-4D97-AF65-F5344CB8AC3E}">
        <p14:creationId xmlns:p14="http://schemas.microsoft.com/office/powerpoint/2010/main" val="17370997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3CF771-36C8-22BD-4317-40A837F9B70A}"/>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6DC848C6-6C05-ED27-AE97-2C096A88BBFC}"/>
              </a:ext>
            </a:extLst>
          </p:cNvPr>
          <p:cNvPicPr>
            <a:picLocks noChangeAspect="1"/>
          </p:cNvPicPr>
          <p:nvPr/>
        </p:nvPicPr>
        <p:blipFill rotWithShape="1">
          <a:blip r:embed="rId2"/>
          <a:srcRect l="-6105" t="41375" r="13861" b="4347"/>
          <a:stretch/>
        </p:blipFill>
        <p:spPr>
          <a:xfrm>
            <a:off x="3278481" y="4372466"/>
            <a:ext cx="4279900" cy="2208223"/>
          </a:xfrm>
          <a:prstGeom prst="rect">
            <a:avLst/>
          </a:prstGeom>
        </p:spPr>
      </p:pic>
      <p:grpSp>
        <p:nvGrpSpPr>
          <p:cNvPr id="23" name="Graphic 2">
            <a:extLst>
              <a:ext uri="{FF2B5EF4-FFF2-40B4-BE49-F238E27FC236}">
                <a16:creationId xmlns:a16="http://schemas.microsoft.com/office/drawing/2014/main" id="{E1712907-A4CC-4AD7-CDB2-2A36B2003593}"/>
              </a:ext>
            </a:extLst>
          </p:cNvPr>
          <p:cNvGrpSpPr/>
          <p:nvPr/>
        </p:nvGrpSpPr>
        <p:grpSpPr>
          <a:xfrm>
            <a:off x="390411" y="-3307743"/>
            <a:ext cx="414291" cy="413839"/>
            <a:chOff x="7257599" y="768348"/>
            <a:chExt cx="868457" cy="867509"/>
          </a:xfrm>
          <a:solidFill>
            <a:schemeClr val="bg1"/>
          </a:solidFill>
        </p:grpSpPr>
        <p:sp>
          <p:nvSpPr>
            <p:cNvPr id="24" name="Freeform 23">
              <a:extLst>
                <a:ext uri="{FF2B5EF4-FFF2-40B4-BE49-F238E27FC236}">
                  <a16:creationId xmlns:a16="http://schemas.microsoft.com/office/drawing/2014/main" id="{6C1A812C-E73A-2F3C-1A71-8027D37D0034}"/>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49D569A1-64BE-267B-A199-4685C2A30B3A}"/>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38407400-D9E5-623E-AC0A-F0FE7A4835D8}"/>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E1BDE056-7F16-B622-5240-4AAFE61758E5}"/>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3D043B3F-D9A6-FCCD-0BBD-AB336434735D}"/>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88" name="TextBox 87">
            <a:extLst>
              <a:ext uri="{FF2B5EF4-FFF2-40B4-BE49-F238E27FC236}">
                <a16:creationId xmlns:a16="http://schemas.microsoft.com/office/drawing/2014/main" id="{FB559F03-0066-F2C7-8AB1-C79C4A19F494}"/>
              </a:ext>
            </a:extLst>
          </p:cNvPr>
          <p:cNvSpPr txBox="1"/>
          <p:nvPr/>
        </p:nvSpPr>
        <p:spPr>
          <a:xfrm>
            <a:off x="613655" y="670563"/>
            <a:ext cx="6919333" cy="365356"/>
          </a:xfrm>
          <a:prstGeom prst="rect">
            <a:avLst/>
          </a:prstGeom>
          <a:noFill/>
        </p:spPr>
        <p:txBody>
          <a:bodyPr wrap="square" rtlCol="0" anchor="ctr">
            <a:spAutoFit/>
          </a:bodyPr>
          <a:lstStyle/>
          <a:p>
            <a:pPr marL="6350">
              <a:lnSpc>
                <a:spcPts val="2120"/>
              </a:lnSpc>
              <a:tabLst>
                <a:tab pos="611188" algn="l"/>
                <a:tab pos="612775" algn="l"/>
              </a:tabLst>
            </a:pPr>
            <a:r>
              <a:rPr lang="en-US" sz="2100" b="1" dirty="0">
                <a:solidFill>
                  <a:srgbClr val="00898B"/>
                </a:solidFill>
                <a:latin typeface="Calibri" panose="020F0502020204030204" pitchFamily="34" charset="0"/>
                <a:cs typeface="Calibri" panose="020F0502020204030204" pitchFamily="34" charset="0"/>
              </a:rPr>
              <a:t>Intervento</a:t>
            </a:r>
          </a:p>
        </p:txBody>
      </p:sp>
      <p:sp>
        <p:nvSpPr>
          <p:cNvPr id="89" name="Text Placeholder 1">
            <a:extLst>
              <a:ext uri="{FF2B5EF4-FFF2-40B4-BE49-F238E27FC236}">
                <a16:creationId xmlns:a16="http://schemas.microsoft.com/office/drawing/2014/main" id="{8BAA9B76-5007-50C9-3FDF-151A6E3BE065}"/>
              </a:ext>
            </a:extLst>
          </p:cNvPr>
          <p:cNvSpPr txBox="1">
            <a:spLocks/>
          </p:cNvSpPr>
          <p:nvPr/>
        </p:nvSpPr>
        <p:spPr>
          <a:xfrm>
            <a:off x="655838" y="1125795"/>
            <a:ext cx="6389643" cy="2208223"/>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a:solidFill>
                  <a:srgbClr val="262626"/>
                </a:solidFill>
              </a:rPr>
              <a:t>Per affrontare queste sfide, </a:t>
            </a:r>
            <a:r>
              <a:rPr lang="en-US" sz="1150" b="0" dirty="0" err="1">
                <a:solidFill>
                  <a:srgbClr val="262626"/>
                </a:solidFill>
              </a:rPr>
              <a:t>Proinstall </a:t>
            </a:r>
            <a:r>
              <a:rPr lang="en-US" sz="1150" b="0" dirty="0">
                <a:solidFill>
                  <a:srgbClr val="262626"/>
                </a:solidFill>
              </a:rPr>
              <a:t>Ltd. ha implementato sistemi automatizzati di stoccaggio e prelievo (ASRS) all'avanguardia, integrati con software avanzati e connettività IoT (Internet of Things) per migliorare l'efficienza del magazzino. Questi sistemi utilizzano tecnologie di automazione efficienti dal punto di vista energetico per ridurre il consumo di energia e i costi operativi, contribuendo a operazioni logistiche più sostenibili. L'automazione ha anche migliorato la sicurezza del personale, </a:t>
            </a:r>
            <a:r>
              <a:rPr lang="en-US" sz="1150" b="0" dirty="0" err="1">
                <a:solidFill>
                  <a:srgbClr val="262626"/>
                </a:solidFill>
              </a:rPr>
              <a:t>riducendo al minimo </a:t>
            </a:r>
            <a:r>
              <a:rPr lang="en-US" sz="1150" b="0" dirty="0">
                <a:solidFill>
                  <a:srgbClr val="262626"/>
                </a:solidFill>
              </a:rPr>
              <a:t>l'interazione diretta dell'uomo con merci pesanti, riducendo gli incidenti sul lavoro e creando un ambiente di lavoro più sicuro. Il software di gestione del magazzino (WMS) garantisce il monitoraggio in tempo reale dei movimenti delle merci, consentendo alle aziende di mantenere elevati livelli di precisione, responsabilità e conformità nella gestione delle scorte. Riducendo i danni ai prodotti, gli smarrimenti e gli errori di stoccaggio, questi sistemi riducono significativamente le perdite finanziarie dovute a una cattiva gestione dell'inventario.</a:t>
            </a:r>
          </a:p>
          <a:p>
            <a:pPr algn="just">
              <a:lnSpc>
                <a:spcPts val="1220"/>
              </a:lnSpc>
              <a:spcBef>
                <a:spcPts val="0"/>
              </a:spcBef>
            </a:pPr>
            <a:endParaRPr lang="en-US" sz="1150" b="0" dirty="0">
              <a:solidFill>
                <a:srgbClr val="262626"/>
              </a:solidFill>
            </a:endParaRPr>
          </a:p>
          <a:p>
            <a:pPr algn="just">
              <a:lnSpc>
                <a:spcPts val="1220"/>
              </a:lnSpc>
              <a:spcBef>
                <a:spcPts val="0"/>
              </a:spcBef>
            </a:pPr>
            <a:r>
              <a:rPr lang="en-US" sz="1150" b="0" dirty="0">
                <a:solidFill>
                  <a:srgbClr val="262626"/>
                </a:solidFill>
              </a:rPr>
              <a:t>L'evasione degli ordini più rapida e precisa comporta tempi di consegna più brevi, maggiore affidabilità e migliori livelli di servizio al cliente. I sistemi di automazione di </a:t>
            </a:r>
            <a:r>
              <a:rPr lang="en-US" sz="1150" b="0" dirty="0" err="1">
                <a:solidFill>
                  <a:srgbClr val="262626"/>
                </a:solidFill>
              </a:rPr>
              <a:t>Proinstall </a:t>
            </a:r>
            <a:r>
              <a:rPr lang="en-US" sz="1150" b="0" dirty="0">
                <a:solidFill>
                  <a:srgbClr val="262626"/>
                </a:solidFill>
              </a:rPr>
              <a:t>Ltd. sono completamente compatibili con i dispositivi IoT, le piattaforme ERP e le analisi basate sull'intelligenza artificiale, consentendo una perfetta integrazione con le soluzioni di gestione digitale della catena di fornitura. L'automazione non solo riduce la necessità di </a:t>
            </a:r>
            <a:r>
              <a:rPr lang="en-US" sz="1150" b="0" dirty="0" err="1">
                <a:solidFill>
                  <a:srgbClr val="262626"/>
                </a:solidFill>
              </a:rPr>
              <a:t>manodopera</a:t>
            </a:r>
            <a:r>
              <a:rPr lang="en-US" sz="1150" b="0" dirty="0">
                <a:solidFill>
                  <a:srgbClr val="262626"/>
                </a:solidFill>
              </a:rPr>
              <a:t> manuale, ma </a:t>
            </a:r>
            <a:r>
              <a:rPr lang="en-US" sz="1150" b="0" dirty="0" err="1">
                <a:solidFill>
                  <a:srgbClr val="262626"/>
                </a:solidFill>
              </a:rPr>
              <a:t>minimizza</a:t>
            </a:r>
            <a:r>
              <a:rPr lang="en-US" sz="1150" b="0" dirty="0">
                <a:solidFill>
                  <a:srgbClr val="262626"/>
                </a:solidFill>
              </a:rPr>
              <a:t> anche gli errori e </a:t>
            </a:r>
            <a:r>
              <a:rPr lang="en-US" sz="1150" b="0" dirty="0" err="1">
                <a:solidFill>
                  <a:srgbClr val="262626"/>
                </a:solidFill>
              </a:rPr>
              <a:t>ottimizza </a:t>
            </a:r>
            <a:r>
              <a:rPr lang="en-US" sz="1150" b="0" dirty="0">
                <a:solidFill>
                  <a:srgbClr val="262626"/>
                </a:solidFill>
              </a:rPr>
              <a:t>l'utilizzo dello spazio, con un conseguente notevole risparmio sui costi per le aziende. </a:t>
            </a:r>
          </a:p>
        </p:txBody>
      </p:sp>
      <p:cxnSp>
        <p:nvCxnSpPr>
          <p:cNvPr id="90" name="Straight Connector 89">
            <a:extLst>
              <a:ext uri="{FF2B5EF4-FFF2-40B4-BE49-F238E27FC236}">
                <a16:creationId xmlns:a16="http://schemas.microsoft.com/office/drawing/2014/main" id="{51F8BCCA-1C91-C447-7215-C709A4C0DE8F}"/>
              </a:ext>
            </a:extLst>
          </p:cNvPr>
          <p:cNvCxnSpPr>
            <a:cxnSpLocks/>
            <a:stCxn id="88" idx="1"/>
          </p:cNvCxnSpPr>
          <p:nvPr/>
        </p:nvCxnSpPr>
        <p:spPr>
          <a:xfrm flipH="1" flipV="1">
            <a:off x="-2944" y="853240"/>
            <a:ext cx="616599" cy="1"/>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109" name="Freeform 108">
            <a:extLst>
              <a:ext uri="{FF2B5EF4-FFF2-40B4-BE49-F238E27FC236}">
                <a16:creationId xmlns:a16="http://schemas.microsoft.com/office/drawing/2014/main" id="{6FF41801-F87D-BFA1-3659-94240F3135D3}"/>
              </a:ext>
            </a:extLst>
          </p:cNvPr>
          <p:cNvSpPr/>
          <p:nvPr/>
        </p:nvSpPr>
        <p:spPr>
          <a:xfrm rot="10491851">
            <a:off x="6154269" y="-611708"/>
            <a:ext cx="1932799" cy="1695414"/>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gradFill>
            <a:gsLst>
              <a:gs pos="98000">
                <a:srgbClr val="51C4C6"/>
              </a:gs>
              <a:gs pos="0">
                <a:srgbClr val="00403F"/>
              </a:gs>
            </a:gsLst>
            <a:lin ang="5400000" scaled="1"/>
          </a:gradFill>
          <a:ln w="5331" cap="flat">
            <a:noFill/>
            <a:prstDash val="solid"/>
            <a:miter/>
          </a:ln>
        </p:spPr>
        <p:txBody>
          <a:bodyPr rtlCol="0" anchor="ctr"/>
          <a:lstStyle/>
          <a:p>
            <a:endParaRPr lang="en-US"/>
          </a:p>
        </p:txBody>
      </p:sp>
      <p:sp>
        <p:nvSpPr>
          <p:cNvPr id="110" name="Slide Number Placeholder 5">
            <a:extLst>
              <a:ext uri="{FF2B5EF4-FFF2-40B4-BE49-F238E27FC236}">
                <a16:creationId xmlns:a16="http://schemas.microsoft.com/office/drawing/2014/main" id="{A35D23DE-4AC8-720B-8440-027724C798C3}"/>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21</a:t>
            </a:fld>
            <a:endParaRPr lang="en-US" dirty="0">
              <a:solidFill>
                <a:srgbClr val="262626"/>
              </a:solidFill>
            </a:endParaRPr>
          </a:p>
        </p:txBody>
      </p:sp>
      <p:sp>
        <p:nvSpPr>
          <p:cNvPr id="38" name="object 13">
            <a:extLst>
              <a:ext uri="{FF2B5EF4-FFF2-40B4-BE49-F238E27FC236}">
                <a16:creationId xmlns:a16="http://schemas.microsoft.com/office/drawing/2014/main" id="{1BC5EEBF-75B2-721D-1C1A-FCB64C1FDB6B}"/>
              </a:ext>
            </a:extLst>
          </p:cNvPr>
          <p:cNvSpPr/>
          <p:nvPr/>
        </p:nvSpPr>
        <p:spPr>
          <a:xfrm rot="16200000">
            <a:off x="2293900" y="2084020"/>
            <a:ext cx="2208224" cy="6785113"/>
          </a:xfrm>
          <a:custGeom>
            <a:avLst/>
            <a:gdLst/>
            <a:ahLst/>
            <a:cxnLst/>
            <a:rect l="l" t="t" r="r" b="b"/>
            <a:pathLst>
              <a:path w="1277620" h="1277620">
                <a:moveTo>
                  <a:pt x="1277480" y="0"/>
                </a:moveTo>
                <a:lnTo>
                  <a:pt x="0" y="0"/>
                </a:lnTo>
                <a:lnTo>
                  <a:pt x="0" y="1277480"/>
                </a:lnTo>
                <a:lnTo>
                  <a:pt x="1277480" y="1277480"/>
                </a:lnTo>
                <a:lnTo>
                  <a:pt x="1277480" y="0"/>
                </a:lnTo>
                <a:close/>
              </a:path>
            </a:pathLst>
          </a:custGeom>
          <a:gradFill>
            <a:gsLst>
              <a:gs pos="62000">
                <a:srgbClr val="00898B"/>
              </a:gs>
              <a:gs pos="97000">
                <a:srgbClr val="51C4C6">
                  <a:alpha val="0"/>
                </a:srgbClr>
              </a:gs>
              <a:gs pos="0">
                <a:srgbClr val="00403F"/>
              </a:gs>
            </a:gsLst>
            <a:lin ang="5400000" scaled="0"/>
          </a:gradFill>
        </p:spPr>
        <p:txBody>
          <a:bodyPr wrap="square" lIns="0" tIns="0" rIns="0" bIns="0" rtlCol="0"/>
          <a:lstStyle/>
          <a:p>
            <a:endParaRPr dirty="0">
              <a:solidFill>
                <a:srgbClr val="F05A28"/>
              </a:solidFill>
            </a:endParaRPr>
          </a:p>
        </p:txBody>
      </p:sp>
      <p:sp>
        <p:nvSpPr>
          <p:cNvPr id="39" name="TextBox 38">
            <a:extLst>
              <a:ext uri="{FF2B5EF4-FFF2-40B4-BE49-F238E27FC236}">
                <a16:creationId xmlns:a16="http://schemas.microsoft.com/office/drawing/2014/main" id="{723FBAD3-D5BC-909E-65DD-3671810A98AC}"/>
              </a:ext>
            </a:extLst>
          </p:cNvPr>
          <p:cNvSpPr txBox="1"/>
          <p:nvPr/>
        </p:nvSpPr>
        <p:spPr>
          <a:xfrm>
            <a:off x="575087" y="4840701"/>
            <a:ext cx="3624771" cy="1438855"/>
          </a:xfrm>
          <a:prstGeom prst="rect">
            <a:avLst/>
          </a:prstGeom>
          <a:noFill/>
        </p:spPr>
        <p:txBody>
          <a:bodyPr wrap="square" rtlCol="0">
            <a:spAutoFit/>
          </a:bodyPr>
          <a:lstStyle/>
          <a:p>
            <a:pPr algn="ctr">
              <a:lnSpc>
                <a:spcPts val="1480"/>
              </a:lnSpc>
            </a:pP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Queste soluzioni di automazione del magazzino </a:t>
            </a:r>
            <a:r>
              <a:rPr lang="en-US" sz="1400" i="1" spc="0" baseline="0" dirty="0" err="1">
                <a:ln/>
                <a:solidFill>
                  <a:schemeClr val="bg1"/>
                </a:solidFill>
                <a:latin typeface="Calibri" panose="020F0502020204030204" pitchFamily="34" charset="0"/>
                <a:cs typeface="Calibri" panose="020F0502020204030204" pitchFamily="34" charset="0"/>
                <a:sym typeface="Poppins-MediumItalic"/>
                <a:rtl val="0"/>
              </a:rPr>
              <a:t>ottimizzano </a:t>
            </a: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le operazioni di stoccaggio su piccola e grande scala sfruttando la robotica, la gestione dell'inventario basata sull'intelligenza artificiale e il monitoraggio in tempo reale, garantendo alle aziende una maggiore efficienza con un minore impatto ambientale.</a:t>
            </a:r>
          </a:p>
          <a:p>
            <a:pPr algn="ctr">
              <a:lnSpc>
                <a:spcPts val="1480"/>
              </a:lnSpc>
            </a:pPr>
            <a:endParaRPr lang="en-US" sz="1400" i="1" spc="0" baseline="0" dirty="0">
              <a:ln/>
              <a:solidFill>
                <a:schemeClr val="bg1"/>
              </a:solidFill>
              <a:latin typeface="Calibri" panose="020F0502020204030204" pitchFamily="34" charset="0"/>
              <a:cs typeface="Calibri" panose="020F0502020204030204" pitchFamily="34" charset="0"/>
              <a:sym typeface="Poppins-MediumItalic"/>
              <a:rtl val="0"/>
            </a:endParaRPr>
          </a:p>
        </p:txBody>
      </p:sp>
      <p:grpSp>
        <p:nvGrpSpPr>
          <p:cNvPr id="40" name="Group 39">
            <a:extLst>
              <a:ext uri="{FF2B5EF4-FFF2-40B4-BE49-F238E27FC236}">
                <a16:creationId xmlns:a16="http://schemas.microsoft.com/office/drawing/2014/main" id="{2FBC7053-95DE-E6E9-04CB-590DC988E99E}"/>
              </a:ext>
            </a:extLst>
          </p:cNvPr>
          <p:cNvGrpSpPr/>
          <p:nvPr/>
        </p:nvGrpSpPr>
        <p:grpSpPr>
          <a:xfrm>
            <a:off x="2134207" y="4127408"/>
            <a:ext cx="506531" cy="527128"/>
            <a:chOff x="3402050" y="5539672"/>
            <a:chExt cx="751576" cy="782137"/>
          </a:xfrm>
        </p:grpSpPr>
        <p:sp>
          <p:nvSpPr>
            <p:cNvPr id="41" name="Freeform 40">
              <a:extLst>
                <a:ext uri="{FF2B5EF4-FFF2-40B4-BE49-F238E27FC236}">
                  <a16:creationId xmlns:a16="http://schemas.microsoft.com/office/drawing/2014/main" id="{C71FC60E-60FC-4244-B243-F7B25F81B05C}"/>
                </a:ext>
              </a:extLst>
            </p:cNvPr>
            <p:cNvSpPr/>
            <p:nvPr/>
          </p:nvSpPr>
          <p:spPr>
            <a:xfrm>
              <a:off x="3402050" y="5539672"/>
              <a:ext cx="751576" cy="782137"/>
            </a:xfrm>
            <a:custGeom>
              <a:avLst/>
              <a:gdLst>
                <a:gd name="connsiteX0" fmla="*/ 27317 w 751576"/>
                <a:gd name="connsiteY0" fmla="*/ 782137 h 782137"/>
                <a:gd name="connsiteX1" fmla="*/ 0 w 751576"/>
                <a:gd name="connsiteY1" fmla="*/ 640899 h 782137"/>
                <a:gd name="connsiteX2" fmla="*/ 23986 w 751576"/>
                <a:gd name="connsiteY2" fmla="*/ 508323 h 782137"/>
                <a:gd name="connsiteX3" fmla="*/ 0 w 751576"/>
                <a:gd name="connsiteY3" fmla="*/ 375746 h 782137"/>
                <a:gd name="connsiteX4" fmla="*/ 375788 w 751576"/>
                <a:gd name="connsiteY4" fmla="*/ 0 h 782137"/>
                <a:gd name="connsiteX5" fmla="*/ 751577 w 751576"/>
                <a:gd name="connsiteY5" fmla="*/ 375746 h 782137"/>
                <a:gd name="connsiteX6" fmla="*/ 727590 w 751576"/>
                <a:gd name="connsiteY6" fmla="*/ 508323 h 782137"/>
                <a:gd name="connsiteX7" fmla="*/ 632977 w 751576"/>
                <a:gd name="connsiteY7" fmla="*/ 649560 h 782137"/>
                <a:gd name="connsiteX8" fmla="*/ 376455 w 751576"/>
                <a:gd name="connsiteY8" fmla="*/ 750825 h 782137"/>
                <a:gd name="connsiteX9" fmla="*/ 119932 w 751576"/>
                <a:gd name="connsiteY9" fmla="*/ 649560 h 782137"/>
                <a:gd name="connsiteX10" fmla="*/ 28651 w 751576"/>
                <a:gd name="connsiteY10" fmla="*/ 782137 h 78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1576" h="782137">
                  <a:moveTo>
                    <a:pt x="27317" y="782137"/>
                  </a:moveTo>
                  <a:cubicBezTo>
                    <a:pt x="9327" y="738167"/>
                    <a:pt x="0" y="690865"/>
                    <a:pt x="0" y="640899"/>
                  </a:cubicBezTo>
                  <a:cubicBezTo>
                    <a:pt x="0" y="590933"/>
                    <a:pt x="8662" y="549628"/>
                    <a:pt x="23986" y="508323"/>
                  </a:cubicBezTo>
                  <a:cubicBezTo>
                    <a:pt x="8662" y="467017"/>
                    <a:pt x="0" y="422381"/>
                    <a:pt x="0" y="375746"/>
                  </a:cubicBezTo>
                  <a:cubicBezTo>
                    <a:pt x="0" y="168553"/>
                    <a:pt x="167905" y="0"/>
                    <a:pt x="375788" y="0"/>
                  </a:cubicBezTo>
                  <a:cubicBezTo>
                    <a:pt x="583670" y="0"/>
                    <a:pt x="751577" y="167886"/>
                    <a:pt x="751577" y="375746"/>
                  </a:cubicBezTo>
                  <a:cubicBezTo>
                    <a:pt x="751577" y="583605"/>
                    <a:pt x="742915" y="467017"/>
                    <a:pt x="727590" y="508323"/>
                  </a:cubicBezTo>
                  <a:cubicBezTo>
                    <a:pt x="706934" y="562286"/>
                    <a:pt x="674286" y="610919"/>
                    <a:pt x="632977" y="649560"/>
                  </a:cubicBezTo>
                  <a:cubicBezTo>
                    <a:pt x="565681" y="712185"/>
                    <a:pt x="475731" y="750825"/>
                    <a:pt x="376455" y="750825"/>
                  </a:cubicBezTo>
                  <a:cubicBezTo>
                    <a:pt x="277176" y="750825"/>
                    <a:pt x="186562" y="712185"/>
                    <a:pt x="119932" y="649560"/>
                  </a:cubicBezTo>
                  <a:cubicBezTo>
                    <a:pt x="80620" y="686202"/>
                    <a:pt x="49305" y="731505"/>
                    <a:pt x="28651" y="782137"/>
                  </a:cubicBezTo>
                  <a:close/>
                </a:path>
              </a:pathLst>
            </a:custGeom>
            <a:solidFill>
              <a:srgbClr val="ADD037"/>
            </a:solidFill>
            <a:ln w="6662" cap="flat">
              <a:noFill/>
              <a:prstDash val="solid"/>
              <a:miter/>
            </a:ln>
          </p:spPr>
          <p:txBody>
            <a:bodyPr rtlCol="0" anchor="ctr"/>
            <a:lstStyle/>
            <a:p>
              <a:endParaRPr lang="en-US">
                <a:solidFill>
                  <a:srgbClr val="262626"/>
                </a:solidFill>
              </a:endParaRPr>
            </a:p>
          </p:txBody>
        </p:sp>
        <p:sp>
          <p:nvSpPr>
            <p:cNvPr id="42" name="Freeform 41">
              <a:extLst>
                <a:ext uri="{FF2B5EF4-FFF2-40B4-BE49-F238E27FC236}">
                  <a16:creationId xmlns:a16="http://schemas.microsoft.com/office/drawing/2014/main" id="{A668D1CF-2D34-1A02-2915-A060AFD804A2}"/>
                </a:ext>
              </a:extLst>
            </p:cNvPr>
            <p:cNvSpPr/>
            <p:nvPr/>
          </p:nvSpPr>
          <p:spPr>
            <a:xfrm>
              <a:off x="3794857" y="5761975"/>
              <a:ext cx="213675" cy="282614"/>
            </a:xfrm>
            <a:custGeom>
              <a:avLst/>
              <a:gdLst>
                <a:gd name="connsiteX0" fmla="*/ 138227 w 213675"/>
                <a:gd name="connsiteY0" fmla="*/ 215400 h 282614"/>
                <a:gd name="connsiteX1" fmla="*/ 75596 w 213675"/>
                <a:gd name="connsiteY1" fmla="*/ 209405 h 282614"/>
                <a:gd name="connsiteX2" fmla="*/ 1637 w 213675"/>
                <a:gd name="connsiteY2" fmla="*/ 88819 h 282614"/>
                <a:gd name="connsiteX3" fmla="*/ 117571 w 213675"/>
                <a:gd name="connsiteY3" fmla="*/ 213 h 282614"/>
                <a:gd name="connsiteX4" fmla="*/ 213518 w 213675"/>
                <a:gd name="connsiteY4" fmla="*/ 100812 h 282614"/>
                <a:gd name="connsiteX5" fmla="*/ 134228 w 213675"/>
                <a:gd name="connsiteY5" fmla="*/ 262702 h 282614"/>
                <a:gd name="connsiteX6" fmla="*/ 106911 w 213675"/>
                <a:gd name="connsiteY6" fmla="*/ 282022 h 282614"/>
                <a:gd name="connsiteX7" fmla="*/ 98249 w 213675"/>
                <a:gd name="connsiteY7" fmla="*/ 282022 h 282614"/>
                <a:gd name="connsiteX8" fmla="*/ 100248 w 213675"/>
                <a:gd name="connsiteY8" fmla="*/ 273362 h 282614"/>
                <a:gd name="connsiteX9" fmla="*/ 138227 w 213675"/>
                <a:gd name="connsiteY9" fmla="*/ 214068 h 28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675" h="282614">
                  <a:moveTo>
                    <a:pt x="138227" y="215400"/>
                  </a:moveTo>
                  <a:cubicBezTo>
                    <a:pt x="114907" y="213402"/>
                    <a:pt x="94918" y="214734"/>
                    <a:pt x="75596" y="209405"/>
                  </a:cubicBezTo>
                  <a:cubicBezTo>
                    <a:pt x="23625" y="195414"/>
                    <a:pt x="-7690" y="141451"/>
                    <a:pt x="1637" y="88819"/>
                  </a:cubicBezTo>
                  <a:cubicBezTo>
                    <a:pt x="11631" y="32858"/>
                    <a:pt x="58939" y="-3118"/>
                    <a:pt x="117571" y="213"/>
                  </a:cubicBezTo>
                  <a:cubicBezTo>
                    <a:pt x="168877" y="3544"/>
                    <a:pt x="211519" y="47514"/>
                    <a:pt x="213518" y="100812"/>
                  </a:cubicBezTo>
                  <a:cubicBezTo>
                    <a:pt x="216182" y="168765"/>
                    <a:pt x="184867" y="220730"/>
                    <a:pt x="134228" y="262702"/>
                  </a:cubicBezTo>
                  <a:cubicBezTo>
                    <a:pt x="125568" y="270031"/>
                    <a:pt x="116239" y="276027"/>
                    <a:pt x="106911" y="282022"/>
                  </a:cubicBezTo>
                  <a:cubicBezTo>
                    <a:pt x="104912" y="283355"/>
                    <a:pt x="100914" y="282022"/>
                    <a:pt x="98249" y="282022"/>
                  </a:cubicBezTo>
                  <a:cubicBezTo>
                    <a:pt x="98249" y="279358"/>
                    <a:pt x="98249" y="276027"/>
                    <a:pt x="100248" y="273362"/>
                  </a:cubicBezTo>
                  <a:cubicBezTo>
                    <a:pt x="112907" y="253375"/>
                    <a:pt x="125568" y="233389"/>
                    <a:pt x="138227" y="214068"/>
                  </a:cubicBezTo>
                  <a:close/>
                </a:path>
              </a:pathLst>
            </a:custGeom>
            <a:solidFill>
              <a:schemeClr val="bg1"/>
            </a:solidFill>
            <a:ln w="6662" cap="flat">
              <a:noFill/>
              <a:prstDash val="solid"/>
              <a:miter/>
            </a:ln>
          </p:spPr>
          <p:txBody>
            <a:bodyPr rtlCol="0" anchor="ctr"/>
            <a:lstStyle/>
            <a:p>
              <a:endParaRPr lang="en-US">
                <a:solidFill>
                  <a:srgbClr val="262626"/>
                </a:solidFill>
              </a:endParaRPr>
            </a:p>
          </p:txBody>
        </p:sp>
        <p:sp>
          <p:nvSpPr>
            <p:cNvPr id="43" name="Freeform 42">
              <a:extLst>
                <a:ext uri="{FF2B5EF4-FFF2-40B4-BE49-F238E27FC236}">
                  <a16:creationId xmlns:a16="http://schemas.microsoft.com/office/drawing/2014/main" id="{E7E11610-72AA-F142-D76E-9CEAE7AE3304}"/>
                </a:ext>
              </a:extLst>
            </p:cNvPr>
            <p:cNvSpPr/>
            <p:nvPr/>
          </p:nvSpPr>
          <p:spPr>
            <a:xfrm>
              <a:off x="3546595" y="5762276"/>
              <a:ext cx="213875" cy="282387"/>
            </a:xfrm>
            <a:custGeom>
              <a:avLst/>
              <a:gdLst>
                <a:gd name="connsiteX0" fmla="*/ 134630 w 213875"/>
                <a:gd name="connsiteY0" fmla="*/ 211102 h 282387"/>
                <a:gd name="connsiteX1" fmla="*/ 59339 w 213875"/>
                <a:gd name="connsiteY1" fmla="*/ 203108 h 282387"/>
                <a:gd name="connsiteX2" fmla="*/ 4038 w 213875"/>
                <a:gd name="connsiteY2" fmla="*/ 77193 h 282387"/>
                <a:gd name="connsiteX3" fmla="*/ 119305 w 213875"/>
                <a:gd name="connsiteY3" fmla="*/ 578 h 282387"/>
                <a:gd name="connsiteX4" fmla="*/ 213253 w 213875"/>
                <a:gd name="connsiteY4" fmla="*/ 95848 h 282387"/>
                <a:gd name="connsiteX5" fmla="*/ 169277 w 213875"/>
                <a:gd name="connsiteY5" fmla="*/ 228424 h 282387"/>
                <a:gd name="connsiteX6" fmla="*/ 109978 w 213875"/>
                <a:gd name="connsiteY6" fmla="*/ 280389 h 282387"/>
                <a:gd name="connsiteX7" fmla="*/ 97984 w 213875"/>
                <a:gd name="connsiteY7" fmla="*/ 282388 h 282387"/>
                <a:gd name="connsiteX8" fmla="*/ 101982 w 213875"/>
                <a:gd name="connsiteY8" fmla="*/ 271728 h 282387"/>
                <a:gd name="connsiteX9" fmla="*/ 137962 w 213875"/>
                <a:gd name="connsiteY9" fmla="*/ 215099 h 282387"/>
                <a:gd name="connsiteX10" fmla="*/ 134630 w 213875"/>
                <a:gd name="connsiteY10" fmla="*/ 211102 h 28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875" h="282387">
                  <a:moveTo>
                    <a:pt x="134630" y="211102"/>
                  </a:moveTo>
                  <a:cubicBezTo>
                    <a:pt x="108645" y="217098"/>
                    <a:pt x="83326" y="215099"/>
                    <a:pt x="59339" y="203108"/>
                  </a:cubicBezTo>
                  <a:cubicBezTo>
                    <a:pt x="13365" y="180457"/>
                    <a:pt x="-9955" y="127159"/>
                    <a:pt x="4038" y="77193"/>
                  </a:cubicBezTo>
                  <a:cubicBezTo>
                    <a:pt x="18029" y="27227"/>
                    <a:pt x="65336" y="-4752"/>
                    <a:pt x="119305" y="578"/>
                  </a:cubicBezTo>
                  <a:cubicBezTo>
                    <a:pt x="167945" y="5242"/>
                    <a:pt x="209254" y="45881"/>
                    <a:pt x="213253" y="95848"/>
                  </a:cubicBezTo>
                  <a:cubicBezTo>
                    <a:pt x="217251" y="146480"/>
                    <a:pt x="201926" y="191116"/>
                    <a:pt x="169277" y="228424"/>
                  </a:cubicBezTo>
                  <a:cubicBezTo>
                    <a:pt x="151954" y="247744"/>
                    <a:pt x="130633" y="263734"/>
                    <a:pt x="109978" y="280389"/>
                  </a:cubicBezTo>
                  <a:cubicBezTo>
                    <a:pt x="107313" y="282388"/>
                    <a:pt x="101982" y="281721"/>
                    <a:pt x="97984" y="282388"/>
                  </a:cubicBezTo>
                  <a:cubicBezTo>
                    <a:pt x="99316" y="279057"/>
                    <a:pt x="99983" y="275059"/>
                    <a:pt x="101982" y="271728"/>
                  </a:cubicBezTo>
                  <a:cubicBezTo>
                    <a:pt x="113976" y="253074"/>
                    <a:pt x="125968" y="233754"/>
                    <a:pt x="137962" y="215099"/>
                  </a:cubicBezTo>
                  <a:cubicBezTo>
                    <a:pt x="136629" y="213767"/>
                    <a:pt x="135962" y="212435"/>
                    <a:pt x="134630" y="211102"/>
                  </a:cubicBezTo>
                  <a:close/>
                </a:path>
              </a:pathLst>
            </a:custGeom>
            <a:solidFill>
              <a:schemeClr val="bg1"/>
            </a:solidFill>
            <a:ln w="6662" cap="flat">
              <a:noFill/>
              <a:prstDash val="solid"/>
              <a:miter/>
            </a:ln>
          </p:spPr>
          <p:txBody>
            <a:bodyPr rtlCol="0" anchor="ctr"/>
            <a:lstStyle/>
            <a:p>
              <a:endParaRPr lang="en-US">
                <a:solidFill>
                  <a:srgbClr val="262626"/>
                </a:solidFill>
              </a:endParaRPr>
            </a:p>
          </p:txBody>
        </p:sp>
      </p:grpSp>
      <p:sp>
        <p:nvSpPr>
          <p:cNvPr id="3" name="TextBox 2">
            <a:extLst>
              <a:ext uri="{FF2B5EF4-FFF2-40B4-BE49-F238E27FC236}">
                <a16:creationId xmlns:a16="http://schemas.microsoft.com/office/drawing/2014/main" id="{3BF9CA4F-140A-371E-1056-996DC8951051}"/>
              </a:ext>
            </a:extLst>
          </p:cNvPr>
          <p:cNvSpPr txBox="1"/>
          <p:nvPr/>
        </p:nvSpPr>
        <p:spPr>
          <a:xfrm>
            <a:off x="622054" y="7039670"/>
            <a:ext cx="6919333" cy="365356"/>
          </a:xfrm>
          <a:prstGeom prst="rect">
            <a:avLst/>
          </a:prstGeom>
          <a:noFill/>
        </p:spPr>
        <p:txBody>
          <a:bodyPr wrap="square" rtlCol="0" anchor="ctr">
            <a:spAutoFit/>
          </a:bodyPr>
          <a:lstStyle/>
          <a:p>
            <a:pPr marL="6350">
              <a:lnSpc>
                <a:spcPts val="2120"/>
              </a:lnSpc>
              <a:tabLst>
                <a:tab pos="611188" algn="l"/>
                <a:tab pos="612775" algn="l"/>
              </a:tabLst>
            </a:pPr>
            <a:r>
              <a:rPr lang="en-US" sz="2100" b="1" dirty="0">
                <a:solidFill>
                  <a:srgbClr val="00898B"/>
                </a:solidFill>
                <a:latin typeface="Calibri" panose="020F0502020204030204" pitchFamily="34" charset="0"/>
                <a:cs typeface="Calibri" panose="020F0502020204030204" pitchFamily="34" charset="0"/>
              </a:rPr>
              <a:t>Risultato</a:t>
            </a:r>
          </a:p>
        </p:txBody>
      </p:sp>
      <p:sp>
        <p:nvSpPr>
          <p:cNvPr id="8" name="Text Placeholder 1">
            <a:extLst>
              <a:ext uri="{FF2B5EF4-FFF2-40B4-BE49-F238E27FC236}">
                <a16:creationId xmlns:a16="http://schemas.microsoft.com/office/drawing/2014/main" id="{E146B166-1DB4-BB6F-F421-2152E28DD5EB}"/>
              </a:ext>
            </a:extLst>
          </p:cNvPr>
          <p:cNvSpPr txBox="1">
            <a:spLocks/>
          </p:cNvSpPr>
          <p:nvPr/>
        </p:nvSpPr>
        <p:spPr>
          <a:xfrm>
            <a:off x="664237" y="7494902"/>
            <a:ext cx="6389643" cy="2725762"/>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a:solidFill>
                  <a:srgbClr val="262626"/>
                </a:solidFill>
              </a:rPr>
              <a:t>L'implementazione dei sistemi di magazzino automatizzati di </a:t>
            </a:r>
            <a:r>
              <a:rPr lang="en-US" sz="1150" b="0" dirty="0" err="1">
                <a:solidFill>
                  <a:srgbClr val="262626"/>
                </a:solidFill>
              </a:rPr>
              <a:t>Proinstall </a:t>
            </a:r>
            <a:r>
              <a:rPr lang="en-US" sz="1150" b="0" dirty="0">
                <a:solidFill>
                  <a:srgbClr val="262626"/>
                </a:solidFill>
              </a:rPr>
              <a:t>Ltd. ha portato a sostanziali miglioramenti in termini di efficienza logistica, sostenibilità e flessibilità operativa. I sistemi di stoccaggio verticale automatizzati </a:t>
            </a:r>
            <a:r>
              <a:rPr lang="en-US" sz="1150" b="0" dirty="0" err="1">
                <a:solidFill>
                  <a:srgbClr val="262626"/>
                </a:solidFill>
              </a:rPr>
              <a:t>massimizzano </a:t>
            </a:r>
            <a:r>
              <a:rPr lang="en-US" sz="1150" b="0" dirty="0">
                <a:solidFill>
                  <a:srgbClr val="262626"/>
                </a:solidFill>
              </a:rPr>
              <a:t>lo spazio del magazzino </a:t>
            </a:r>
            <a:r>
              <a:rPr lang="en-US" sz="1150" b="0" dirty="0" err="1">
                <a:solidFill>
                  <a:srgbClr val="262626"/>
                </a:solidFill>
              </a:rPr>
              <a:t>sfruttando </a:t>
            </a:r>
            <a:r>
              <a:rPr lang="en-US" sz="1150" b="0" dirty="0">
                <a:solidFill>
                  <a:srgbClr val="262626"/>
                </a:solidFill>
              </a:rPr>
              <a:t>l'altezza dell'edificio, rendendoli ideali per strutture con spazio limitato e garantendo al contempo un accesso facile e veloce alle merci immagazzinate. Per i magazzini che gestiscono articoli di piccole e medie dimensioni, i meccanismi robotici e i sistemi di trasporto consentono un accesso rapido e preciso all'inventario, riducendo i ritardi e </a:t>
            </a:r>
            <a:r>
              <a:rPr lang="en-US" sz="1150" b="0" dirty="0" err="1">
                <a:solidFill>
                  <a:srgbClr val="262626"/>
                </a:solidFill>
              </a:rPr>
              <a:t>ottimizzando </a:t>
            </a:r>
            <a:r>
              <a:rPr lang="en-US" sz="1150" b="0" dirty="0">
                <a:solidFill>
                  <a:srgbClr val="262626"/>
                </a:solidFill>
              </a:rPr>
              <a:t>la rotazione delle scorte. Nelle strutture di stoccaggio su larga scala, le merci</a:t>
            </a:r>
            <a:r>
              <a:rPr lang="en-US" sz="1150" b="0" dirty="0" err="1">
                <a:solidFill>
                  <a:srgbClr val="262626"/>
                </a:solidFill>
              </a:rPr>
              <a:t> pallettizzate </a:t>
            </a:r>
            <a:r>
              <a:rPr lang="en-US" sz="1150" b="0" dirty="0">
                <a:solidFill>
                  <a:srgbClr val="262626"/>
                </a:solidFill>
              </a:rPr>
              <a:t>vengono gestite in modo efficiente attraverso sistemi robotizzati di stoccaggio e prelievo, consentendo una migliore rotazione dell'inventario e un miglioramento dei tassi di evasione degli ordini.</a:t>
            </a:r>
          </a:p>
          <a:p>
            <a:pPr algn="just">
              <a:lnSpc>
                <a:spcPts val="1220"/>
              </a:lnSpc>
              <a:spcBef>
                <a:spcPts val="0"/>
              </a:spcBef>
            </a:pPr>
            <a:r>
              <a:rPr lang="en-US" sz="1150" b="0" dirty="0">
                <a:solidFill>
                  <a:srgbClr val="262626"/>
                </a:solidFill>
              </a:rPr>
              <a:t>Grazie al tracciamento basato sull'intelligenza artificiale e al prelievo automatizzato, le aziende hanno registrato una riduzione degli incidenti di smarrimento, danneggiamento o perdita delle scorte, con conseguente aumento della precisione delle scorte e riduzione dei rischi finanziari. L'uso di automazioni efficienti dal punto di vista energetico ha anche aiutato le aziende a ridurre la loro impronta di carbonio, a diminuire gli sprechi e a passare a pratiche di supply chain più ecologiche. Combinando automazione, intelligenza artificiale e soluzioni di stoccaggio avanzate, </a:t>
            </a:r>
            <a:r>
              <a:rPr lang="en-US" sz="1150" b="0" dirty="0" err="1">
                <a:solidFill>
                  <a:srgbClr val="262626"/>
                </a:solidFill>
              </a:rPr>
              <a:t>Proinstall </a:t>
            </a:r>
            <a:r>
              <a:rPr lang="en-US" sz="1150" b="0" dirty="0">
                <a:solidFill>
                  <a:srgbClr val="262626"/>
                </a:solidFill>
              </a:rPr>
              <a:t>Ltd. sta aiutando le aziende </a:t>
            </a:r>
            <a:r>
              <a:rPr lang="en-US" sz="1150" b="0" dirty="0" err="1">
                <a:solidFill>
                  <a:srgbClr val="262626"/>
                </a:solidFill>
              </a:rPr>
              <a:t>a modernizzare </a:t>
            </a:r>
            <a:r>
              <a:rPr lang="en-US" sz="1150" b="0" dirty="0">
                <a:solidFill>
                  <a:srgbClr val="262626"/>
                </a:solidFill>
              </a:rPr>
              <a:t>le operazioni logistiche, aumentare l'efficienza e muoversi verso un futuro più sostenibile e tecnologicamente avanzato per la gestione dei magazzini e della supply chain.</a:t>
            </a:r>
          </a:p>
          <a:p>
            <a:pPr algn="just">
              <a:lnSpc>
                <a:spcPts val="1220"/>
              </a:lnSpc>
              <a:spcBef>
                <a:spcPts val="0"/>
              </a:spcBef>
            </a:pPr>
            <a:endParaRPr lang="en-US" sz="1150" b="0" dirty="0">
              <a:solidFill>
                <a:srgbClr val="262626"/>
              </a:solidFill>
            </a:endParaRPr>
          </a:p>
        </p:txBody>
      </p:sp>
      <p:cxnSp>
        <p:nvCxnSpPr>
          <p:cNvPr id="9" name="Straight Connector 8">
            <a:extLst>
              <a:ext uri="{FF2B5EF4-FFF2-40B4-BE49-F238E27FC236}">
                <a16:creationId xmlns:a16="http://schemas.microsoft.com/office/drawing/2014/main" id="{63FCE66E-33DB-79C9-C9A5-6CE78D9B9908}"/>
              </a:ext>
            </a:extLst>
          </p:cNvPr>
          <p:cNvCxnSpPr>
            <a:cxnSpLocks/>
            <a:stCxn id="3" idx="1"/>
          </p:cNvCxnSpPr>
          <p:nvPr/>
        </p:nvCxnSpPr>
        <p:spPr>
          <a:xfrm flipH="1" flipV="1">
            <a:off x="5455" y="7222347"/>
            <a:ext cx="616599" cy="1"/>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30197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D86208-EA91-81BC-9A03-215AD186C24C}"/>
            </a:ext>
          </a:extLst>
        </p:cNvPr>
        <p:cNvGrpSpPr/>
        <p:nvPr/>
      </p:nvGrpSpPr>
      <p:grpSpPr>
        <a:xfrm>
          <a:off x="0" y="0"/>
          <a:ext cx="0" cy="0"/>
          <a:chOff x="0" y="0"/>
          <a:chExt cx="0" cy="0"/>
        </a:xfrm>
      </p:grpSpPr>
      <p:pic>
        <p:nvPicPr>
          <p:cNvPr id="16" name="Picture 15">
            <a:extLst>
              <a:ext uri="{FF2B5EF4-FFF2-40B4-BE49-F238E27FC236}">
                <a16:creationId xmlns:a16="http://schemas.microsoft.com/office/drawing/2014/main" id="{F7675614-2031-B9E9-1D9A-A76EF74A9F58}"/>
              </a:ext>
            </a:extLst>
          </p:cNvPr>
          <p:cNvPicPr>
            <a:picLocks noChangeAspect="1"/>
          </p:cNvPicPr>
          <p:nvPr/>
        </p:nvPicPr>
        <p:blipFill rotWithShape="1">
          <a:blip r:embed="rId2"/>
          <a:srcRect t="9177" b="9177"/>
          <a:stretch/>
        </p:blipFill>
        <p:spPr>
          <a:xfrm flipH="1">
            <a:off x="-21247" y="1296733"/>
            <a:ext cx="7580922" cy="3478051"/>
          </a:xfrm>
          <a:prstGeom prst="rect">
            <a:avLst/>
          </a:prstGeom>
        </p:spPr>
      </p:pic>
      <p:grpSp>
        <p:nvGrpSpPr>
          <p:cNvPr id="233" name="Group 232">
            <a:extLst>
              <a:ext uri="{FF2B5EF4-FFF2-40B4-BE49-F238E27FC236}">
                <a16:creationId xmlns:a16="http://schemas.microsoft.com/office/drawing/2014/main" id="{D78D0453-6C1C-DE5C-E120-BA6ABAAA5004}"/>
              </a:ext>
            </a:extLst>
          </p:cNvPr>
          <p:cNvGrpSpPr/>
          <p:nvPr/>
        </p:nvGrpSpPr>
        <p:grpSpPr>
          <a:xfrm>
            <a:off x="4120753" y="4292772"/>
            <a:ext cx="3438922" cy="2437858"/>
            <a:chOff x="1950804" y="3053151"/>
            <a:chExt cx="4822143" cy="3418425"/>
          </a:xfrm>
        </p:grpSpPr>
        <p:pic>
          <p:nvPicPr>
            <p:cNvPr id="235" name="Picture 234">
              <a:extLst>
                <a:ext uri="{FF2B5EF4-FFF2-40B4-BE49-F238E27FC236}">
                  <a16:creationId xmlns:a16="http://schemas.microsoft.com/office/drawing/2014/main" id="{E97A3804-24C3-1E14-ED81-D23B5039227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14026"/>
            <a:stretch/>
          </p:blipFill>
          <p:spPr>
            <a:xfrm>
              <a:off x="1950804" y="3053151"/>
              <a:ext cx="4822141" cy="3418425"/>
            </a:xfrm>
            <a:prstGeom prst="rect">
              <a:avLst/>
            </a:prstGeom>
          </p:spPr>
        </p:pic>
        <p:sp>
          <p:nvSpPr>
            <p:cNvPr id="236" name="Rectangle 235">
              <a:extLst>
                <a:ext uri="{FF2B5EF4-FFF2-40B4-BE49-F238E27FC236}">
                  <a16:creationId xmlns:a16="http://schemas.microsoft.com/office/drawing/2014/main" id="{F9F82CA7-B523-BB35-C495-71C10E450693}"/>
                </a:ext>
              </a:extLst>
            </p:cNvPr>
            <p:cNvSpPr/>
            <p:nvPr/>
          </p:nvSpPr>
          <p:spPr>
            <a:xfrm>
              <a:off x="2745449" y="3370988"/>
              <a:ext cx="4027498" cy="2440832"/>
            </a:xfrm>
            <a:prstGeom prst="rect">
              <a:avLst/>
            </a:prstGeom>
            <a:blipFill dpi="0" rotWithShape="1">
              <a:blip r:embed="rId4" cstate="screen">
                <a:extLst>
                  <a:ext uri="{28A0092B-C50C-407E-A947-70E740481C1C}">
                    <a14:useLocalDpi xmlns:a14="http://schemas.microsoft.com/office/drawing/2010/main"/>
                  </a:ext>
                </a:extLst>
              </a:blip>
              <a:srcRect/>
              <a:stretch>
                <a:fillRect t="-4607" b="-460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12" name="object 13">
            <a:extLst>
              <a:ext uri="{FF2B5EF4-FFF2-40B4-BE49-F238E27FC236}">
                <a16:creationId xmlns:a16="http://schemas.microsoft.com/office/drawing/2014/main" id="{54835211-B404-4944-616C-D88694954C99}"/>
              </a:ext>
            </a:extLst>
          </p:cNvPr>
          <p:cNvSpPr/>
          <p:nvPr/>
        </p:nvSpPr>
        <p:spPr>
          <a:xfrm>
            <a:off x="509999" y="3577137"/>
            <a:ext cx="3128424" cy="1652789"/>
          </a:xfrm>
          <a:custGeom>
            <a:avLst/>
            <a:gdLst/>
            <a:ahLst/>
            <a:cxnLst/>
            <a:rect l="l" t="t" r="r" b="b"/>
            <a:pathLst>
              <a:path w="1277620" h="1277620">
                <a:moveTo>
                  <a:pt x="1277480" y="0"/>
                </a:moveTo>
                <a:lnTo>
                  <a:pt x="0" y="0"/>
                </a:lnTo>
                <a:lnTo>
                  <a:pt x="0" y="1277480"/>
                </a:lnTo>
                <a:lnTo>
                  <a:pt x="1277480" y="1277480"/>
                </a:lnTo>
                <a:lnTo>
                  <a:pt x="1277480" y="0"/>
                </a:lnTo>
                <a:close/>
              </a:path>
            </a:pathLst>
          </a:custGeom>
          <a:gradFill>
            <a:gsLst>
              <a:gs pos="62000">
                <a:srgbClr val="00898B">
                  <a:alpha val="82000"/>
                </a:srgbClr>
              </a:gs>
              <a:gs pos="97000">
                <a:srgbClr val="51C4C6"/>
              </a:gs>
              <a:gs pos="0">
                <a:srgbClr val="00403F"/>
              </a:gs>
            </a:gsLst>
            <a:lin ang="5400000" scaled="0"/>
          </a:gradFill>
        </p:spPr>
        <p:txBody>
          <a:bodyPr wrap="square" lIns="0" tIns="0" rIns="0" bIns="0" rtlCol="0"/>
          <a:lstStyle/>
          <a:p>
            <a:endParaRPr dirty="0">
              <a:solidFill>
                <a:srgbClr val="F05A28"/>
              </a:solidFill>
            </a:endParaRPr>
          </a:p>
        </p:txBody>
      </p:sp>
      <p:sp>
        <p:nvSpPr>
          <p:cNvPr id="14" name="Text Placeholder 8">
            <a:extLst>
              <a:ext uri="{FF2B5EF4-FFF2-40B4-BE49-F238E27FC236}">
                <a16:creationId xmlns:a16="http://schemas.microsoft.com/office/drawing/2014/main" id="{74731ACB-30AE-1E03-F3AA-1F3FA552A407}"/>
              </a:ext>
            </a:extLst>
          </p:cNvPr>
          <p:cNvSpPr txBox="1">
            <a:spLocks/>
          </p:cNvSpPr>
          <p:nvPr/>
        </p:nvSpPr>
        <p:spPr>
          <a:xfrm>
            <a:off x="630797" y="3048902"/>
            <a:ext cx="3007626" cy="1456361"/>
          </a:xfrm>
          <a:prstGeom prst="rect">
            <a:avLst/>
          </a:prstGeom>
        </p:spPr>
        <p:txBody>
          <a:bodyPr anchor="b"/>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nSpc>
                <a:spcPts val="2300"/>
              </a:lnSpc>
              <a:spcBef>
                <a:spcPts val="0"/>
              </a:spcBef>
              <a:buNone/>
            </a:pPr>
            <a:r>
              <a:rPr lang="en-US" sz="2400" b="1" dirty="0">
                <a:solidFill>
                  <a:schemeClr val="bg1"/>
                </a:solidFill>
                <a:latin typeface="Calibri" panose="020F0502020204030204" pitchFamily="34" charset="0"/>
                <a:cs typeface="Calibri" panose="020F0502020204030204" pitchFamily="34" charset="0"/>
              </a:rPr>
              <a:t>Nuova generazione </a:t>
            </a:r>
          </a:p>
          <a:p>
            <a:pPr marL="0" indent="0">
              <a:lnSpc>
                <a:spcPts val="2300"/>
              </a:lnSpc>
              <a:spcBef>
                <a:spcPts val="0"/>
              </a:spcBef>
              <a:buNone/>
            </a:pPr>
            <a:r>
              <a:rPr lang="en-US" sz="2400" b="1" dirty="0">
                <a:solidFill>
                  <a:schemeClr val="bg1"/>
                </a:solidFill>
                <a:latin typeface="Calibri" panose="020F0502020204030204" pitchFamily="34" charset="0"/>
                <a:cs typeface="Calibri" panose="020F0502020204030204" pitchFamily="34" charset="0"/>
              </a:rPr>
              <a:t>Droni da carico</a:t>
            </a:r>
            <a:endParaRPr lang="en-US" sz="2000" dirty="0">
              <a:solidFill>
                <a:schemeClr val="bg1"/>
              </a:solidFill>
              <a:latin typeface="Calibri" panose="020F0502020204030204" pitchFamily="34" charset="0"/>
              <a:cs typeface="Calibri" panose="020F0502020204030204" pitchFamily="34" charset="0"/>
            </a:endParaRPr>
          </a:p>
        </p:txBody>
      </p:sp>
      <p:sp>
        <p:nvSpPr>
          <p:cNvPr id="19" name="Text Placeholder 5">
            <a:extLst>
              <a:ext uri="{FF2B5EF4-FFF2-40B4-BE49-F238E27FC236}">
                <a16:creationId xmlns:a16="http://schemas.microsoft.com/office/drawing/2014/main" id="{396874D2-0071-1DE2-28C3-03AA1C2C5DB7}"/>
              </a:ext>
            </a:extLst>
          </p:cNvPr>
          <p:cNvSpPr txBox="1">
            <a:spLocks/>
          </p:cNvSpPr>
          <p:nvPr/>
        </p:nvSpPr>
        <p:spPr>
          <a:xfrm>
            <a:off x="899341" y="7003962"/>
            <a:ext cx="2844069" cy="604186"/>
          </a:xfrm>
          <a:prstGeom prst="rect">
            <a:avLst/>
          </a:prstGeom>
        </p:spPr>
        <p:txBody>
          <a:bodyPr anchor="t">
            <a:noAutofit/>
          </a:bodyPr>
          <a:lstStyle>
            <a:lvl1pPr marL="0" marR="0" indent="0" algn="l" defTabSz="583729" rtl="0" latinLnBrk="0">
              <a:lnSpc>
                <a:spcPct val="120000"/>
              </a:lnSpc>
              <a:spcBef>
                <a:spcPts val="4158"/>
              </a:spcBef>
              <a:spcAft>
                <a:spcPts val="0"/>
              </a:spcAft>
              <a:buClrTx/>
              <a:buSzTx/>
              <a:buFontTx/>
              <a:buNone/>
              <a:tabLst/>
              <a:defRPr sz="1800" b="0" i="0" u="none" strike="noStrike" cap="none" spc="0" baseline="0">
                <a:ln>
                  <a:noFill/>
                </a:ln>
                <a:solidFill>
                  <a:schemeClr val="bg1"/>
                </a:solidFill>
                <a:uFillTx/>
                <a:latin typeface="Calibri" panose="020F0502020204030204" pitchFamily="34" charset="0"/>
                <a:ea typeface="Montserrat Light"/>
                <a:cs typeface="Calibri" panose="020F0502020204030204" pitchFamily="34" charset="0"/>
                <a:sym typeface="Montserrat Light"/>
              </a:defRPr>
            </a:lvl1pPr>
            <a:lvl2pPr marL="385602" marR="0" indent="0" algn="l" defTabSz="583729" rtl="0" latinLnBrk="0">
              <a:lnSpc>
                <a:spcPct val="120000"/>
              </a:lnSpc>
              <a:spcBef>
                <a:spcPts val="4158"/>
              </a:spcBef>
              <a:spcAft>
                <a:spcPts val="0"/>
              </a:spcAft>
              <a:buClrTx/>
              <a:buSzTx/>
              <a:buFontTx/>
              <a:buNone/>
              <a:tabLst/>
              <a:defRPr sz="3265" b="0" i="0" u="none" strike="noStrike" cap="none" spc="0" baseline="0">
                <a:ln>
                  <a:noFill/>
                </a:ln>
                <a:solidFill>
                  <a:srgbClr val="011E3B"/>
                </a:solidFill>
                <a:uFillTx/>
                <a:latin typeface="Montserrat" pitchFamily="2" charset="77"/>
                <a:ea typeface="Montserrat Light"/>
                <a:cs typeface="Montserrat Light"/>
                <a:sym typeface="Montserrat Light"/>
              </a:defRPr>
            </a:lvl2pPr>
            <a:lvl3pPr marL="771204" marR="0" indent="0" algn="l" defTabSz="583729" rtl="0" latinLnBrk="0">
              <a:lnSpc>
                <a:spcPct val="120000"/>
              </a:lnSpc>
              <a:spcBef>
                <a:spcPts val="4158"/>
              </a:spcBef>
              <a:spcAft>
                <a:spcPts val="0"/>
              </a:spcAft>
              <a:buClrTx/>
              <a:buSzTx/>
              <a:buFontTx/>
              <a:buNone/>
              <a:tabLst/>
              <a:defRPr sz="3265" b="0" i="0" u="none" strike="noStrike" cap="none" spc="0" baseline="0">
                <a:ln>
                  <a:noFill/>
                </a:ln>
                <a:solidFill>
                  <a:srgbClr val="011E3B"/>
                </a:solidFill>
                <a:uFillTx/>
                <a:latin typeface="Montserrat" pitchFamily="2" charset="77"/>
                <a:ea typeface="Montserrat Light"/>
                <a:cs typeface="Montserrat Light"/>
                <a:sym typeface="Montserrat Light"/>
              </a:defRPr>
            </a:lvl3pPr>
            <a:lvl4pPr marL="1156806" marR="0" indent="0" algn="l" defTabSz="583729" rtl="0" latinLnBrk="0">
              <a:lnSpc>
                <a:spcPct val="120000"/>
              </a:lnSpc>
              <a:spcBef>
                <a:spcPts val="4158"/>
              </a:spcBef>
              <a:spcAft>
                <a:spcPts val="0"/>
              </a:spcAft>
              <a:buClrTx/>
              <a:buSzTx/>
              <a:buFontTx/>
              <a:buNone/>
              <a:tabLst/>
              <a:defRPr sz="3265" b="0" i="0" u="none" strike="noStrike" cap="none" spc="0" baseline="0">
                <a:ln>
                  <a:noFill/>
                </a:ln>
                <a:solidFill>
                  <a:srgbClr val="011E3B"/>
                </a:solidFill>
                <a:uFillTx/>
                <a:latin typeface="Montserrat" pitchFamily="2" charset="77"/>
                <a:ea typeface="Montserrat Light"/>
                <a:cs typeface="Montserrat Light"/>
                <a:sym typeface="Montserrat Light"/>
              </a:defRPr>
            </a:lvl4pPr>
            <a:lvl5pPr marL="1542409" marR="0" indent="0" algn="l" defTabSz="583729" rtl="0" latinLnBrk="0">
              <a:lnSpc>
                <a:spcPct val="120000"/>
              </a:lnSpc>
              <a:spcBef>
                <a:spcPts val="4158"/>
              </a:spcBef>
              <a:spcAft>
                <a:spcPts val="0"/>
              </a:spcAft>
              <a:buClrTx/>
              <a:buSzTx/>
              <a:buFontTx/>
              <a:buNone/>
              <a:tabLst/>
              <a:defRPr sz="3265" b="0" i="0" u="none" strike="noStrike" cap="none" spc="0" baseline="0">
                <a:ln>
                  <a:noFill/>
                </a:ln>
                <a:solidFill>
                  <a:srgbClr val="011E3B"/>
                </a:solidFill>
                <a:uFillTx/>
                <a:latin typeface="Montserrat" pitchFamily="2" charset="77"/>
                <a:ea typeface="Montserrat Light"/>
                <a:cs typeface="Montserrat Light"/>
                <a:sym typeface="Montserrat Light"/>
              </a:defRPr>
            </a:lvl5pPr>
            <a:lvl6pPr marL="0" marR="0" indent="248831" algn="l" defTabSz="583729" rtl="0" latinLnBrk="0">
              <a:lnSpc>
                <a:spcPct val="120000"/>
              </a:lnSpc>
              <a:spcBef>
                <a:spcPts val="4158"/>
              </a:spcBef>
              <a:spcAft>
                <a:spcPts val="0"/>
              </a:spcAft>
              <a:buClrTx/>
              <a:buSzTx/>
              <a:buFontTx/>
              <a:buNone/>
              <a:tabLst/>
              <a:defRPr sz="1219" b="0" i="0" u="none" strike="noStrike" cap="none" spc="0" baseline="0">
                <a:ln>
                  <a:noFill/>
                </a:ln>
                <a:solidFill>
                  <a:srgbClr val="595457"/>
                </a:solidFill>
                <a:uFillTx/>
                <a:latin typeface="Montserrat Light"/>
                <a:ea typeface="Montserrat Light"/>
                <a:cs typeface="Montserrat Light"/>
                <a:sym typeface="Montserrat Light"/>
              </a:defRPr>
            </a:lvl6pPr>
            <a:lvl7pPr marL="0" marR="0" indent="298597" algn="l" defTabSz="583729" rtl="0" latinLnBrk="0">
              <a:lnSpc>
                <a:spcPct val="120000"/>
              </a:lnSpc>
              <a:spcBef>
                <a:spcPts val="4158"/>
              </a:spcBef>
              <a:spcAft>
                <a:spcPts val="0"/>
              </a:spcAft>
              <a:buClrTx/>
              <a:buSzTx/>
              <a:buFontTx/>
              <a:buNone/>
              <a:tabLst/>
              <a:defRPr sz="1219" b="0" i="0" u="none" strike="noStrike" cap="none" spc="0" baseline="0">
                <a:ln>
                  <a:noFill/>
                </a:ln>
                <a:solidFill>
                  <a:srgbClr val="595457"/>
                </a:solidFill>
                <a:uFillTx/>
                <a:latin typeface="Montserrat Light"/>
                <a:ea typeface="Montserrat Light"/>
                <a:cs typeface="Montserrat Light"/>
                <a:sym typeface="Montserrat Light"/>
              </a:defRPr>
            </a:lvl7pPr>
            <a:lvl8pPr marL="0" marR="0" indent="348364" algn="l" defTabSz="583729" rtl="0" latinLnBrk="0">
              <a:lnSpc>
                <a:spcPct val="120000"/>
              </a:lnSpc>
              <a:spcBef>
                <a:spcPts val="4158"/>
              </a:spcBef>
              <a:spcAft>
                <a:spcPts val="0"/>
              </a:spcAft>
              <a:buClrTx/>
              <a:buSzTx/>
              <a:buFontTx/>
              <a:buNone/>
              <a:tabLst/>
              <a:defRPr sz="1219" b="0" i="0" u="none" strike="noStrike" cap="none" spc="0" baseline="0">
                <a:ln>
                  <a:noFill/>
                </a:ln>
                <a:solidFill>
                  <a:srgbClr val="595457"/>
                </a:solidFill>
                <a:uFillTx/>
                <a:latin typeface="Montserrat Light"/>
                <a:ea typeface="Montserrat Light"/>
                <a:cs typeface="Montserrat Light"/>
                <a:sym typeface="Montserrat Light"/>
              </a:defRPr>
            </a:lvl8pPr>
            <a:lvl9pPr marL="0" marR="0" indent="398130" algn="l" defTabSz="583729" rtl="0" latinLnBrk="0">
              <a:lnSpc>
                <a:spcPct val="120000"/>
              </a:lnSpc>
              <a:spcBef>
                <a:spcPts val="4158"/>
              </a:spcBef>
              <a:spcAft>
                <a:spcPts val="0"/>
              </a:spcAft>
              <a:buClrTx/>
              <a:buSzTx/>
              <a:buFontTx/>
              <a:buNone/>
              <a:tabLst/>
              <a:defRPr sz="1219" b="0" i="0" u="none" strike="noStrike" cap="none" spc="0" baseline="0">
                <a:ln>
                  <a:noFill/>
                </a:ln>
                <a:solidFill>
                  <a:srgbClr val="595457"/>
                </a:solidFill>
                <a:uFillTx/>
                <a:latin typeface="Montserrat Light"/>
                <a:ea typeface="Montserrat Light"/>
                <a:cs typeface="Montserrat Light"/>
                <a:sym typeface="Montserrat Light"/>
              </a:defRPr>
            </a:lvl9pPr>
          </a:lstStyle>
          <a:p>
            <a:pPr algn="just" hangingPunct="1">
              <a:lnSpc>
                <a:spcPts val="1220"/>
              </a:lnSpc>
              <a:spcBef>
                <a:spcPts val="0"/>
              </a:spcBef>
            </a:pPr>
            <a:r>
              <a:rPr lang="en-US" sz="1150" dirty="0"/>
              <a:t>Era sempre stato un sogno, ma avevo paura: avere un lavoro sembrava la strada più facile, ma mio marito mi ha detto che avere un'attività in proprio era sempre stato il mio sogno, quindi dovevo inseguirlo. Ho seguito la formazione e mio marito e i miei figli mi hanno sostenuto moltissimo, incoraggiandomi.</a:t>
            </a:r>
          </a:p>
        </p:txBody>
      </p:sp>
      <p:sp>
        <p:nvSpPr>
          <p:cNvPr id="129" name="Freeform 128">
            <a:extLst>
              <a:ext uri="{FF2B5EF4-FFF2-40B4-BE49-F238E27FC236}">
                <a16:creationId xmlns:a16="http://schemas.microsoft.com/office/drawing/2014/main" id="{380BF42D-D0CD-58A0-F698-B99323D0CA5B}"/>
              </a:ext>
            </a:extLst>
          </p:cNvPr>
          <p:cNvSpPr/>
          <p:nvPr/>
        </p:nvSpPr>
        <p:spPr>
          <a:xfrm rot="11207408">
            <a:off x="5794270" y="-787653"/>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gradFill>
            <a:gsLst>
              <a:gs pos="98000">
                <a:srgbClr val="51C4C6"/>
              </a:gs>
              <a:gs pos="0">
                <a:srgbClr val="00403F"/>
              </a:gs>
            </a:gsLst>
            <a:lin ang="5400000" scaled="1"/>
          </a:gradFill>
          <a:ln w="5331" cap="flat">
            <a:noFill/>
            <a:prstDash val="solid"/>
            <a:miter/>
          </a:ln>
        </p:spPr>
        <p:txBody>
          <a:bodyPr rtlCol="0" anchor="ctr"/>
          <a:lstStyle/>
          <a:p>
            <a:endParaRPr lang="en-US"/>
          </a:p>
        </p:txBody>
      </p:sp>
      <p:sp>
        <p:nvSpPr>
          <p:cNvPr id="226" name="Text Placeholder 35">
            <a:extLst>
              <a:ext uri="{FF2B5EF4-FFF2-40B4-BE49-F238E27FC236}">
                <a16:creationId xmlns:a16="http://schemas.microsoft.com/office/drawing/2014/main" id="{107C4B40-CB39-40A3-B5F3-C18B3152E73D}"/>
              </a:ext>
            </a:extLst>
          </p:cNvPr>
          <p:cNvSpPr txBox="1">
            <a:spLocks/>
          </p:cNvSpPr>
          <p:nvPr/>
        </p:nvSpPr>
        <p:spPr>
          <a:xfrm>
            <a:off x="610445" y="4852742"/>
            <a:ext cx="2940829" cy="361280"/>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None/>
            </a:pPr>
            <a:r>
              <a:rPr lang="en-US" sz="1400" b="1" dirty="0">
                <a:solidFill>
                  <a:schemeClr val="bg1"/>
                </a:solidFill>
                <a:latin typeface="Calibri" panose="020F0502020204030204" pitchFamily="34" charset="0"/>
                <a:cs typeface="Calibri" panose="020F0502020204030204" pitchFamily="34" charset="0"/>
              </a:rPr>
              <a:t>  Paese: </a:t>
            </a:r>
            <a:r>
              <a:rPr lang="en-US" sz="1400" dirty="0">
                <a:solidFill>
                  <a:schemeClr val="bg1"/>
                </a:solidFill>
                <a:latin typeface="Calibri" panose="020F0502020204030204" pitchFamily="34" charset="0"/>
                <a:cs typeface="Calibri" panose="020F0502020204030204" pitchFamily="34" charset="0"/>
              </a:rPr>
              <a:t> Bulgaria </a:t>
            </a:r>
            <a:endParaRPr lang="en-US" sz="1400" b="1" dirty="0">
              <a:solidFill>
                <a:schemeClr val="bg1"/>
              </a:solidFill>
              <a:latin typeface="Calibri" panose="020F0502020204030204" pitchFamily="34" charset="0"/>
              <a:cs typeface="Calibri" panose="020F0502020204030204" pitchFamily="34" charset="0"/>
            </a:endParaRPr>
          </a:p>
          <a:p>
            <a:pPr marL="0" indent="0">
              <a:buNone/>
            </a:pPr>
            <a:endParaRPr lang="en-US" sz="1400" b="1" dirty="0">
              <a:solidFill>
                <a:schemeClr val="bg1"/>
              </a:solidFill>
              <a:latin typeface="Calibri" panose="020F0502020204030204" pitchFamily="34" charset="0"/>
              <a:cs typeface="Calibri" panose="020F0502020204030204" pitchFamily="34" charset="0"/>
            </a:endParaRPr>
          </a:p>
        </p:txBody>
      </p:sp>
      <p:sp>
        <p:nvSpPr>
          <p:cNvPr id="228" name="TextBox 227">
            <a:extLst>
              <a:ext uri="{FF2B5EF4-FFF2-40B4-BE49-F238E27FC236}">
                <a16:creationId xmlns:a16="http://schemas.microsoft.com/office/drawing/2014/main" id="{0BABE5D7-18E2-392E-662D-73E2C4CC6849}"/>
              </a:ext>
            </a:extLst>
          </p:cNvPr>
          <p:cNvSpPr txBox="1"/>
          <p:nvPr/>
        </p:nvSpPr>
        <p:spPr>
          <a:xfrm>
            <a:off x="611714" y="7003962"/>
            <a:ext cx="6919333" cy="365356"/>
          </a:xfrm>
          <a:prstGeom prst="rect">
            <a:avLst/>
          </a:prstGeom>
          <a:noFill/>
        </p:spPr>
        <p:txBody>
          <a:bodyPr wrap="square" rtlCol="0" anchor="ctr">
            <a:spAutoFit/>
          </a:bodyPr>
          <a:lstStyle/>
          <a:p>
            <a:pPr marL="6350">
              <a:lnSpc>
                <a:spcPts val="2120"/>
              </a:lnSpc>
              <a:tabLst>
                <a:tab pos="611188" algn="l"/>
                <a:tab pos="612775" algn="l"/>
              </a:tabLst>
            </a:pPr>
            <a:r>
              <a:rPr lang="en-US" sz="2100" b="1" dirty="0">
                <a:solidFill>
                  <a:srgbClr val="00898B"/>
                </a:solidFill>
                <a:latin typeface="Calibri" panose="020F0502020204030204" pitchFamily="34" charset="0"/>
                <a:cs typeface="Calibri" panose="020F0502020204030204" pitchFamily="34" charset="0"/>
              </a:rPr>
              <a:t>Problema</a:t>
            </a:r>
          </a:p>
        </p:txBody>
      </p:sp>
      <p:sp>
        <p:nvSpPr>
          <p:cNvPr id="231" name="Text Placeholder 1">
            <a:extLst>
              <a:ext uri="{FF2B5EF4-FFF2-40B4-BE49-F238E27FC236}">
                <a16:creationId xmlns:a16="http://schemas.microsoft.com/office/drawing/2014/main" id="{38DB6A58-1FBB-6BBA-B5CE-F88DCE68379A}"/>
              </a:ext>
            </a:extLst>
          </p:cNvPr>
          <p:cNvSpPr txBox="1">
            <a:spLocks/>
          </p:cNvSpPr>
          <p:nvPr/>
        </p:nvSpPr>
        <p:spPr>
          <a:xfrm>
            <a:off x="629787" y="7402328"/>
            <a:ext cx="6349150" cy="3046850"/>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a:solidFill>
                  <a:srgbClr val="262626"/>
                </a:solidFill>
              </a:rPr>
              <a:t>L'Istituto di Meccanica dell'Accademia Bulgara delle Scienze (IMech-BAS) sta conducendo un progetto per lo sviluppo di materiali innovativi ed ecologici per i sistemi aerei senza pilota (UAS) di nuova generazione, in particolare i droni cargo utilizzati nel trasporto e nella logistica. I metodi tradizionali di trasporto merci spesso si basano su veicoli alimentati da combustibili fossili, contribuendo alle emissioni di carbonio, agli elevati costi operativi e alle inefficienze logistiche.</a:t>
            </a:r>
          </a:p>
          <a:p>
            <a:pPr algn="just">
              <a:lnSpc>
                <a:spcPts val="1220"/>
              </a:lnSpc>
              <a:spcBef>
                <a:spcPts val="0"/>
              </a:spcBef>
            </a:pPr>
            <a:r>
              <a:rPr lang="en-US" sz="1150" b="0" dirty="0">
                <a:solidFill>
                  <a:srgbClr val="262626"/>
                </a:solidFill>
              </a:rPr>
              <a:t> </a:t>
            </a:r>
          </a:p>
          <a:p>
            <a:pPr algn="just">
              <a:lnSpc>
                <a:spcPts val="1220"/>
              </a:lnSpc>
              <a:spcBef>
                <a:spcPts val="0"/>
              </a:spcBef>
            </a:pPr>
            <a:r>
              <a:rPr lang="en-US" sz="1150" b="0" dirty="0">
                <a:solidFill>
                  <a:srgbClr val="262626"/>
                </a:solidFill>
              </a:rPr>
              <a:t>La crescente domanda di soluzioni di consegna più veloci e sostenibili ha creato la necessità di droni leggeri e ad alta capacità in grado di trasportare merci con un impatto ambientale minimo. Tuttavia, la tecnologia dei droni esistente presenta dei limiti in termini di capacità di sollevamento, efficienza delle batterie e durata dei materiali. </a:t>
            </a:r>
          </a:p>
        </p:txBody>
      </p:sp>
      <p:grpSp>
        <p:nvGrpSpPr>
          <p:cNvPr id="244" name="Group 243">
            <a:extLst>
              <a:ext uri="{FF2B5EF4-FFF2-40B4-BE49-F238E27FC236}">
                <a16:creationId xmlns:a16="http://schemas.microsoft.com/office/drawing/2014/main" id="{F1DABC9B-85D7-4640-F608-7CDE7A60A234}"/>
              </a:ext>
            </a:extLst>
          </p:cNvPr>
          <p:cNvGrpSpPr/>
          <p:nvPr/>
        </p:nvGrpSpPr>
        <p:grpSpPr>
          <a:xfrm rot="20570557">
            <a:off x="3976390" y="5007360"/>
            <a:ext cx="1013273" cy="1008681"/>
            <a:chOff x="2301368" y="4765438"/>
            <a:chExt cx="1350264" cy="1344145"/>
          </a:xfrm>
        </p:grpSpPr>
        <p:sp>
          <p:nvSpPr>
            <p:cNvPr id="245" name="Oval 244">
              <a:extLst>
                <a:ext uri="{FF2B5EF4-FFF2-40B4-BE49-F238E27FC236}">
                  <a16:creationId xmlns:a16="http://schemas.microsoft.com/office/drawing/2014/main" id="{543B2065-6A13-FECA-9FAC-08760BA57091}"/>
                </a:ext>
              </a:extLst>
            </p:cNvPr>
            <p:cNvSpPr/>
            <p:nvPr/>
          </p:nvSpPr>
          <p:spPr>
            <a:xfrm>
              <a:off x="2307487" y="4765438"/>
              <a:ext cx="1344145" cy="1344145"/>
            </a:xfrm>
            <a:prstGeom prst="ellipse">
              <a:avLst/>
            </a:prstGeom>
            <a:solidFill>
              <a:srgbClr val="ADD037"/>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550" b="1" dirty="0">
                <a:solidFill>
                  <a:schemeClr val="bg1"/>
                </a:solidFill>
                <a:latin typeface="Calibri" panose="020F0502020204030204" pitchFamily="34" charset="0"/>
                <a:cs typeface="Calibri" panose="020F0502020204030204" pitchFamily="34" charset="0"/>
              </a:endParaRPr>
            </a:p>
          </p:txBody>
        </p:sp>
        <p:sp>
          <p:nvSpPr>
            <p:cNvPr id="246" name="TextBox 245">
              <a:extLst>
                <a:ext uri="{FF2B5EF4-FFF2-40B4-BE49-F238E27FC236}">
                  <a16:creationId xmlns:a16="http://schemas.microsoft.com/office/drawing/2014/main" id="{4B1F54F4-F6F1-874E-FCC7-81834B5733D6}"/>
                </a:ext>
              </a:extLst>
            </p:cNvPr>
            <p:cNvSpPr txBox="1"/>
            <p:nvPr/>
          </p:nvSpPr>
          <p:spPr>
            <a:xfrm>
              <a:off x="2301368" y="5006866"/>
              <a:ext cx="1350264" cy="861286"/>
            </a:xfrm>
            <a:prstGeom prst="rect">
              <a:avLst/>
            </a:prstGeom>
            <a:noFill/>
          </p:spPr>
          <p:txBody>
            <a:bodyPr wrap="square">
              <a:spAutoFit/>
            </a:bodyPr>
            <a:lstStyle/>
            <a:p>
              <a:pPr algn="ctr"/>
              <a:r>
                <a:rPr lang="en-US" sz="1800" b="1" dirty="0">
                  <a:solidFill>
                    <a:schemeClr val="bg1"/>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Clicca per visitare</a:t>
              </a:r>
              <a:endParaRPr lang="en-US" sz="1800" b="1" dirty="0">
                <a:solidFill>
                  <a:schemeClr val="bg1"/>
                </a:solidFill>
                <a:latin typeface="Calibri" panose="020F0502020204030204" pitchFamily="34" charset="0"/>
                <a:cs typeface="Calibri" panose="020F0502020204030204" pitchFamily="34" charset="0"/>
              </a:endParaRPr>
            </a:p>
          </p:txBody>
        </p:sp>
      </p:grpSp>
      <p:cxnSp>
        <p:nvCxnSpPr>
          <p:cNvPr id="248" name="Straight Connector 247">
            <a:extLst>
              <a:ext uri="{FF2B5EF4-FFF2-40B4-BE49-F238E27FC236}">
                <a16:creationId xmlns:a16="http://schemas.microsoft.com/office/drawing/2014/main" id="{8721AAC3-0A7C-F771-C0F8-C0B625E95A1F}"/>
              </a:ext>
            </a:extLst>
          </p:cNvPr>
          <p:cNvCxnSpPr>
            <a:cxnSpLocks/>
            <a:stCxn id="228" idx="1"/>
          </p:cNvCxnSpPr>
          <p:nvPr/>
        </p:nvCxnSpPr>
        <p:spPr>
          <a:xfrm flipH="1" flipV="1">
            <a:off x="-4885" y="7186639"/>
            <a:ext cx="616599" cy="1"/>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250" name="Oval 249">
            <a:extLst>
              <a:ext uri="{FF2B5EF4-FFF2-40B4-BE49-F238E27FC236}">
                <a16:creationId xmlns:a16="http://schemas.microsoft.com/office/drawing/2014/main" id="{A8100E39-3910-AD1D-6E92-D29654F71A5C}"/>
              </a:ext>
            </a:extLst>
          </p:cNvPr>
          <p:cNvSpPr/>
          <p:nvPr/>
        </p:nvSpPr>
        <p:spPr>
          <a:xfrm>
            <a:off x="4087697" y="7075512"/>
            <a:ext cx="3010139" cy="3010139"/>
          </a:xfrm>
          <a:prstGeom prst="ellipse">
            <a:avLst/>
          </a:prstGeom>
          <a:solidFill>
            <a:srgbClr val="0089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1" name="Group 250">
            <a:extLst>
              <a:ext uri="{FF2B5EF4-FFF2-40B4-BE49-F238E27FC236}">
                <a16:creationId xmlns:a16="http://schemas.microsoft.com/office/drawing/2014/main" id="{DDEFC5DC-3324-0B49-9E76-C8CA0148AC20}"/>
              </a:ext>
            </a:extLst>
          </p:cNvPr>
          <p:cNvGrpSpPr/>
          <p:nvPr/>
        </p:nvGrpSpPr>
        <p:grpSpPr>
          <a:xfrm>
            <a:off x="5339501" y="6949223"/>
            <a:ext cx="506531" cy="527128"/>
            <a:chOff x="3402050" y="5539672"/>
            <a:chExt cx="751576" cy="782137"/>
          </a:xfrm>
        </p:grpSpPr>
        <p:sp>
          <p:nvSpPr>
            <p:cNvPr id="252" name="Freeform 251">
              <a:extLst>
                <a:ext uri="{FF2B5EF4-FFF2-40B4-BE49-F238E27FC236}">
                  <a16:creationId xmlns:a16="http://schemas.microsoft.com/office/drawing/2014/main" id="{64C11529-5C7A-29F2-4A5B-5265D75C1B21}"/>
                </a:ext>
              </a:extLst>
            </p:cNvPr>
            <p:cNvSpPr/>
            <p:nvPr/>
          </p:nvSpPr>
          <p:spPr>
            <a:xfrm>
              <a:off x="3402050" y="5539672"/>
              <a:ext cx="751576" cy="782137"/>
            </a:xfrm>
            <a:custGeom>
              <a:avLst/>
              <a:gdLst>
                <a:gd name="connsiteX0" fmla="*/ 27317 w 751576"/>
                <a:gd name="connsiteY0" fmla="*/ 782137 h 782137"/>
                <a:gd name="connsiteX1" fmla="*/ 0 w 751576"/>
                <a:gd name="connsiteY1" fmla="*/ 640899 h 782137"/>
                <a:gd name="connsiteX2" fmla="*/ 23986 w 751576"/>
                <a:gd name="connsiteY2" fmla="*/ 508323 h 782137"/>
                <a:gd name="connsiteX3" fmla="*/ 0 w 751576"/>
                <a:gd name="connsiteY3" fmla="*/ 375746 h 782137"/>
                <a:gd name="connsiteX4" fmla="*/ 375788 w 751576"/>
                <a:gd name="connsiteY4" fmla="*/ 0 h 782137"/>
                <a:gd name="connsiteX5" fmla="*/ 751577 w 751576"/>
                <a:gd name="connsiteY5" fmla="*/ 375746 h 782137"/>
                <a:gd name="connsiteX6" fmla="*/ 727590 w 751576"/>
                <a:gd name="connsiteY6" fmla="*/ 508323 h 782137"/>
                <a:gd name="connsiteX7" fmla="*/ 632977 w 751576"/>
                <a:gd name="connsiteY7" fmla="*/ 649560 h 782137"/>
                <a:gd name="connsiteX8" fmla="*/ 376455 w 751576"/>
                <a:gd name="connsiteY8" fmla="*/ 750825 h 782137"/>
                <a:gd name="connsiteX9" fmla="*/ 119932 w 751576"/>
                <a:gd name="connsiteY9" fmla="*/ 649560 h 782137"/>
                <a:gd name="connsiteX10" fmla="*/ 28651 w 751576"/>
                <a:gd name="connsiteY10" fmla="*/ 782137 h 78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1576" h="782137">
                  <a:moveTo>
                    <a:pt x="27317" y="782137"/>
                  </a:moveTo>
                  <a:cubicBezTo>
                    <a:pt x="9327" y="738167"/>
                    <a:pt x="0" y="690865"/>
                    <a:pt x="0" y="640899"/>
                  </a:cubicBezTo>
                  <a:cubicBezTo>
                    <a:pt x="0" y="590933"/>
                    <a:pt x="8662" y="549628"/>
                    <a:pt x="23986" y="508323"/>
                  </a:cubicBezTo>
                  <a:cubicBezTo>
                    <a:pt x="8662" y="467017"/>
                    <a:pt x="0" y="422381"/>
                    <a:pt x="0" y="375746"/>
                  </a:cubicBezTo>
                  <a:cubicBezTo>
                    <a:pt x="0" y="168553"/>
                    <a:pt x="167905" y="0"/>
                    <a:pt x="375788" y="0"/>
                  </a:cubicBezTo>
                  <a:cubicBezTo>
                    <a:pt x="583670" y="0"/>
                    <a:pt x="751577" y="167886"/>
                    <a:pt x="751577" y="375746"/>
                  </a:cubicBezTo>
                  <a:cubicBezTo>
                    <a:pt x="751577" y="583605"/>
                    <a:pt x="742915" y="467017"/>
                    <a:pt x="727590" y="508323"/>
                  </a:cubicBezTo>
                  <a:cubicBezTo>
                    <a:pt x="706934" y="562286"/>
                    <a:pt x="674286" y="610919"/>
                    <a:pt x="632977" y="649560"/>
                  </a:cubicBezTo>
                  <a:cubicBezTo>
                    <a:pt x="565681" y="712185"/>
                    <a:pt x="475731" y="750825"/>
                    <a:pt x="376455" y="750825"/>
                  </a:cubicBezTo>
                  <a:cubicBezTo>
                    <a:pt x="277176" y="750825"/>
                    <a:pt x="186562" y="712185"/>
                    <a:pt x="119932" y="649560"/>
                  </a:cubicBezTo>
                  <a:cubicBezTo>
                    <a:pt x="80620" y="686202"/>
                    <a:pt x="49305" y="731505"/>
                    <a:pt x="28651" y="782137"/>
                  </a:cubicBezTo>
                  <a:close/>
                </a:path>
              </a:pathLst>
            </a:custGeom>
            <a:solidFill>
              <a:srgbClr val="ADD037"/>
            </a:solidFill>
            <a:ln w="6662" cap="flat">
              <a:noFill/>
              <a:prstDash val="solid"/>
              <a:miter/>
            </a:ln>
          </p:spPr>
          <p:txBody>
            <a:bodyPr rtlCol="0" anchor="ctr"/>
            <a:lstStyle/>
            <a:p>
              <a:endParaRPr lang="en-US">
                <a:solidFill>
                  <a:srgbClr val="262626"/>
                </a:solidFill>
              </a:endParaRPr>
            </a:p>
          </p:txBody>
        </p:sp>
        <p:sp>
          <p:nvSpPr>
            <p:cNvPr id="253" name="Freeform 252">
              <a:extLst>
                <a:ext uri="{FF2B5EF4-FFF2-40B4-BE49-F238E27FC236}">
                  <a16:creationId xmlns:a16="http://schemas.microsoft.com/office/drawing/2014/main" id="{D8C7AE53-8347-78BA-6697-185769DDD0E5}"/>
                </a:ext>
              </a:extLst>
            </p:cNvPr>
            <p:cNvSpPr/>
            <p:nvPr/>
          </p:nvSpPr>
          <p:spPr>
            <a:xfrm>
              <a:off x="3794857" y="5761975"/>
              <a:ext cx="213675" cy="282614"/>
            </a:xfrm>
            <a:custGeom>
              <a:avLst/>
              <a:gdLst>
                <a:gd name="connsiteX0" fmla="*/ 138227 w 213675"/>
                <a:gd name="connsiteY0" fmla="*/ 215400 h 282614"/>
                <a:gd name="connsiteX1" fmla="*/ 75596 w 213675"/>
                <a:gd name="connsiteY1" fmla="*/ 209405 h 282614"/>
                <a:gd name="connsiteX2" fmla="*/ 1637 w 213675"/>
                <a:gd name="connsiteY2" fmla="*/ 88819 h 282614"/>
                <a:gd name="connsiteX3" fmla="*/ 117571 w 213675"/>
                <a:gd name="connsiteY3" fmla="*/ 213 h 282614"/>
                <a:gd name="connsiteX4" fmla="*/ 213518 w 213675"/>
                <a:gd name="connsiteY4" fmla="*/ 100812 h 282614"/>
                <a:gd name="connsiteX5" fmla="*/ 134228 w 213675"/>
                <a:gd name="connsiteY5" fmla="*/ 262702 h 282614"/>
                <a:gd name="connsiteX6" fmla="*/ 106911 w 213675"/>
                <a:gd name="connsiteY6" fmla="*/ 282022 h 282614"/>
                <a:gd name="connsiteX7" fmla="*/ 98249 w 213675"/>
                <a:gd name="connsiteY7" fmla="*/ 282022 h 282614"/>
                <a:gd name="connsiteX8" fmla="*/ 100248 w 213675"/>
                <a:gd name="connsiteY8" fmla="*/ 273362 h 282614"/>
                <a:gd name="connsiteX9" fmla="*/ 138227 w 213675"/>
                <a:gd name="connsiteY9" fmla="*/ 214068 h 28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675" h="282614">
                  <a:moveTo>
                    <a:pt x="138227" y="215400"/>
                  </a:moveTo>
                  <a:cubicBezTo>
                    <a:pt x="114907" y="213402"/>
                    <a:pt x="94918" y="214734"/>
                    <a:pt x="75596" y="209405"/>
                  </a:cubicBezTo>
                  <a:cubicBezTo>
                    <a:pt x="23625" y="195414"/>
                    <a:pt x="-7690" y="141451"/>
                    <a:pt x="1637" y="88819"/>
                  </a:cubicBezTo>
                  <a:cubicBezTo>
                    <a:pt x="11631" y="32858"/>
                    <a:pt x="58939" y="-3118"/>
                    <a:pt x="117571" y="213"/>
                  </a:cubicBezTo>
                  <a:cubicBezTo>
                    <a:pt x="168877" y="3544"/>
                    <a:pt x="211519" y="47514"/>
                    <a:pt x="213518" y="100812"/>
                  </a:cubicBezTo>
                  <a:cubicBezTo>
                    <a:pt x="216182" y="168765"/>
                    <a:pt x="184867" y="220730"/>
                    <a:pt x="134228" y="262702"/>
                  </a:cubicBezTo>
                  <a:cubicBezTo>
                    <a:pt x="125568" y="270031"/>
                    <a:pt x="116239" y="276027"/>
                    <a:pt x="106911" y="282022"/>
                  </a:cubicBezTo>
                  <a:cubicBezTo>
                    <a:pt x="104912" y="283355"/>
                    <a:pt x="100914" y="282022"/>
                    <a:pt x="98249" y="282022"/>
                  </a:cubicBezTo>
                  <a:cubicBezTo>
                    <a:pt x="98249" y="279358"/>
                    <a:pt x="98249" y="276027"/>
                    <a:pt x="100248" y="273362"/>
                  </a:cubicBezTo>
                  <a:cubicBezTo>
                    <a:pt x="112907" y="253375"/>
                    <a:pt x="125568" y="233389"/>
                    <a:pt x="138227" y="214068"/>
                  </a:cubicBezTo>
                  <a:close/>
                </a:path>
              </a:pathLst>
            </a:custGeom>
            <a:solidFill>
              <a:schemeClr val="bg1"/>
            </a:solidFill>
            <a:ln w="6662" cap="flat">
              <a:noFill/>
              <a:prstDash val="solid"/>
              <a:miter/>
            </a:ln>
          </p:spPr>
          <p:txBody>
            <a:bodyPr rtlCol="0" anchor="ctr"/>
            <a:lstStyle/>
            <a:p>
              <a:endParaRPr lang="en-US">
                <a:solidFill>
                  <a:srgbClr val="262626"/>
                </a:solidFill>
              </a:endParaRPr>
            </a:p>
          </p:txBody>
        </p:sp>
        <p:sp>
          <p:nvSpPr>
            <p:cNvPr id="254" name="Freeform 253">
              <a:extLst>
                <a:ext uri="{FF2B5EF4-FFF2-40B4-BE49-F238E27FC236}">
                  <a16:creationId xmlns:a16="http://schemas.microsoft.com/office/drawing/2014/main" id="{AEC907A1-A959-35DE-EB49-FC79488BEEF6}"/>
                </a:ext>
              </a:extLst>
            </p:cNvPr>
            <p:cNvSpPr/>
            <p:nvPr/>
          </p:nvSpPr>
          <p:spPr>
            <a:xfrm>
              <a:off x="3546595" y="5762276"/>
              <a:ext cx="213875" cy="282387"/>
            </a:xfrm>
            <a:custGeom>
              <a:avLst/>
              <a:gdLst>
                <a:gd name="connsiteX0" fmla="*/ 134630 w 213875"/>
                <a:gd name="connsiteY0" fmla="*/ 211102 h 282387"/>
                <a:gd name="connsiteX1" fmla="*/ 59339 w 213875"/>
                <a:gd name="connsiteY1" fmla="*/ 203108 h 282387"/>
                <a:gd name="connsiteX2" fmla="*/ 4038 w 213875"/>
                <a:gd name="connsiteY2" fmla="*/ 77193 h 282387"/>
                <a:gd name="connsiteX3" fmla="*/ 119305 w 213875"/>
                <a:gd name="connsiteY3" fmla="*/ 578 h 282387"/>
                <a:gd name="connsiteX4" fmla="*/ 213253 w 213875"/>
                <a:gd name="connsiteY4" fmla="*/ 95848 h 282387"/>
                <a:gd name="connsiteX5" fmla="*/ 169277 w 213875"/>
                <a:gd name="connsiteY5" fmla="*/ 228424 h 282387"/>
                <a:gd name="connsiteX6" fmla="*/ 109978 w 213875"/>
                <a:gd name="connsiteY6" fmla="*/ 280389 h 282387"/>
                <a:gd name="connsiteX7" fmla="*/ 97984 w 213875"/>
                <a:gd name="connsiteY7" fmla="*/ 282388 h 282387"/>
                <a:gd name="connsiteX8" fmla="*/ 101982 w 213875"/>
                <a:gd name="connsiteY8" fmla="*/ 271728 h 282387"/>
                <a:gd name="connsiteX9" fmla="*/ 137962 w 213875"/>
                <a:gd name="connsiteY9" fmla="*/ 215099 h 282387"/>
                <a:gd name="connsiteX10" fmla="*/ 134630 w 213875"/>
                <a:gd name="connsiteY10" fmla="*/ 211102 h 28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875" h="282387">
                  <a:moveTo>
                    <a:pt x="134630" y="211102"/>
                  </a:moveTo>
                  <a:cubicBezTo>
                    <a:pt x="108645" y="217098"/>
                    <a:pt x="83326" y="215099"/>
                    <a:pt x="59339" y="203108"/>
                  </a:cubicBezTo>
                  <a:cubicBezTo>
                    <a:pt x="13365" y="180457"/>
                    <a:pt x="-9955" y="127159"/>
                    <a:pt x="4038" y="77193"/>
                  </a:cubicBezTo>
                  <a:cubicBezTo>
                    <a:pt x="18029" y="27227"/>
                    <a:pt x="65336" y="-4752"/>
                    <a:pt x="119305" y="578"/>
                  </a:cubicBezTo>
                  <a:cubicBezTo>
                    <a:pt x="167945" y="5242"/>
                    <a:pt x="209254" y="45881"/>
                    <a:pt x="213253" y="95848"/>
                  </a:cubicBezTo>
                  <a:cubicBezTo>
                    <a:pt x="217251" y="146480"/>
                    <a:pt x="201926" y="191116"/>
                    <a:pt x="169277" y="228424"/>
                  </a:cubicBezTo>
                  <a:cubicBezTo>
                    <a:pt x="151954" y="247744"/>
                    <a:pt x="130633" y="263734"/>
                    <a:pt x="109978" y="280389"/>
                  </a:cubicBezTo>
                  <a:cubicBezTo>
                    <a:pt x="107313" y="282388"/>
                    <a:pt x="101982" y="281721"/>
                    <a:pt x="97984" y="282388"/>
                  </a:cubicBezTo>
                  <a:cubicBezTo>
                    <a:pt x="99316" y="279057"/>
                    <a:pt x="99983" y="275059"/>
                    <a:pt x="101982" y="271728"/>
                  </a:cubicBezTo>
                  <a:cubicBezTo>
                    <a:pt x="113976" y="253074"/>
                    <a:pt x="125968" y="233754"/>
                    <a:pt x="137962" y="215099"/>
                  </a:cubicBezTo>
                  <a:cubicBezTo>
                    <a:pt x="136629" y="213767"/>
                    <a:pt x="135962" y="212435"/>
                    <a:pt x="134630" y="211102"/>
                  </a:cubicBezTo>
                  <a:close/>
                </a:path>
              </a:pathLst>
            </a:custGeom>
            <a:solidFill>
              <a:schemeClr val="bg1"/>
            </a:solidFill>
            <a:ln w="6662" cap="flat">
              <a:noFill/>
              <a:prstDash val="solid"/>
              <a:miter/>
            </a:ln>
          </p:spPr>
          <p:txBody>
            <a:bodyPr rtlCol="0" anchor="ctr"/>
            <a:lstStyle/>
            <a:p>
              <a:endParaRPr lang="en-US">
                <a:solidFill>
                  <a:srgbClr val="262626"/>
                </a:solidFill>
              </a:endParaRPr>
            </a:p>
          </p:txBody>
        </p:sp>
      </p:grpSp>
      <p:sp>
        <p:nvSpPr>
          <p:cNvPr id="255" name="TextBox 254">
            <a:extLst>
              <a:ext uri="{FF2B5EF4-FFF2-40B4-BE49-F238E27FC236}">
                <a16:creationId xmlns:a16="http://schemas.microsoft.com/office/drawing/2014/main" id="{C6408272-007E-EAA0-7F83-2138B4A74EB6}"/>
              </a:ext>
            </a:extLst>
          </p:cNvPr>
          <p:cNvSpPr txBox="1"/>
          <p:nvPr/>
        </p:nvSpPr>
        <p:spPr>
          <a:xfrm>
            <a:off x="4462335" y="7659857"/>
            <a:ext cx="2260863" cy="2208297"/>
          </a:xfrm>
          <a:prstGeom prst="rect">
            <a:avLst/>
          </a:prstGeom>
          <a:noFill/>
        </p:spPr>
        <p:txBody>
          <a:bodyPr wrap="square" rtlCol="0">
            <a:spAutoFit/>
          </a:bodyPr>
          <a:lstStyle/>
          <a:p>
            <a:pPr algn="ctr">
              <a:lnSpc>
                <a:spcPts val="1480"/>
              </a:lnSpc>
            </a:pP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Questo progetto, finanziato dallo strumento Next Generation EU dell'Unione Europea nell'ambito del FPAP, mira ad affrontare queste sfide sviluppando materiali innovativi e soluzioni ingegneristiche per migliorare le prestazioni dei droni cargo, promuovendo al contempo la sostenibilità.</a:t>
            </a:r>
          </a:p>
          <a:p>
            <a:pPr algn="ctr">
              <a:lnSpc>
                <a:spcPts val="1480"/>
              </a:lnSpc>
            </a:pPr>
            <a:endParaRPr lang="en-US" sz="1400" i="1" spc="0" baseline="0" dirty="0">
              <a:ln/>
              <a:solidFill>
                <a:schemeClr val="bg1"/>
              </a:solidFill>
              <a:latin typeface="Calibri" panose="020F0502020204030204" pitchFamily="34" charset="0"/>
              <a:cs typeface="Calibri" panose="020F0502020204030204" pitchFamily="34" charset="0"/>
              <a:sym typeface="Poppins-MediumItalic"/>
              <a:rtl val="0"/>
            </a:endParaRPr>
          </a:p>
        </p:txBody>
      </p:sp>
      <p:sp>
        <p:nvSpPr>
          <p:cNvPr id="256" name="Slide Number Placeholder 5">
            <a:extLst>
              <a:ext uri="{FF2B5EF4-FFF2-40B4-BE49-F238E27FC236}">
                <a16:creationId xmlns:a16="http://schemas.microsoft.com/office/drawing/2014/main" id="{AFD1BA6C-D602-C72D-DD17-49371D3066EE}"/>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22</a:t>
            </a:fld>
            <a:endParaRPr lang="en-US" dirty="0">
              <a:solidFill>
                <a:srgbClr val="262626"/>
              </a:solidFill>
            </a:endParaRPr>
          </a:p>
        </p:txBody>
      </p:sp>
      <p:cxnSp>
        <p:nvCxnSpPr>
          <p:cNvPr id="2" name="Straight Connector 1">
            <a:extLst>
              <a:ext uri="{FF2B5EF4-FFF2-40B4-BE49-F238E27FC236}">
                <a16:creationId xmlns:a16="http://schemas.microsoft.com/office/drawing/2014/main" id="{05C5CDB0-354D-301E-5E56-9F685E50EC1F}"/>
              </a:ext>
            </a:extLst>
          </p:cNvPr>
          <p:cNvCxnSpPr>
            <a:cxnSpLocks/>
          </p:cNvCxnSpPr>
          <p:nvPr/>
        </p:nvCxnSpPr>
        <p:spPr>
          <a:xfrm flipV="1">
            <a:off x="1410318" y="0"/>
            <a:ext cx="0" cy="1298713"/>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4D418C3A-D25B-7970-E5C3-9FE7E6A476D7}"/>
              </a:ext>
            </a:extLst>
          </p:cNvPr>
          <p:cNvSpPr txBox="1"/>
          <p:nvPr/>
        </p:nvSpPr>
        <p:spPr>
          <a:xfrm>
            <a:off x="1601623" y="673031"/>
            <a:ext cx="4056217" cy="731034"/>
          </a:xfrm>
          <a:prstGeom prst="rect">
            <a:avLst/>
          </a:prstGeom>
          <a:noFill/>
        </p:spPr>
        <p:txBody>
          <a:bodyPr wrap="square" rtlCol="0" anchor="t">
            <a:spAutoFit/>
          </a:bodyPr>
          <a:lstStyle/>
          <a:p>
            <a:pPr marL="9525">
              <a:lnSpc>
                <a:spcPts val="1560"/>
              </a:lnSpc>
              <a:tabLst>
                <a:tab pos="1189038" algn="l"/>
              </a:tabLst>
            </a:pPr>
            <a:r>
              <a:rPr lang="en-US" sz="2200" b="1" dirty="0">
                <a:solidFill>
                  <a:srgbClr val="000000"/>
                </a:solidFill>
                <a:latin typeface="Calibri" panose="020F0502020204030204" pitchFamily="34" charset="0"/>
                <a:cs typeface="Calibri" panose="020F0502020204030204" pitchFamily="34" charset="0"/>
              </a:rPr>
              <a:t>TRASPORTI E LOGISTICA</a:t>
            </a:r>
          </a:p>
          <a:p>
            <a:pPr marL="9525">
              <a:lnSpc>
                <a:spcPts val="1560"/>
              </a:lnSpc>
              <a:tabLst>
                <a:tab pos="1189038" algn="l"/>
              </a:tabLst>
            </a:pPr>
            <a:endParaRPr lang="en-US" sz="2200" b="1" dirty="0">
              <a:solidFill>
                <a:srgbClr val="000000"/>
              </a:solidFill>
              <a:latin typeface="Calibri" panose="020F0502020204030204" pitchFamily="34" charset="0"/>
              <a:cs typeface="Calibri" panose="020F0502020204030204" pitchFamily="34" charset="0"/>
            </a:endParaRPr>
          </a:p>
          <a:p>
            <a:pPr marL="9525">
              <a:lnSpc>
                <a:spcPts val="1560"/>
              </a:lnSpc>
              <a:tabLst>
                <a:tab pos="1189038" algn="l"/>
              </a:tabLst>
            </a:pPr>
            <a:endParaRPr lang="en-US" sz="2200" b="1" dirty="0">
              <a:solidFill>
                <a:srgbClr val="000000"/>
              </a:solidFill>
              <a:latin typeface="Calibri" panose="020F0502020204030204" pitchFamily="34" charset="0"/>
              <a:cs typeface="Calibri" panose="020F0502020204030204" pitchFamily="34" charset="0"/>
            </a:endParaRPr>
          </a:p>
        </p:txBody>
      </p:sp>
      <p:grpSp>
        <p:nvGrpSpPr>
          <p:cNvPr id="4" name="Group 3">
            <a:extLst>
              <a:ext uri="{FF2B5EF4-FFF2-40B4-BE49-F238E27FC236}">
                <a16:creationId xmlns:a16="http://schemas.microsoft.com/office/drawing/2014/main" id="{4E471D64-723B-5B98-FDDA-321794937F43}"/>
              </a:ext>
            </a:extLst>
          </p:cNvPr>
          <p:cNvGrpSpPr/>
          <p:nvPr/>
        </p:nvGrpSpPr>
        <p:grpSpPr>
          <a:xfrm rot="16200000">
            <a:off x="580124" y="306956"/>
            <a:ext cx="793054" cy="947012"/>
            <a:chOff x="547405" y="6570863"/>
            <a:chExt cx="1035254" cy="1236230"/>
          </a:xfrm>
        </p:grpSpPr>
        <p:sp>
          <p:nvSpPr>
            <p:cNvPr id="5" name="Freeform 4">
              <a:extLst>
                <a:ext uri="{FF2B5EF4-FFF2-40B4-BE49-F238E27FC236}">
                  <a16:creationId xmlns:a16="http://schemas.microsoft.com/office/drawing/2014/main" id="{97B5CA5B-D382-BFEE-CE9B-6EAAEDD881B3}"/>
                </a:ext>
              </a:extLst>
            </p:cNvPr>
            <p:cNvSpPr/>
            <p:nvPr/>
          </p:nvSpPr>
          <p:spPr>
            <a:xfrm>
              <a:off x="1059795" y="7527291"/>
              <a:ext cx="11386" cy="120435"/>
            </a:xfrm>
            <a:custGeom>
              <a:avLst/>
              <a:gdLst>
                <a:gd name="connsiteX0" fmla="*/ 5693 w 11386"/>
                <a:gd name="connsiteY0" fmla="*/ 120436 h 120435"/>
                <a:gd name="connsiteX1" fmla="*/ 0 w 11386"/>
                <a:gd name="connsiteY1" fmla="*/ 114744 h 120435"/>
                <a:gd name="connsiteX2" fmla="*/ 0 w 11386"/>
                <a:gd name="connsiteY2" fmla="*/ 5692 h 120435"/>
                <a:gd name="connsiteX3" fmla="*/ 5693 w 11386"/>
                <a:gd name="connsiteY3" fmla="*/ 0 h 120435"/>
                <a:gd name="connsiteX4" fmla="*/ 11386 w 11386"/>
                <a:gd name="connsiteY4" fmla="*/ 5692 h 120435"/>
                <a:gd name="connsiteX5" fmla="*/ 11386 w 11386"/>
                <a:gd name="connsiteY5" fmla="*/ 114744 h 120435"/>
                <a:gd name="connsiteX6" fmla="*/ 5693 w 11386"/>
                <a:gd name="connsiteY6" fmla="*/ 120436 h 120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86" h="120435">
                  <a:moveTo>
                    <a:pt x="5693" y="120436"/>
                  </a:moveTo>
                  <a:cubicBezTo>
                    <a:pt x="2505" y="120436"/>
                    <a:pt x="0" y="117931"/>
                    <a:pt x="0" y="114744"/>
                  </a:cubicBezTo>
                  <a:lnTo>
                    <a:pt x="0" y="5692"/>
                  </a:lnTo>
                  <a:cubicBezTo>
                    <a:pt x="0" y="2504"/>
                    <a:pt x="2505" y="0"/>
                    <a:pt x="5693" y="0"/>
                  </a:cubicBezTo>
                  <a:cubicBezTo>
                    <a:pt x="8881" y="0"/>
                    <a:pt x="11386" y="2504"/>
                    <a:pt x="11386" y="5692"/>
                  </a:cubicBezTo>
                  <a:lnTo>
                    <a:pt x="11386" y="114744"/>
                  </a:lnTo>
                  <a:cubicBezTo>
                    <a:pt x="11386" y="117931"/>
                    <a:pt x="8881" y="120436"/>
                    <a:pt x="5693" y="120436"/>
                  </a:cubicBezTo>
                  <a:close/>
                </a:path>
              </a:pathLst>
            </a:custGeom>
            <a:solidFill>
              <a:srgbClr val="343434"/>
            </a:solidFill>
            <a:ln w="2276" cap="flat">
              <a:noFill/>
              <a:prstDash val="solid"/>
              <a:miter/>
            </a:ln>
          </p:spPr>
          <p:txBody>
            <a:bodyPr rtlCol="0" anchor="ctr"/>
            <a:lstStyle/>
            <a:p>
              <a:endParaRPr lang="en-US"/>
            </a:p>
          </p:txBody>
        </p:sp>
        <p:grpSp>
          <p:nvGrpSpPr>
            <p:cNvPr id="6" name="Graphic 15">
              <a:extLst>
                <a:ext uri="{FF2B5EF4-FFF2-40B4-BE49-F238E27FC236}">
                  <a16:creationId xmlns:a16="http://schemas.microsoft.com/office/drawing/2014/main" id="{33C5BC9D-9169-4429-2CC3-BC800A305D56}"/>
                </a:ext>
              </a:extLst>
            </p:cNvPr>
            <p:cNvGrpSpPr/>
            <p:nvPr/>
          </p:nvGrpSpPr>
          <p:grpSpPr>
            <a:xfrm>
              <a:off x="1006279" y="7689162"/>
              <a:ext cx="118191" cy="117931"/>
              <a:chOff x="1006279" y="7689162"/>
              <a:chExt cx="118191" cy="117931"/>
            </a:xfrm>
          </p:grpSpPr>
          <p:sp>
            <p:nvSpPr>
              <p:cNvPr id="10" name="Freeform 9">
                <a:extLst>
                  <a:ext uri="{FF2B5EF4-FFF2-40B4-BE49-F238E27FC236}">
                    <a16:creationId xmlns:a16="http://schemas.microsoft.com/office/drawing/2014/main" id="{0399A865-96C9-0FE2-D092-B6947B13B23D}"/>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11" name="Freeform 10">
                <a:extLst>
                  <a:ext uri="{FF2B5EF4-FFF2-40B4-BE49-F238E27FC236}">
                    <a16:creationId xmlns:a16="http://schemas.microsoft.com/office/drawing/2014/main" id="{18EB75C2-A738-8635-F568-123D9EB33E44}"/>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51C4C6"/>
              </a:solidFill>
              <a:ln w="2276" cap="flat">
                <a:noFill/>
                <a:prstDash val="solid"/>
                <a:miter/>
              </a:ln>
            </p:spPr>
            <p:txBody>
              <a:bodyPr rtlCol="0" anchor="ctr"/>
              <a:lstStyle/>
              <a:p>
                <a:endParaRPr lang="en-US"/>
              </a:p>
            </p:txBody>
          </p:sp>
        </p:grpSp>
        <p:grpSp>
          <p:nvGrpSpPr>
            <p:cNvPr id="7" name="Graphic 15">
              <a:extLst>
                <a:ext uri="{FF2B5EF4-FFF2-40B4-BE49-F238E27FC236}">
                  <a16:creationId xmlns:a16="http://schemas.microsoft.com/office/drawing/2014/main" id="{0E089B1A-F047-6BD0-1FBC-E8A21A54635A}"/>
                </a:ext>
              </a:extLst>
            </p:cNvPr>
            <p:cNvGrpSpPr/>
            <p:nvPr/>
          </p:nvGrpSpPr>
          <p:grpSpPr>
            <a:xfrm>
              <a:off x="547405" y="6570863"/>
              <a:ext cx="1035254" cy="914993"/>
              <a:chOff x="547405" y="6570863"/>
              <a:chExt cx="1035254" cy="914993"/>
            </a:xfrm>
          </p:grpSpPr>
          <p:sp>
            <p:nvSpPr>
              <p:cNvPr id="8" name="Freeform 7">
                <a:extLst>
                  <a:ext uri="{FF2B5EF4-FFF2-40B4-BE49-F238E27FC236}">
                    <a16:creationId xmlns:a16="http://schemas.microsoft.com/office/drawing/2014/main" id="{DE56F8D9-7A25-9A60-DD4D-472ED68E8606}"/>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51C4C6"/>
              </a:solidFill>
              <a:ln w="2276"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836779D0-F40E-E2D6-B0D5-FB6F0B814FE9}"/>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a:p>
            </p:txBody>
          </p:sp>
        </p:grpSp>
      </p:grpSp>
      <p:cxnSp>
        <p:nvCxnSpPr>
          <p:cNvPr id="35" name="Straight Connector 34">
            <a:extLst>
              <a:ext uri="{FF2B5EF4-FFF2-40B4-BE49-F238E27FC236}">
                <a16:creationId xmlns:a16="http://schemas.microsoft.com/office/drawing/2014/main" id="{9B4F80C7-C76F-D612-94F0-E0E8EFBAD386}"/>
              </a:ext>
            </a:extLst>
          </p:cNvPr>
          <p:cNvCxnSpPr>
            <a:cxnSpLocks/>
          </p:cNvCxnSpPr>
          <p:nvPr/>
        </p:nvCxnSpPr>
        <p:spPr>
          <a:xfrm flipH="1">
            <a:off x="561945" y="4744830"/>
            <a:ext cx="2245910" cy="0"/>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37" name="Freeform 36">
            <a:extLst>
              <a:ext uri="{FF2B5EF4-FFF2-40B4-BE49-F238E27FC236}">
                <a16:creationId xmlns:a16="http://schemas.microsoft.com/office/drawing/2014/main" id="{02AF5302-9406-4667-287A-04BF1B0A43E6}"/>
              </a:ext>
            </a:extLst>
          </p:cNvPr>
          <p:cNvSpPr/>
          <p:nvPr/>
        </p:nvSpPr>
        <p:spPr>
          <a:xfrm rot="16857412">
            <a:off x="2750626" y="4367501"/>
            <a:ext cx="1258839" cy="1104229"/>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chemeClr val="bg1">
              <a:alpha val="52000"/>
            </a:schemeClr>
          </a:solidFill>
          <a:ln w="5331" cap="flat">
            <a:noFill/>
            <a:prstDash val="solid"/>
            <a:miter/>
          </a:ln>
        </p:spPr>
        <p:txBody>
          <a:bodyPr rtlCol="0" anchor="ctr"/>
          <a:lstStyle/>
          <a:p>
            <a:endParaRPr lang="en-US"/>
          </a:p>
        </p:txBody>
      </p:sp>
      <p:grpSp>
        <p:nvGrpSpPr>
          <p:cNvPr id="28" name="Group 27">
            <a:extLst>
              <a:ext uri="{FF2B5EF4-FFF2-40B4-BE49-F238E27FC236}">
                <a16:creationId xmlns:a16="http://schemas.microsoft.com/office/drawing/2014/main" id="{4F3AD914-9084-C969-39DD-485FC98B758E}"/>
              </a:ext>
            </a:extLst>
          </p:cNvPr>
          <p:cNvGrpSpPr/>
          <p:nvPr/>
        </p:nvGrpSpPr>
        <p:grpSpPr>
          <a:xfrm>
            <a:off x="616264" y="580589"/>
            <a:ext cx="400872" cy="401839"/>
            <a:chOff x="4835837" y="5211016"/>
            <a:chExt cx="539302" cy="540603"/>
          </a:xfrm>
        </p:grpSpPr>
        <p:grpSp>
          <p:nvGrpSpPr>
            <p:cNvPr id="29" name="Group 28">
              <a:extLst>
                <a:ext uri="{FF2B5EF4-FFF2-40B4-BE49-F238E27FC236}">
                  <a16:creationId xmlns:a16="http://schemas.microsoft.com/office/drawing/2014/main" id="{F310C5E7-E719-C918-DB56-07C979FFB380}"/>
                </a:ext>
              </a:extLst>
            </p:cNvPr>
            <p:cNvGrpSpPr/>
            <p:nvPr/>
          </p:nvGrpSpPr>
          <p:grpSpPr>
            <a:xfrm>
              <a:off x="4835837" y="5211016"/>
              <a:ext cx="539302" cy="540603"/>
              <a:chOff x="3686030" y="8104978"/>
              <a:chExt cx="395065" cy="396018"/>
            </a:xfrm>
          </p:grpSpPr>
          <p:sp>
            <p:nvSpPr>
              <p:cNvPr id="33" name="Freeform 32">
                <a:extLst>
                  <a:ext uri="{FF2B5EF4-FFF2-40B4-BE49-F238E27FC236}">
                    <a16:creationId xmlns:a16="http://schemas.microsoft.com/office/drawing/2014/main" id="{EDC2AD22-A713-67D4-5A88-326826FA4E92}"/>
                  </a:ext>
                </a:extLst>
              </p:cNvPr>
              <p:cNvSpPr/>
              <p:nvPr/>
            </p:nvSpPr>
            <p:spPr>
              <a:xfrm>
                <a:off x="3732676" y="8460062"/>
                <a:ext cx="199912" cy="7615"/>
              </a:xfrm>
              <a:custGeom>
                <a:avLst/>
                <a:gdLst>
                  <a:gd name="connsiteX0" fmla="*/ 199913 w 199912"/>
                  <a:gd name="connsiteY0" fmla="*/ 0 h 7615"/>
                  <a:gd name="connsiteX1" fmla="*/ 192297 w 199912"/>
                  <a:gd name="connsiteY1" fmla="*/ 7616 h 7615"/>
                  <a:gd name="connsiteX2" fmla="*/ 7616 w 199912"/>
                  <a:gd name="connsiteY2" fmla="*/ 7616 h 7615"/>
                  <a:gd name="connsiteX3" fmla="*/ 0 w 199912"/>
                  <a:gd name="connsiteY3" fmla="*/ 0 h 7615"/>
                </a:gdLst>
                <a:ahLst/>
                <a:cxnLst>
                  <a:cxn ang="0">
                    <a:pos x="connsiteX0" y="connsiteY0"/>
                  </a:cxn>
                  <a:cxn ang="0">
                    <a:pos x="connsiteX1" y="connsiteY1"/>
                  </a:cxn>
                  <a:cxn ang="0">
                    <a:pos x="connsiteX2" y="connsiteY2"/>
                  </a:cxn>
                  <a:cxn ang="0">
                    <a:pos x="connsiteX3" y="connsiteY3"/>
                  </a:cxn>
                </a:cxnLst>
                <a:rect l="l" t="t" r="r" b="b"/>
                <a:pathLst>
                  <a:path w="199912" h="7615">
                    <a:moveTo>
                      <a:pt x="199913" y="0"/>
                    </a:moveTo>
                    <a:cubicBezTo>
                      <a:pt x="199913" y="3808"/>
                      <a:pt x="197057" y="7616"/>
                      <a:pt x="192297" y="7616"/>
                    </a:cubicBezTo>
                    <a:lnTo>
                      <a:pt x="7616" y="7616"/>
                    </a:lnTo>
                    <a:cubicBezTo>
                      <a:pt x="3808" y="7616"/>
                      <a:pt x="0" y="3808"/>
                      <a:pt x="0" y="0"/>
                    </a:cubicBezTo>
                  </a:path>
                </a:pathLst>
              </a:custGeom>
              <a:noFill/>
              <a:ln w="12700" cap="flat">
                <a:solidFill>
                  <a:srgbClr val="000000"/>
                </a:solid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E57F154B-42DB-7B32-D2CF-5C3B3C3C4020}"/>
                  </a:ext>
                </a:extLst>
              </p:cNvPr>
              <p:cNvSpPr/>
              <p:nvPr/>
            </p:nvSpPr>
            <p:spPr>
              <a:xfrm>
                <a:off x="3699357" y="8354393"/>
                <a:ext cx="261790" cy="146603"/>
              </a:xfrm>
              <a:custGeom>
                <a:avLst/>
                <a:gdLst>
                  <a:gd name="connsiteX0" fmla="*/ 200865 w 261790"/>
                  <a:gd name="connsiteY0" fmla="*/ 111380 h 146603"/>
                  <a:gd name="connsiteX1" fmla="*/ 207529 w 261790"/>
                  <a:gd name="connsiteY1" fmla="*/ 140891 h 146603"/>
                  <a:gd name="connsiteX2" fmla="*/ 215144 w 261790"/>
                  <a:gd name="connsiteY2" fmla="*/ 146603 h 146603"/>
                  <a:gd name="connsiteX3" fmla="*/ 247511 w 261790"/>
                  <a:gd name="connsiteY3" fmla="*/ 146603 h 146603"/>
                  <a:gd name="connsiteX4" fmla="*/ 254175 w 261790"/>
                  <a:gd name="connsiteY4" fmla="*/ 140891 h 146603"/>
                  <a:gd name="connsiteX5" fmla="*/ 261791 w 261790"/>
                  <a:gd name="connsiteY5" fmla="*/ 108524 h 146603"/>
                  <a:gd name="connsiteX6" fmla="*/ 261791 w 261790"/>
                  <a:gd name="connsiteY6" fmla="*/ 106620 h 146603"/>
                  <a:gd name="connsiteX7" fmla="*/ 261791 w 261790"/>
                  <a:gd name="connsiteY7" fmla="*/ 106620 h 146603"/>
                  <a:gd name="connsiteX8" fmla="*/ 261791 w 261790"/>
                  <a:gd name="connsiteY8" fmla="*/ 55214 h 146603"/>
                  <a:gd name="connsiteX9" fmla="*/ 246559 w 261790"/>
                  <a:gd name="connsiteY9" fmla="*/ 8568 h 146603"/>
                  <a:gd name="connsiteX10" fmla="*/ 242751 w 261790"/>
                  <a:gd name="connsiteY10" fmla="*/ 2856 h 146603"/>
                  <a:gd name="connsiteX11" fmla="*/ 237040 w 261790"/>
                  <a:gd name="connsiteY11" fmla="*/ 0 h 146603"/>
                  <a:gd name="connsiteX12" fmla="*/ 25703 w 261790"/>
                  <a:gd name="connsiteY12" fmla="*/ 0 h 146603"/>
                  <a:gd name="connsiteX13" fmla="*/ 19039 w 261790"/>
                  <a:gd name="connsiteY13" fmla="*/ 3808 h 146603"/>
                  <a:gd name="connsiteX14" fmla="*/ 15232 w 261790"/>
                  <a:gd name="connsiteY14" fmla="*/ 9520 h 146603"/>
                  <a:gd name="connsiteX15" fmla="*/ 0 w 261790"/>
                  <a:gd name="connsiteY15" fmla="*/ 56166 h 146603"/>
                  <a:gd name="connsiteX16" fmla="*/ 0 w 261790"/>
                  <a:gd name="connsiteY16" fmla="*/ 106620 h 146603"/>
                  <a:gd name="connsiteX17" fmla="*/ 0 w 261790"/>
                  <a:gd name="connsiteY17" fmla="*/ 106620 h 146603"/>
                  <a:gd name="connsiteX18" fmla="*/ 0 w 261790"/>
                  <a:gd name="connsiteY18" fmla="*/ 108524 h 146603"/>
                  <a:gd name="connsiteX19" fmla="*/ 7616 w 261790"/>
                  <a:gd name="connsiteY19" fmla="*/ 140891 h 146603"/>
                  <a:gd name="connsiteX20" fmla="*/ 15232 w 261790"/>
                  <a:gd name="connsiteY20" fmla="*/ 146603 h 146603"/>
                  <a:gd name="connsiteX21" fmla="*/ 50454 w 261790"/>
                  <a:gd name="connsiteY21" fmla="*/ 146603 h 146603"/>
                  <a:gd name="connsiteX22" fmla="*/ 58070 w 261790"/>
                  <a:gd name="connsiteY22" fmla="*/ 140891 h 146603"/>
                  <a:gd name="connsiteX23" fmla="*/ 63782 w 261790"/>
                  <a:gd name="connsiteY23" fmla="*/ 112332 h 146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61790" h="146603">
                    <a:moveTo>
                      <a:pt x="200865" y="111380"/>
                    </a:moveTo>
                    <a:lnTo>
                      <a:pt x="207529" y="140891"/>
                    </a:lnTo>
                    <a:cubicBezTo>
                      <a:pt x="208481" y="143747"/>
                      <a:pt x="211336" y="146603"/>
                      <a:pt x="215144" y="146603"/>
                    </a:cubicBezTo>
                    <a:lnTo>
                      <a:pt x="247511" y="146603"/>
                    </a:lnTo>
                    <a:cubicBezTo>
                      <a:pt x="251319" y="146603"/>
                      <a:pt x="253223" y="143747"/>
                      <a:pt x="254175" y="140891"/>
                    </a:cubicBezTo>
                    <a:lnTo>
                      <a:pt x="261791" y="108524"/>
                    </a:lnTo>
                    <a:cubicBezTo>
                      <a:pt x="261791" y="108524"/>
                      <a:pt x="261791" y="107572"/>
                      <a:pt x="261791" y="106620"/>
                    </a:cubicBezTo>
                    <a:cubicBezTo>
                      <a:pt x="261791" y="106620"/>
                      <a:pt x="261791" y="106620"/>
                      <a:pt x="261791" y="106620"/>
                    </a:cubicBezTo>
                    <a:lnTo>
                      <a:pt x="261791" y="55214"/>
                    </a:lnTo>
                    <a:cubicBezTo>
                      <a:pt x="261791" y="38079"/>
                      <a:pt x="257031" y="23799"/>
                      <a:pt x="246559" y="8568"/>
                    </a:cubicBezTo>
                    <a:lnTo>
                      <a:pt x="242751" y="2856"/>
                    </a:lnTo>
                    <a:cubicBezTo>
                      <a:pt x="241799" y="952"/>
                      <a:pt x="238944" y="0"/>
                      <a:pt x="237040" y="0"/>
                    </a:cubicBezTo>
                    <a:lnTo>
                      <a:pt x="25703" y="0"/>
                    </a:lnTo>
                    <a:cubicBezTo>
                      <a:pt x="22847" y="0"/>
                      <a:pt x="20943" y="1904"/>
                      <a:pt x="19039" y="3808"/>
                    </a:cubicBezTo>
                    <a:lnTo>
                      <a:pt x="15232" y="9520"/>
                    </a:lnTo>
                    <a:cubicBezTo>
                      <a:pt x="4760" y="23799"/>
                      <a:pt x="0" y="39031"/>
                      <a:pt x="0" y="56166"/>
                    </a:cubicBezTo>
                    <a:lnTo>
                      <a:pt x="0" y="106620"/>
                    </a:lnTo>
                    <a:cubicBezTo>
                      <a:pt x="0" y="106620"/>
                      <a:pt x="0" y="106620"/>
                      <a:pt x="0" y="106620"/>
                    </a:cubicBezTo>
                    <a:cubicBezTo>
                      <a:pt x="0" y="106620"/>
                      <a:pt x="0" y="108524"/>
                      <a:pt x="0" y="108524"/>
                    </a:cubicBezTo>
                    <a:lnTo>
                      <a:pt x="7616" y="140891"/>
                    </a:lnTo>
                    <a:cubicBezTo>
                      <a:pt x="8568" y="143747"/>
                      <a:pt x="11423" y="146603"/>
                      <a:pt x="15232" y="146603"/>
                    </a:cubicBezTo>
                    <a:lnTo>
                      <a:pt x="50454" y="146603"/>
                    </a:lnTo>
                    <a:cubicBezTo>
                      <a:pt x="53310" y="146603"/>
                      <a:pt x="57118" y="143747"/>
                      <a:pt x="58070" y="140891"/>
                    </a:cubicBezTo>
                    <a:lnTo>
                      <a:pt x="63782" y="112332"/>
                    </a:lnTo>
                  </a:path>
                </a:pathLst>
              </a:custGeom>
              <a:noFill/>
              <a:ln w="12700" cap="flat">
                <a:solidFill>
                  <a:srgbClr val="000000"/>
                </a:solid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2D331177-BD3B-42E3-82E6-1DCF9639CD9D}"/>
                  </a:ext>
                </a:extLst>
              </p:cNvPr>
              <p:cNvSpPr/>
              <p:nvPr/>
            </p:nvSpPr>
            <p:spPr>
              <a:xfrm>
                <a:off x="3804073" y="8400088"/>
                <a:ext cx="52358" cy="19039"/>
              </a:xfrm>
              <a:custGeom>
                <a:avLst/>
                <a:gdLst>
                  <a:gd name="connsiteX0" fmla="*/ 44742 w 52358"/>
                  <a:gd name="connsiteY0" fmla="*/ 19039 h 19039"/>
                  <a:gd name="connsiteX1" fmla="*/ 7616 w 52358"/>
                  <a:gd name="connsiteY1" fmla="*/ 19039 h 19039"/>
                  <a:gd name="connsiteX2" fmla="*/ 0 w 52358"/>
                  <a:gd name="connsiteY2" fmla="*/ 9520 h 19039"/>
                  <a:gd name="connsiteX3" fmla="*/ 7616 w 52358"/>
                  <a:gd name="connsiteY3" fmla="*/ 0 h 19039"/>
                  <a:gd name="connsiteX4" fmla="*/ 44742 w 52358"/>
                  <a:gd name="connsiteY4" fmla="*/ 0 h 19039"/>
                  <a:gd name="connsiteX5" fmla="*/ 52358 w 52358"/>
                  <a:gd name="connsiteY5" fmla="*/ 9520 h 19039"/>
                  <a:gd name="connsiteX6" fmla="*/ 44742 w 52358"/>
                  <a:gd name="connsiteY6" fmla="*/ 19039 h 1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358" h="19039">
                    <a:moveTo>
                      <a:pt x="44742" y="19039"/>
                    </a:moveTo>
                    <a:lnTo>
                      <a:pt x="7616" y="19039"/>
                    </a:lnTo>
                    <a:cubicBezTo>
                      <a:pt x="3808" y="19039"/>
                      <a:pt x="0" y="14279"/>
                      <a:pt x="0" y="9520"/>
                    </a:cubicBezTo>
                    <a:cubicBezTo>
                      <a:pt x="0" y="4760"/>
                      <a:pt x="3808" y="0"/>
                      <a:pt x="7616" y="0"/>
                    </a:cubicBezTo>
                    <a:lnTo>
                      <a:pt x="44742" y="0"/>
                    </a:lnTo>
                    <a:cubicBezTo>
                      <a:pt x="48550" y="0"/>
                      <a:pt x="52358" y="4760"/>
                      <a:pt x="52358" y="9520"/>
                    </a:cubicBezTo>
                    <a:cubicBezTo>
                      <a:pt x="52358" y="14279"/>
                      <a:pt x="49502" y="19039"/>
                      <a:pt x="44742" y="19039"/>
                    </a:cubicBezTo>
                    <a:close/>
                  </a:path>
                </a:pathLst>
              </a:custGeom>
              <a:noFill/>
              <a:ln w="12700" cap="flat">
                <a:solidFill>
                  <a:srgbClr val="000000"/>
                </a:solid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F503DAD6-FF3D-2378-D1B8-B3CBB04AF38D}"/>
                  </a:ext>
                </a:extLst>
              </p:cNvPr>
              <p:cNvSpPr/>
              <p:nvPr/>
            </p:nvSpPr>
            <p:spPr>
              <a:xfrm>
                <a:off x="3686030" y="8281092"/>
                <a:ext cx="294157" cy="85676"/>
              </a:xfrm>
              <a:custGeom>
                <a:avLst/>
                <a:gdLst>
                  <a:gd name="connsiteX0" fmla="*/ 273214 w 294157"/>
                  <a:gd name="connsiteY0" fmla="*/ 85677 h 85676"/>
                  <a:gd name="connsiteX1" fmla="*/ 294158 w 294157"/>
                  <a:gd name="connsiteY1" fmla="*/ 63782 h 85676"/>
                  <a:gd name="connsiteX2" fmla="*/ 273214 w 294157"/>
                  <a:gd name="connsiteY2" fmla="*/ 42838 h 85676"/>
                  <a:gd name="connsiteX3" fmla="*/ 265599 w 294157"/>
                  <a:gd name="connsiteY3" fmla="*/ 50454 h 85676"/>
                  <a:gd name="connsiteX4" fmla="*/ 273214 w 294157"/>
                  <a:gd name="connsiteY4" fmla="*/ 58070 h 85676"/>
                  <a:gd name="connsiteX5" fmla="*/ 278926 w 294157"/>
                  <a:gd name="connsiteY5" fmla="*/ 63782 h 85676"/>
                  <a:gd name="connsiteX6" fmla="*/ 273214 w 294157"/>
                  <a:gd name="connsiteY6" fmla="*/ 70445 h 85676"/>
                  <a:gd name="connsiteX7" fmla="*/ 258935 w 294157"/>
                  <a:gd name="connsiteY7" fmla="*/ 70445 h 85676"/>
                  <a:gd name="connsiteX8" fmla="*/ 248463 w 294157"/>
                  <a:gd name="connsiteY8" fmla="*/ 25703 h 85676"/>
                  <a:gd name="connsiteX9" fmla="*/ 216096 w 294157"/>
                  <a:gd name="connsiteY9" fmla="*/ 0 h 85676"/>
                  <a:gd name="connsiteX10" fmla="*/ 79013 w 294157"/>
                  <a:gd name="connsiteY10" fmla="*/ 0 h 85676"/>
                  <a:gd name="connsiteX11" fmla="*/ 46646 w 294157"/>
                  <a:gd name="connsiteY11" fmla="*/ 25703 h 85676"/>
                  <a:gd name="connsiteX12" fmla="*/ 35223 w 294157"/>
                  <a:gd name="connsiteY12" fmla="*/ 70445 h 85676"/>
                  <a:gd name="connsiteX13" fmla="*/ 19991 w 294157"/>
                  <a:gd name="connsiteY13" fmla="*/ 70445 h 85676"/>
                  <a:gd name="connsiteX14" fmla="*/ 14279 w 294157"/>
                  <a:gd name="connsiteY14" fmla="*/ 63782 h 85676"/>
                  <a:gd name="connsiteX15" fmla="*/ 19991 w 294157"/>
                  <a:gd name="connsiteY15" fmla="*/ 58070 h 85676"/>
                  <a:gd name="connsiteX16" fmla="*/ 27607 w 294157"/>
                  <a:gd name="connsiteY16" fmla="*/ 50454 h 85676"/>
                  <a:gd name="connsiteX17" fmla="*/ 19991 w 294157"/>
                  <a:gd name="connsiteY17" fmla="*/ 42838 h 85676"/>
                  <a:gd name="connsiteX18" fmla="*/ 0 w 294157"/>
                  <a:gd name="connsiteY18" fmla="*/ 63782 h 85676"/>
                  <a:gd name="connsiteX19" fmla="*/ 19991 w 294157"/>
                  <a:gd name="connsiteY19" fmla="*/ 85677 h 8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94157" h="85676">
                    <a:moveTo>
                      <a:pt x="273214" y="85677"/>
                    </a:moveTo>
                    <a:cubicBezTo>
                      <a:pt x="284638" y="85677"/>
                      <a:pt x="294158" y="76157"/>
                      <a:pt x="294158" y="63782"/>
                    </a:cubicBezTo>
                    <a:cubicBezTo>
                      <a:pt x="294158" y="51406"/>
                      <a:pt x="284638" y="42838"/>
                      <a:pt x="273214" y="42838"/>
                    </a:cubicBezTo>
                    <a:cubicBezTo>
                      <a:pt x="261791" y="42838"/>
                      <a:pt x="265599" y="46646"/>
                      <a:pt x="265599" y="50454"/>
                    </a:cubicBezTo>
                    <a:cubicBezTo>
                      <a:pt x="265599" y="54262"/>
                      <a:pt x="269406" y="58070"/>
                      <a:pt x="273214" y="58070"/>
                    </a:cubicBezTo>
                    <a:cubicBezTo>
                      <a:pt x="277022" y="58070"/>
                      <a:pt x="278926" y="60926"/>
                      <a:pt x="278926" y="63782"/>
                    </a:cubicBezTo>
                    <a:cubicBezTo>
                      <a:pt x="278926" y="66638"/>
                      <a:pt x="276070" y="70445"/>
                      <a:pt x="273214" y="70445"/>
                    </a:cubicBezTo>
                    <a:lnTo>
                      <a:pt x="258935" y="70445"/>
                    </a:lnTo>
                    <a:lnTo>
                      <a:pt x="248463" y="25703"/>
                    </a:lnTo>
                    <a:cubicBezTo>
                      <a:pt x="244655" y="10472"/>
                      <a:pt x="231328" y="0"/>
                      <a:pt x="216096" y="0"/>
                    </a:cubicBezTo>
                    <a:lnTo>
                      <a:pt x="79013" y="0"/>
                    </a:lnTo>
                    <a:cubicBezTo>
                      <a:pt x="62830" y="0"/>
                      <a:pt x="49502" y="10472"/>
                      <a:pt x="46646" y="25703"/>
                    </a:cubicBezTo>
                    <a:lnTo>
                      <a:pt x="35223" y="70445"/>
                    </a:lnTo>
                    <a:lnTo>
                      <a:pt x="19991" y="70445"/>
                    </a:lnTo>
                    <a:cubicBezTo>
                      <a:pt x="17135" y="70445"/>
                      <a:pt x="14279" y="67590"/>
                      <a:pt x="14279" y="63782"/>
                    </a:cubicBezTo>
                    <a:cubicBezTo>
                      <a:pt x="14279" y="59974"/>
                      <a:pt x="17135" y="58070"/>
                      <a:pt x="19991" y="58070"/>
                    </a:cubicBezTo>
                    <a:cubicBezTo>
                      <a:pt x="22847" y="58070"/>
                      <a:pt x="27607" y="54262"/>
                      <a:pt x="27607" y="50454"/>
                    </a:cubicBezTo>
                    <a:cubicBezTo>
                      <a:pt x="27607" y="46646"/>
                      <a:pt x="23799" y="42838"/>
                      <a:pt x="19991" y="42838"/>
                    </a:cubicBezTo>
                    <a:cubicBezTo>
                      <a:pt x="9520" y="42838"/>
                      <a:pt x="0" y="52358"/>
                      <a:pt x="0" y="63782"/>
                    </a:cubicBezTo>
                    <a:cubicBezTo>
                      <a:pt x="0" y="75205"/>
                      <a:pt x="9520" y="85677"/>
                      <a:pt x="19991" y="85677"/>
                    </a:cubicBezTo>
                  </a:path>
                </a:pathLst>
              </a:custGeom>
              <a:noFill/>
              <a:ln w="12700" cap="flat">
                <a:solidFill>
                  <a:srgbClr val="000000"/>
                </a:solid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974E71C1-50A1-C9C3-49B1-2D8DF58AD130}"/>
                  </a:ext>
                </a:extLst>
              </p:cNvPr>
              <p:cNvSpPr/>
              <p:nvPr/>
            </p:nvSpPr>
            <p:spPr>
              <a:xfrm>
                <a:off x="3837392" y="8104978"/>
                <a:ext cx="243703" cy="237991"/>
              </a:xfrm>
              <a:custGeom>
                <a:avLst/>
                <a:gdLst>
                  <a:gd name="connsiteX0" fmla="*/ 4760 w 243703"/>
                  <a:gd name="connsiteY0" fmla="*/ 158978 h 237991"/>
                  <a:gd name="connsiteX1" fmla="*/ 0 w 243703"/>
                  <a:gd name="connsiteY1" fmla="*/ 122804 h 237991"/>
                  <a:gd name="connsiteX2" fmla="*/ 121852 w 243703"/>
                  <a:gd name="connsiteY2" fmla="*/ 0 h 237991"/>
                  <a:gd name="connsiteX3" fmla="*/ 243703 w 243703"/>
                  <a:gd name="connsiteY3" fmla="*/ 122804 h 237991"/>
                  <a:gd name="connsiteX4" fmla="*/ 163738 w 243703"/>
                  <a:gd name="connsiteY4" fmla="*/ 237992 h 237991"/>
                  <a:gd name="connsiteX5" fmla="*/ 160882 w 243703"/>
                  <a:gd name="connsiteY5" fmla="*/ 237992 h 237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3703" h="237991">
                    <a:moveTo>
                      <a:pt x="4760" y="158978"/>
                    </a:moveTo>
                    <a:cubicBezTo>
                      <a:pt x="952" y="147555"/>
                      <a:pt x="0" y="134227"/>
                      <a:pt x="0" y="122804"/>
                    </a:cubicBezTo>
                    <a:cubicBezTo>
                      <a:pt x="0" y="55214"/>
                      <a:pt x="54262" y="0"/>
                      <a:pt x="121852" y="0"/>
                    </a:cubicBezTo>
                    <a:cubicBezTo>
                      <a:pt x="189441" y="0"/>
                      <a:pt x="243703" y="55214"/>
                      <a:pt x="243703" y="122804"/>
                    </a:cubicBezTo>
                    <a:cubicBezTo>
                      <a:pt x="243703" y="190393"/>
                      <a:pt x="211336" y="220856"/>
                      <a:pt x="163738" y="237992"/>
                    </a:cubicBezTo>
                    <a:cubicBezTo>
                      <a:pt x="162786" y="237040"/>
                      <a:pt x="161834" y="237992"/>
                      <a:pt x="160882" y="237992"/>
                    </a:cubicBezTo>
                  </a:path>
                </a:pathLst>
              </a:custGeom>
              <a:noFill/>
              <a:ln w="12700" cap="flat">
                <a:solidFill>
                  <a:srgbClr val="000000"/>
                </a:solid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776DE6E8-0CEE-B160-7E86-9FE54DCA44CE}"/>
                  </a:ext>
                </a:extLst>
              </p:cNvPr>
              <p:cNvSpPr/>
              <p:nvPr/>
            </p:nvSpPr>
            <p:spPr>
              <a:xfrm>
                <a:off x="3728868" y="8380097"/>
                <a:ext cx="57117" cy="57117"/>
              </a:xfrm>
              <a:custGeom>
                <a:avLst/>
                <a:gdLst>
                  <a:gd name="connsiteX0" fmla="*/ 57118 w 57117"/>
                  <a:gd name="connsiteY0" fmla="*/ 28559 h 57117"/>
                  <a:gd name="connsiteX1" fmla="*/ 28559 w 57117"/>
                  <a:gd name="connsiteY1" fmla="*/ 57118 h 57117"/>
                  <a:gd name="connsiteX2" fmla="*/ 0 w 57117"/>
                  <a:gd name="connsiteY2" fmla="*/ 28559 h 57117"/>
                  <a:gd name="connsiteX3" fmla="*/ 28559 w 57117"/>
                  <a:gd name="connsiteY3" fmla="*/ 0 h 57117"/>
                </a:gdLst>
                <a:ahLst/>
                <a:cxnLst>
                  <a:cxn ang="0">
                    <a:pos x="connsiteX0" y="connsiteY0"/>
                  </a:cxn>
                  <a:cxn ang="0">
                    <a:pos x="connsiteX1" y="connsiteY1"/>
                  </a:cxn>
                  <a:cxn ang="0">
                    <a:pos x="connsiteX2" y="connsiteY2"/>
                  </a:cxn>
                  <a:cxn ang="0">
                    <a:pos x="connsiteX3" y="connsiteY3"/>
                  </a:cxn>
                </a:cxnLst>
                <a:rect l="l" t="t" r="r" b="b"/>
                <a:pathLst>
                  <a:path w="57117" h="57117">
                    <a:moveTo>
                      <a:pt x="57118" y="28559"/>
                    </a:moveTo>
                    <a:cubicBezTo>
                      <a:pt x="57118" y="44743"/>
                      <a:pt x="44742" y="57118"/>
                      <a:pt x="28559" y="57118"/>
                    </a:cubicBezTo>
                    <a:cubicBezTo>
                      <a:pt x="12375" y="57118"/>
                      <a:pt x="0" y="44743"/>
                      <a:pt x="0" y="28559"/>
                    </a:cubicBezTo>
                    <a:cubicBezTo>
                      <a:pt x="0" y="12375"/>
                      <a:pt x="12375" y="0"/>
                      <a:pt x="28559" y="0"/>
                    </a:cubicBezTo>
                  </a:path>
                </a:pathLst>
              </a:custGeom>
              <a:noFill/>
              <a:ln w="12700" cap="flat">
                <a:solidFill>
                  <a:srgbClr val="000000"/>
                </a:solid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BFDE9DD4-11E7-8DB5-BE29-4D324A3412ED}"/>
                  </a:ext>
                </a:extLst>
              </p:cNvPr>
              <p:cNvSpPr/>
              <p:nvPr/>
            </p:nvSpPr>
            <p:spPr>
              <a:xfrm>
                <a:off x="3875471" y="8381049"/>
                <a:ext cx="57117" cy="57117"/>
              </a:xfrm>
              <a:custGeom>
                <a:avLst/>
                <a:gdLst>
                  <a:gd name="connsiteX0" fmla="*/ 57118 w 57117"/>
                  <a:gd name="connsiteY0" fmla="*/ 28559 h 57117"/>
                  <a:gd name="connsiteX1" fmla="*/ 28559 w 57117"/>
                  <a:gd name="connsiteY1" fmla="*/ 57118 h 57117"/>
                  <a:gd name="connsiteX2" fmla="*/ 0 w 57117"/>
                  <a:gd name="connsiteY2" fmla="*/ 28559 h 57117"/>
                  <a:gd name="connsiteX3" fmla="*/ 28559 w 57117"/>
                  <a:gd name="connsiteY3" fmla="*/ 0 h 57117"/>
                </a:gdLst>
                <a:ahLst/>
                <a:cxnLst>
                  <a:cxn ang="0">
                    <a:pos x="connsiteX0" y="connsiteY0"/>
                  </a:cxn>
                  <a:cxn ang="0">
                    <a:pos x="connsiteX1" y="connsiteY1"/>
                  </a:cxn>
                  <a:cxn ang="0">
                    <a:pos x="connsiteX2" y="connsiteY2"/>
                  </a:cxn>
                  <a:cxn ang="0">
                    <a:pos x="connsiteX3" y="connsiteY3"/>
                  </a:cxn>
                </a:cxnLst>
                <a:rect l="l" t="t" r="r" b="b"/>
                <a:pathLst>
                  <a:path w="57117" h="57117">
                    <a:moveTo>
                      <a:pt x="57118" y="28559"/>
                    </a:moveTo>
                    <a:cubicBezTo>
                      <a:pt x="57118" y="44742"/>
                      <a:pt x="44742" y="57118"/>
                      <a:pt x="28559" y="57118"/>
                    </a:cubicBezTo>
                    <a:cubicBezTo>
                      <a:pt x="12375" y="57118"/>
                      <a:pt x="0" y="44742"/>
                      <a:pt x="0" y="28559"/>
                    </a:cubicBezTo>
                    <a:cubicBezTo>
                      <a:pt x="0" y="12375"/>
                      <a:pt x="12375" y="0"/>
                      <a:pt x="28559" y="0"/>
                    </a:cubicBezTo>
                  </a:path>
                </a:pathLst>
              </a:custGeom>
              <a:noFill/>
              <a:ln w="12700" cap="flat">
                <a:solidFill>
                  <a:srgbClr val="000000"/>
                </a:solidFill>
                <a:prstDash val="solid"/>
                <a:miter/>
              </a:ln>
            </p:spPr>
            <p:txBody>
              <a:bodyPr rtlCol="0" anchor="ctr"/>
              <a:lstStyle/>
              <a:p>
                <a:endParaRPr lang="en-US"/>
              </a:p>
            </p:txBody>
          </p:sp>
        </p:grpSp>
        <p:grpSp>
          <p:nvGrpSpPr>
            <p:cNvPr id="30" name="Group 29">
              <a:extLst>
                <a:ext uri="{FF2B5EF4-FFF2-40B4-BE49-F238E27FC236}">
                  <a16:creationId xmlns:a16="http://schemas.microsoft.com/office/drawing/2014/main" id="{F6302C7A-8F60-EF17-55DC-FB81D3738774}"/>
                </a:ext>
              </a:extLst>
            </p:cNvPr>
            <p:cNvGrpSpPr/>
            <p:nvPr/>
          </p:nvGrpSpPr>
          <p:grpSpPr>
            <a:xfrm rot="1286664">
              <a:off x="5139342" y="5296520"/>
              <a:ext cx="142592" cy="142398"/>
              <a:chOff x="5139342" y="5296520"/>
              <a:chExt cx="142592" cy="142398"/>
            </a:xfrm>
          </p:grpSpPr>
          <p:sp>
            <p:nvSpPr>
              <p:cNvPr id="31" name="Freeform 30">
                <a:extLst>
                  <a:ext uri="{FF2B5EF4-FFF2-40B4-BE49-F238E27FC236}">
                    <a16:creationId xmlns:a16="http://schemas.microsoft.com/office/drawing/2014/main" id="{85129647-D725-7D74-334F-81E6EC179287}"/>
                  </a:ext>
                </a:extLst>
              </p:cNvPr>
              <p:cNvSpPr/>
              <p:nvPr/>
            </p:nvSpPr>
            <p:spPr>
              <a:xfrm>
                <a:off x="5139342" y="5296520"/>
                <a:ext cx="142592" cy="142398"/>
              </a:xfrm>
              <a:custGeom>
                <a:avLst/>
                <a:gdLst>
                  <a:gd name="connsiteX0" fmla="*/ 82825 w 317504"/>
                  <a:gd name="connsiteY0" fmla="*/ 234362 h 317074"/>
                  <a:gd name="connsiteX1" fmla="*/ 315560 w 317504"/>
                  <a:gd name="connsiteY1" fmla="*/ 315132 h 317074"/>
                  <a:gd name="connsiteX2" fmla="*/ 234680 w 317504"/>
                  <a:gd name="connsiteY2" fmla="*/ 82713 h 317074"/>
                  <a:gd name="connsiteX3" fmla="*/ 1945 w 317504"/>
                  <a:gd name="connsiteY3" fmla="*/ 1942 h 317074"/>
                  <a:gd name="connsiteX4" fmla="*/ 82825 w 317504"/>
                  <a:gd name="connsiteY4" fmla="*/ 234362 h 317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504" h="317074">
                    <a:moveTo>
                      <a:pt x="82825" y="234362"/>
                    </a:moveTo>
                    <a:cubicBezTo>
                      <a:pt x="145547" y="297000"/>
                      <a:pt x="233030" y="325023"/>
                      <a:pt x="315560" y="315132"/>
                    </a:cubicBezTo>
                    <a:cubicBezTo>
                      <a:pt x="325463" y="232714"/>
                      <a:pt x="297404" y="146998"/>
                      <a:pt x="234680" y="82713"/>
                    </a:cubicBezTo>
                    <a:cubicBezTo>
                      <a:pt x="171958" y="20075"/>
                      <a:pt x="84475" y="-7948"/>
                      <a:pt x="1945" y="1942"/>
                    </a:cubicBezTo>
                    <a:cubicBezTo>
                      <a:pt x="-7958" y="84361"/>
                      <a:pt x="20101" y="170076"/>
                      <a:pt x="82825" y="234362"/>
                    </a:cubicBezTo>
                    <a:close/>
                  </a:path>
                </a:pathLst>
              </a:custGeom>
              <a:solidFill>
                <a:srgbClr val="51C4C6"/>
              </a:solidFill>
              <a:ln w="12700" cap="rnd">
                <a:solidFill>
                  <a:srgbClr val="000000"/>
                </a:solidFill>
                <a:prstDash val="solid"/>
                <a:miter/>
              </a:ln>
            </p:spPr>
            <p:txBody>
              <a:bodyPr rtlCol="0" anchor="ctr"/>
              <a:lstStyle/>
              <a:p>
                <a:endParaRPr lang="en-US" sz="1799"/>
              </a:p>
            </p:txBody>
          </p:sp>
          <p:sp>
            <p:nvSpPr>
              <p:cNvPr id="32" name="Freeform 31">
                <a:extLst>
                  <a:ext uri="{FF2B5EF4-FFF2-40B4-BE49-F238E27FC236}">
                    <a16:creationId xmlns:a16="http://schemas.microsoft.com/office/drawing/2014/main" id="{DAF80AFA-0871-033B-EAA0-14BCF9665883}"/>
                  </a:ext>
                </a:extLst>
              </p:cNvPr>
              <p:cNvSpPr/>
              <p:nvPr/>
            </p:nvSpPr>
            <p:spPr>
              <a:xfrm>
                <a:off x="5202488" y="5360318"/>
                <a:ext cx="78577" cy="77730"/>
              </a:xfrm>
              <a:custGeom>
                <a:avLst/>
                <a:gdLst>
                  <a:gd name="connsiteX0" fmla="*/ 0 w 174964"/>
                  <a:gd name="connsiteY0" fmla="*/ 0 h 173078"/>
                  <a:gd name="connsiteX1" fmla="*/ 174964 w 174964"/>
                  <a:gd name="connsiteY1" fmla="*/ 173078 h 173078"/>
                </a:gdLst>
                <a:ahLst/>
                <a:cxnLst>
                  <a:cxn ang="0">
                    <a:pos x="connsiteX0" y="connsiteY0"/>
                  </a:cxn>
                  <a:cxn ang="0">
                    <a:pos x="connsiteX1" y="connsiteY1"/>
                  </a:cxn>
                </a:cxnLst>
                <a:rect l="l" t="t" r="r" b="b"/>
                <a:pathLst>
                  <a:path w="174964" h="173078">
                    <a:moveTo>
                      <a:pt x="0" y="0"/>
                    </a:moveTo>
                    <a:lnTo>
                      <a:pt x="174964" y="173078"/>
                    </a:lnTo>
                  </a:path>
                </a:pathLst>
              </a:custGeom>
              <a:ln w="12700" cap="rnd">
                <a:solidFill>
                  <a:srgbClr val="000000"/>
                </a:solidFill>
                <a:prstDash val="solid"/>
                <a:miter/>
              </a:ln>
            </p:spPr>
            <p:txBody>
              <a:bodyPr rtlCol="0" anchor="ctr"/>
              <a:lstStyle/>
              <a:p>
                <a:endParaRPr lang="en-US" sz="1799"/>
              </a:p>
            </p:txBody>
          </p:sp>
        </p:grpSp>
      </p:grpSp>
      <p:sp>
        <p:nvSpPr>
          <p:cNvPr id="17" name="Text Placeholder 8">
            <a:extLst>
              <a:ext uri="{FF2B5EF4-FFF2-40B4-BE49-F238E27FC236}">
                <a16:creationId xmlns:a16="http://schemas.microsoft.com/office/drawing/2014/main" id="{A15C1F6D-1111-880C-8144-7B23CEBBD75F}"/>
              </a:ext>
            </a:extLst>
          </p:cNvPr>
          <p:cNvSpPr txBox="1">
            <a:spLocks/>
          </p:cNvSpPr>
          <p:nvPr/>
        </p:nvSpPr>
        <p:spPr>
          <a:xfrm>
            <a:off x="643970" y="5413519"/>
            <a:ext cx="2794952" cy="1456361"/>
          </a:xfrm>
          <a:prstGeom prst="rect">
            <a:avLst/>
          </a:prstGeom>
        </p:spPr>
        <p:txBody>
          <a:bodyPr anchor="t"/>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nSpc>
                <a:spcPts val="1660"/>
              </a:lnSpc>
              <a:spcBef>
                <a:spcPts val="0"/>
              </a:spcBef>
              <a:buNone/>
            </a:pPr>
            <a:r>
              <a:rPr lang="en-US" sz="1700" b="1" dirty="0">
                <a:solidFill>
                  <a:srgbClr val="00898B"/>
                </a:solidFill>
                <a:latin typeface="Calibri" panose="020F0502020204030204" pitchFamily="34" charset="0"/>
                <a:cs typeface="Calibri" panose="020F0502020204030204" pitchFamily="34" charset="0"/>
              </a:rPr>
              <a:t>Aziende coinvolte: </a:t>
            </a:r>
          </a:p>
          <a:p>
            <a:pPr marL="0" indent="0">
              <a:lnSpc>
                <a:spcPct val="100000"/>
              </a:lnSpc>
              <a:spcBef>
                <a:spcPts val="0"/>
              </a:spcBef>
              <a:buNone/>
            </a:pPr>
            <a:endParaRPr lang="en-US" sz="800" b="1" dirty="0">
              <a:solidFill>
                <a:srgbClr val="000000"/>
              </a:solidFill>
              <a:latin typeface="Calibri" panose="020F0502020204030204" pitchFamily="34" charset="0"/>
              <a:cs typeface="Calibri" panose="020F0502020204030204" pitchFamily="34" charset="0"/>
            </a:endParaRPr>
          </a:p>
          <a:p>
            <a:pPr marL="317500" indent="-307975">
              <a:lnSpc>
                <a:spcPts val="1660"/>
              </a:lnSpc>
              <a:spcBef>
                <a:spcPts val="0"/>
              </a:spcBef>
              <a:buClr>
                <a:srgbClr val="ADD037"/>
              </a:buClr>
              <a:buFont typeface="+mj-lt"/>
              <a:buAutoNum type="arabicPeriod"/>
            </a:pPr>
            <a:r>
              <a:rPr lang="en-US" sz="1700" b="1" dirty="0">
                <a:solidFill>
                  <a:srgbClr val="000000"/>
                </a:solidFill>
                <a:latin typeface="Calibri" panose="020F0502020204030204" pitchFamily="34" charset="0"/>
                <a:cs typeface="Calibri" panose="020F0502020204030204" pitchFamily="34" charset="0"/>
              </a:rPr>
              <a:t>Istituto di Meccanica presso BAS </a:t>
            </a:r>
          </a:p>
          <a:p>
            <a:pPr marL="317500" indent="-307975">
              <a:lnSpc>
                <a:spcPts val="1660"/>
              </a:lnSpc>
              <a:spcBef>
                <a:spcPts val="0"/>
              </a:spcBef>
              <a:buClr>
                <a:srgbClr val="ADD037"/>
              </a:buClr>
              <a:buFont typeface="+mj-lt"/>
              <a:buAutoNum type="arabicPeriod"/>
            </a:pPr>
            <a:r>
              <a:rPr lang="en-US" sz="1700" b="1" dirty="0">
                <a:solidFill>
                  <a:srgbClr val="000000"/>
                </a:solidFill>
                <a:latin typeface="Calibri" panose="020F0502020204030204" pitchFamily="34" charset="0"/>
                <a:cs typeface="Calibri" panose="020F0502020204030204" pitchFamily="34" charset="0"/>
              </a:rPr>
              <a:t>Il Cluster delle attrezzature di sollevamento</a:t>
            </a:r>
          </a:p>
        </p:txBody>
      </p:sp>
    </p:spTree>
    <p:extLst>
      <p:ext uri="{BB962C8B-B14F-4D97-AF65-F5344CB8AC3E}">
        <p14:creationId xmlns:p14="http://schemas.microsoft.com/office/powerpoint/2010/main" val="8791627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B9A6DE-9C8D-0BB3-0B04-A06C09E972AF}"/>
            </a:ext>
          </a:extLst>
        </p:cNvPr>
        <p:cNvGrpSpPr/>
        <p:nvPr/>
      </p:nvGrpSpPr>
      <p:grpSpPr>
        <a:xfrm>
          <a:off x="0" y="0"/>
          <a:ext cx="0" cy="0"/>
          <a:chOff x="0" y="0"/>
          <a:chExt cx="0" cy="0"/>
        </a:xfrm>
      </p:grpSpPr>
      <p:pic>
        <p:nvPicPr>
          <p:cNvPr id="36" name="Picture 35">
            <a:extLst>
              <a:ext uri="{FF2B5EF4-FFF2-40B4-BE49-F238E27FC236}">
                <a16:creationId xmlns:a16="http://schemas.microsoft.com/office/drawing/2014/main" id="{0CA517BE-854F-21A4-B7EC-71DB4894AEE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2609" b="2609"/>
          <a:stretch/>
        </p:blipFill>
        <p:spPr>
          <a:xfrm>
            <a:off x="3686984" y="4372462"/>
            <a:ext cx="3881655" cy="3679101"/>
          </a:xfrm>
          <a:prstGeom prst="rect">
            <a:avLst/>
          </a:prstGeom>
        </p:spPr>
      </p:pic>
      <p:grpSp>
        <p:nvGrpSpPr>
          <p:cNvPr id="23" name="Graphic 2">
            <a:extLst>
              <a:ext uri="{FF2B5EF4-FFF2-40B4-BE49-F238E27FC236}">
                <a16:creationId xmlns:a16="http://schemas.microsoft.com/office/drawing/2014/main" id="{9AD16505-FE6A-8E14-AF50-E7BEC01EA579}"/>
              </a:ext>
            </a:extLst>
          </p:cNvPr>
          <p:cNvGrpSpPr/>
          <p:nvPr/>
        </p:nvGrpSpPr>
        <p:grpSpPr>
          <a:xfrm>
            <a:off x="390411" y="-3307743"/>
            <a:ext cx="414291" cy="413839"/>
            <a:chOff x="7257599" y="768348"/>
            <a:chExt cx="868457" cy="867509"/>
          </a:xfrm>
          <a:solidFill>
            <a:schemeClr val="bg1"/>
          </a:solidFill>
        </p:grpSpPr>
        <p:sp>
          <p:nvSpPr>
            <p:cNvPr id="24" name="Freeform 23">
              <a:extLst>
                <a:ext uri="{FF2B5EF4-FFF2-40B4-BE49-F238E27FC236}">
                  <a16:creationId xmlns:a16="http://schemas.microsoft.com/office/drawing/2014/main" id="{130DEAA4-51B1-BC31-5386-022F8F597BFD}"/>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82A319F1-CA93-D9C8-2257-FEE05AA67515}"/>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3415B1E0-810C-722D-8028-D662811FF645}"/>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3F43CC8B-195E-5CA8-33BC-965249AA6A47}"/>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53378445-6ABF-DC38-CE8E-38C2B9990A2A}"/>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88" name="TextBox 87">
            <a:extLst>
              <a:ext uri="{FF2B5EF4-FFF2-40B4-BE49-F238E27FC236}">
                <a16:creationId xmlns:a16="http://schemas.microsoft.com/office/drawing/2014/main" id="{EA5009F1-2364-88AE-6B60-6611473A497B}"/>
              </a:ext>
            </a:extLst>
          </p:cNvPr>
          <p:cNvSpPr txBox="1"/>
          <p:nvPr/>
        </p:nvSpPr>
        <p:spPr>
          <a:xfrm>
            <a:off x="613655" y="670563"/>
            <a:ext cx="6919333" cy="365356"/>
          </a:xfrm>
          <a:prstGeom prst="rect">
            <a:avLst/>
          </a:prstGeom>
          <a:noFill/>
        </p:spPr>
        <p:txBody>
          <a:bodyPr wrap="square" rtlCol="0" anchor="ctr">
            <a:spAutoFit/>
          </a:bodyPr>
          <a:lstStyle/>
          <a:p>
            <a:pPr marL="6350">
              <a:lnSpc>
                <a:spcPts val="2120"/>
              </a:lnSpc>
              <a:tabLst>
                <a:tab pos="611188" algn="l"/>
                <a:tab pos="612775" algn="l"/>
              </a:tabLst>
            </a:pPr>
            <a:r>
              <a:rPr lang="en-US" sz="2100" b="1" dirty="0">
                <a:solidFill>
                  <a:srgbClr val="00898B"/>
                </a:solidFill>
                <a:latin typeface="Calibri" panose="020F0502020204030204" pitchFamily="34" charset="0"/>
                <a:cs typeface="Calibri" panose="020F0502020204030204" pitchFamily="34" charset="0"/>
              </a:rPr>
              <a:t>Intervento</a:t>
            </a:r>
          </a:p>
        </p:txBody>
      </p:sp>
      <p:sp>
        <p:nvSpPr>
          <p:cNvPr id="89" name="Text Placeholder 1">
            <a:extLst>
              <a:ext uri="{FF2B5EF4-FFF2-40B4-BE49-F238E27FC236}">
                <a16:creationId xmlns:a16="http://schemas.microsoft.com/office/drawing/2014/main" id="{BFA44E8F-A5FC-4979-F02B-7B74335DDB61}"/>
              </a:ext>
            </a:extLst>
          </p:cNvPr>
          <p:cNvSpPr txBox="1">
            <a:spLocks/>
          </p:cNvSpPr>
          <p:nvPr/>
        </p:nvSpPr>
        <p:spPr>
          <a:xfrm>
            <a:off x="585015" y="8638787"/>
            <a:ext cx="6389643" cy="1182627"/>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a:solidFill>
                  <a:srgbClr val="262626"/>
                </a:solidFill>
              </a:rPr>
              <a:t>La modellizzazione matematica e software svolge un ruolo fondamentale </a:t>
            </a:r>
            <a:r>
              <a:rPr lang="en-US" sz="1150" b="0" dirty="0" err="1">
                <a:solidFill>
                  <a:srgbClr val="262626"/>
                </a:solidFill>
              </a:rPr>
              <a:t>nell'ottimizzazione </a:t>
            </a:r>
            <a:r>
              <a:rPr lang="en-US" sz="1150" b="0" dirty="0">
                <a:solidFill>
                  <a:srgbClr val="262626"/>
                </a:solidFill>
              </a:rPr>
              <a:t>delle proprietà dei materiali, delle prestazioni aerodinamiche e dell'efficienza energetica. Il team di ricerca sta applicando simulazioni avanzate e modellizzazione basata sull'intelligenza artificiale per perfezionare i materiali e le strutture prima dei test su scala reale.</a:t>
            </a:r>
          </a:p>
          <a:p>
            <a:pPr algn="just">
              <a:lnSpc>
                <a:spcPts val="1220"/>
              </a:lnSpc>
              <a:spcBef>
                <a:spcPts val="0"/>
              </a:spcBef>
            </a:pPr>
            <a:r>
              <a:rPr lang="en-US" sz="1150" b="0" dirty="0">
                <a:solidFill>
                  <a:srgbClr val="262626"/>
                </a:solidFill>
              </a:rPr>
              <a:t> </a:t>
            </a:r>
          </a:p>
          <a:p>
            <a:pPr algn="just">
              <a:lnSpc>
                <a:spcPts val="1220"/>
              </a:lnSpc>
              <a:spcBef>
                <a:spcPts val="0"/>
              </a:spcBef>
            </a:pPr>
            <a:r>
              <a:rPr lang="en-US" sz="1150" b="0" dirty="0">
                <a:solidFill>
                  <a:srgbClr val="262626"/>
                </a:solidFill>
              </a:rPr>
              <a:t>Il progetto è inoltre strettamente allineato agli obiettivi di sostenibilità, garantendo che i materiali e i processi di produzione utilizzati contribuiscano a un'economia circolare, riducendo gli sprechi e la dipendenza dalle risorse non rinnovabili.</a:t>
            </a:r>
          </a:p>
        </p:txBody>
      </p:sp>
      <p:cxnSp>
        <p:nvCxnSpPr>
          <p:cNvPr id="90" name="Straight Connector 89">
            <a:extLst>
              <a:ext uri="{FF2B5EF4-FFF2-40B4-BE49-F238E27FC236}">
                <a16:creationId xmlns:a16="http://schemas.microsoft.com/office/drawing/2014/main" id="{18CBDECC-09C6-A7DD-6035-BDA7296EE48C}"/>
              </a:ext>
            </a:extLst>
          </p:cNvPr>
          <p:cNvCxnSpPr>
            <a:cxnSpLocks/>
            <a:stCxn id="88" idx="1"/>
          </p:cNvCxnSpPr>
          <p:nvPr/>
        </p:nvCxnSpPr>
        <p:spPr>
          <a:xfrm flipH="1" flipV="1">
            <a:off x="-2944" y="853240"/>
            <a:ext cx="616599" cy="1"/>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109" name="Freeform 108">
            <a:extLst>
              <a:ext uri="{FF2B5EF4-FFF2-40B4-BE49-F238E27FC236}">
                <a16:creationId xmlns:a16="http://schemas.microsoft.com/office/drawing/2014/main" id="{875D2348-EEE8-E7D0-6085-5499CCE514D2}"/>
              </a:ext>
            </a:extLst>
          </p:cNvPr>
          <p:cNvSpPr/>
          <p:nvPr/>
        </p:nvSpPr>
        <p:spPr>
          <a:xfrm rot="10491851">
            <a:off x="6154269" y="-611708"/>
            <a:ext cx="1932799" cy="1695414"/>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gradFill>
            <a:gsLst>
              <a:gs pos="98000">
                <a:srgbClr val="51C4C6"/>
              </a:gs>
              <a:gs pos="0">
                <a:srgbClr val="00403F"/>
              </a:gs>
            </a:gsLst>
            <a:lin ang="5400000" scaled="1"/>
          </a:gradFill>
          <a:ln w="5331" cap="flat">
            <a:noFill/>
            <a:prstDash val="solid"/>
            <a:miter/>
          </a:ln>
        </p:spPr>
        <p:txBody>
          <a:bodyPr rtlCol="0" anchor="ctr"/>
          <a:lstStyle/>
          <a:p>
            <a:endParaRPr lang="en-US"/>
          </a:p>
        </p:txBody>
      </p:sp>
      <p:sp>
        <p:nvSpPr>
          <p:cNvPr id="110" name="Slide Number Placeholder 5">
            <a:extLst>
              <a:ext uri="{FF2B5EF4-FFF2-40B4-BE49-F238E27FC236}">
                <a16:creationId xmlns:a16="http://schemas.microsoft.com/office/drawing/2014/main" id="{685BAFCA-B3DE-09BB-02C2-42FB33EF22A1}"/>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23</a:t>
            </a:fld>
            <a:endParaRPr lang="en-US" dirty="0">
              <a:solidFill>
                <a:srgbClr val="262626"/>
              </a:solidFill>
            </a:endParaRPr>
          </a:p>
        </p:txBody>
      </p:sp>
      <p:cxnSp>
        <p:nvCxnSpPr>
          <p:cNvPr id="2" name="Straight Connector 1">
            <a:extLst>
              <a:ext uri="{FF2B5EF4-FFF2-40B4-BE49-F238E27FC236}">
                <a16:creationId xmlns:a16="http://schemas.microsoft.com/office/drawing/2014/main" id="{FD2EA45E-90C9-8C43-74C2-6E646833D323}"/>
              </a:ext>
            </a:extLst>
          </p:cNvPr>
          <p:cNvCxnSpPr>
            <a:cxnSpLocks/>
          </p:cNvCxnSpPr>
          <p:nvPr/>
        </p:nvCxnSpPr>
        <p:spPr>
          <a:xfrm>
            <a:off x="3678019" y="1590540"/>
            <a:ext cx="0" cy="2063531"/>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9C86CC3A-FA84-32A8-11D9-ECE96BD9D4D5}"/>
              </a:ext>
            </a:extLst>
          </p:cNvPr>
          <p:cNvCxnSpPr>
            <a:cxnSpLocks/>
          </p:cNvCxnSpPr>
          <p:nvPr/>
        </p:nvCxnSpPr>
        <p:spPr>
          <a:xfrm>
            <a:off x="-9796" y="1596635"/>
            <a:ext cx="3687815"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1F1B1B45-AE7E-9AF4-E5F5-55A8891F88E1}"/>
              </a:ext>
            </a:extLst>
          </p:cNvPr>
          <p:cNvCxnSpPr>
            <a:cxnSpLocks/>
          </p:cNvCxnSpPr>
          <p:nvPr/>
        </p:nvCxnSpPr>
        <p:spPr>
          <a:xfrm>
            <a:off x="3678019" y="3654071"/>
            <a:ext cx="3879304"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10E0DD32-AEF3-24F4-17C0-90AD5CEE3BE8}"/>
              </a:ext>
            </a:extLst>
          </p:cNvPr>
          <p:cNvSpPr txBox="1"/>
          <p:nvPr/>
        </p:nvSpPr>
        <p:spPr>
          <a:xfrm>
            <a:off x="562780" y="1435183"/>
            <a:ext cx="2714458" cy="1736694"/>
          </a:xfrm>
          <a:prstGeom prst="rect">
            <a:avLst/>
          </a:prstGeom>
          <a:noFill/>
        </p:spPr>
        <p:txBody>
          <a:bodyPr wrap="square" rtlCol="0">
            <a:spAutoFit/>
          </a:bodyPr>
          <a:lstStyle/>
          <a:p>
            <a:pPr>
              <a:lnSpc>
                <a:spcPts val="1580"/>
              </a:lnSpc>
            </a:pPr>
            <a:r>
              <a:rPr lang="en-US" sz="1600" b="1" dirty="0">
                <a:solidFill>
                  <a:srgbClr val="00898B"/>
                </a:solidFill>
                <a:highlight>
                  <a:srgbClr val="FFFFFF"/>
                </a:highlight>
                <a:latin typeface="Calibri" panose="020F0502020204030204" pitchFamily="34" charset="0"/>
                <a:cs typeface="Calibri" panose="020F0502020204030204" pitchFamily="34" charset="0"/>
              </a:rPr>
              <a:t>L'obiettivo principale del progetto è quello di sviluppare droni cargo di nuova generazione incorporando materiali compositi leggeri ed ecologici e un sistema avanzato di sollevamento del carico. Ciò include:</a:t>
            </a:r>
          </a:p>
          <a:p>
            <a:pPr>
              <a:lnSpc>
                <a:spcPts val="1580"/>
              </a:lnSpc>
            </a:pPr>
            <a:endParaRPr lang="en-US" sz="1600" b="1" dirty="0">
              <a:solidFill>
                <a:srgbClr val="00898B"/>
              </a:solidFill>
              <a:highlight>
                <a:srgbClr val="FFFFFF"/>
              </a:highlight>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A822F96A-F5CC-643E-EEF7-3661753DB973}"/>
              </a:ext>
            </a:extLst>
          </p:cNvPr>
          <p:cNvSpPr txBox="1"/>
          <p:nvPr/>
        </p:nvSpPr>
        <p:spPr>
          <a:xfrm>
            <a:off x="3927621" y="1672796"/>
            <a:ext cx="3186549" cy="2401107"/>
          </a:xfrm>
          <a:prstGeom prst="rect">
            <a:avLst/>
          </a:prstGeom>
          <a:noFill/>
        </p:spPr>
        <p:txBody>
          <a:bodyPr wrap="square" rtlCol="0">
            <a:spAutoFit/>
          </a:bodyPr>
          <a:lstStyle/>
          <a:p>
            <a:pPr marL="182563" lvl="0" indent="-174625">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Creazione di strutture di ricerca e sviluppo per condurre test in un ambiente di dimostrazione controllato, garantendo l'applicabilità nel mondo reale.</a:t>
            </a:r>
          </a:p>
          <a:p>
            <a:pPr marL="182563" lvl="0" indent="-174625">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Sviluppo di un nuovo materiale composito su misura per la logistica basata sui droni per migliorare la durata, l'efficienza in termini di peso e la sostenibilità ambientale.</a:t>
            </a:r>
          </a:p>
          <a:p>
            <a:pPr marL="182563" lvl="0" indent="-174625">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Progettazione di un innovativo sistema di sollevamento del carico, che integra un vano di carico e un meccanismo di sollevamento elettrico nell'architettura del drone per una migliore gestione del carico utile.</a:t>
            </a:r>
          </a:p>
          <a:p>
            <a:pPr marL="182563" lvl="0" indent="-174625">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a:p>
            <a:pPr marL="182563" indent="-174625">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a:p>
            <a:pPr marL="182563" lvl="0" indent="-174625">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a:p>
            <a:pPr marL="584200" lvl="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p:txBody>
      </p:sp>
      <p:sp>
        <p:nvSpPr>
          <p:cNvPr id="30" name="object 13">
            <a:extLst>
              <a:ext uri="{FF2B5EF4-FFF2-40B4-BE49-F238E27FC236}">
                <a16:creationId xmlns:a16="http://schemas.microsoft.com/office/drawing/2014/main" id="{A605C5E8-6B8F-961D-D71E-0141F8087643}"/>
              </a:ext>
            </a:extLst>
          </p:cNvPr>
          <p:cNvSpPr/>
          <p:nvPr/>
        </p:nvSpPr>
        <p:spPr>
          <a:xfrm rot="16200000">
            <a:off x="1558462" y="2819457"/>
            <a:ext cx="3679102" cy="6785113"/>
          </a:xfrm>
          <a:custGeom>
            <a:avLst/>
            <a:gdLst/>
            <a:ahLst/>
            <a:cxnLst/>
            <a:rect l="l" t="t" r="r" b="b"/>
            <a:pathLst>
              <a:path w="1277620" h="1277620">
                <a:moveTo>
                  <a:pt x="1277480" y="0"/>
                </a:moveTo>
                <a:lnTo>
                  <a:pt x="0" y="0"/>
                </a:lnTo>
                <a:lnTo>
                  <a:pt x="0" y="1277480"/>
                </a:lnTo>
                <a:lnTo>
                  <a:pt x="1277480" y="1277480"/>
                </a:lnTo>
                <a:lnTo>
                  <a:pt x="1277480" y="0"/>
                </a:lnTo>
                <a:close/>
              </a:path>
            </a:pathLst>
          </a:custGeom>
          <a:gradFill>
            <a:gsLst>
              <a:gs pos="62000">
                <a:srgbClr val="00898B"/>
              </a:gs>
              <a:gs pos="97000">
                <a:srgbClr val="51C4C6">
                  <a:alpha val="0"/>
                </a:srgbClr>
              </a:gs>
              <a:gs pos="0">
                <a:srgbClr val="00403F"/>
              </a:gs>
            </a:gsLst>
            <a:lin ang="5400000" scaled="0"/>
          </a:gradFill>
        </p:spPr>
        <p:txBody>
          <a:bodyPr wrap="square" lIns="0" tIns="0" rIns="0" bIns="0" rtlCol="0"/>
          <a:lstStyle/>
          <a:p>
            <a:endParaRPr dirty="0">
              <a:solidFill>
                <a:srgbClr val="F05A28"/>
              </a:solidFill>
            </a:endParaRPr>
          </a:p>
        </p:txBody>
      </p:sp>
      <p:sp>
        <p:nvSpPr>
          <p:cNvPr id="31" name="TextBox 30">
            <a:extLst>
              <a:ext uri="{FF2B5EF4-FFF2-40B4-BE49-F238E27FC236}">
                <a16:creationId xmlns:a16="http://schemas.microsoft.com/office/drawing/2014/main" id="{679E8309-CAD6-C1EC-E9EF-48F75FDC5FF2}"/>
              </a:ext>
            </a:extLst>
          </p:cNvPr>
          <p:cNvSpPr txBox="1"/>
          <p:nvPr/>
        </p:nvSpPr>
        <p:spPr>
          <a:xfrm>
            <a:off x="1132102" y="5071894"/>
            <a:ext cx="2554882" cy="2400657"/>
          </a:xfrm>
          <a:prstGeom prst="rect">
            <a:avLst/>
          </a:prstGeom>
          <a:noFill/>
        </p:spPr>
        <p:txBody>
          <a:bodyPr wrap="square" rtlCol="0">
            <a:spAutoFit/>
          </a:bodyPr>
          <a:lstStyle/>
          <a:p>
            <a:pPr algn="ctr">
              <a:lnSpc>
                <a:spcPts val="1480"/>
              </a:lnSpc>
            </a:pP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 Un aspetto significativo del progetto è l'introduzione di nuovi materiali compositi progettati specificamente per aumentare la capacità di sollevamento dei droni riducendo al contempo il consumo energetico. Il progetto </a:t>
            </a:r>
            <a:r>
              <a:rPr lang="en-US" sz="1400" i="1" spc="0" baseline="0" dirty="0" err="1">
                <a:ln/>
                <a:solidFill>
                  <a:schemeClr val="bg1"/>
                </a:solidFill>
                <a:latin typeface="Calibri" panose="020F0502020204030204" pitchFamily="34" charset="0"/>
                <a:cs typeface="Calibri" panose="020F0502020204030204" pitchFamily="34" charset="0"/>
                <a:sym typeface="Poppins-MediumItalic"/>
                <a:rtl val="0"/>
              </a:rPr>
              <a:t>dà la priorità </a:t>
            </a: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alla costruzione leggera per prolungare la durata della batteria, ridurre il consumo energetico e migliorare l'efficienza operativa.</a:t>
            </a:r>
          </a:p>
          <a:p>
            <a:pPr algn="ctr">
              <a:lnSpc>
                <a:spcPts val="1480"/>
              </a:lnSpc>
            </a:pPr>
            <a:endParaRPr lang="en-US" sz="1400" i="1" spc="0" baseline="0" dirty="0">
              <a:ln/>
              <a:solidFill>
                <a:schemeClr val="bg1"/>
              </a:solidFill>
              <a:latin typeface="Calibri" panose="020F0502020204030204" pitchFamily="34" charset="0"/>
              <a:cs typeface="Calibri" panose="020F0502020204030204" pitchFamily="34" charset="0"/>
              <a:sym typeface="Poppins-MediumItalic"/>
              <a:rtl val="0"/>
            </a:endParaRPr>
          </a:p>
        </p:txBody>
      </p:sp>
      <p:grpSp>
        <p:nvGrpSpPr>
          <p:cNvPr id="32" name="Group 31">
            <a:extLst>
              <a:ext uri="{FF2B5EF4-FFF2-40B4-BE49-F238E27FC236}">
                <a16:creationId xmlns:a16="http://schemas.microsoft.com/office/drawing/2014/main" id="{70B4AB54-27D4-BF59-BDBC-7F61848C6E23}"/>
              </a:ext>
            </a:extLst>
          </p:cNvPr>
          <p:cNvGrpSpPr/>
          <p:nvPr/>
        </p:nvGrpSpPr>
        <p:grpSpPr>
          <a:xfrm>
            <a:off x="2156278" y="4116151"/>
            <a:ext cx="506531" cy="527128"/>
            <a:chOff x="3402050" y="5539672"/>
            <a:chExt cx="751576" cy="782137"/>
          </a:xfrm>
        </p:grpSpPr>
        <p:sp>
          <p:nvSpPr>
            <p:cNvPr id="33" name="Freeform 32">
              <a:extLst>
                <a:ext uri="{FF2B5EF4-FFF2-40B4-BE49-F238E27FC236}">
                  <a16:creationId xmlns:a16="http://schemas.microsoft.com/office/drawing/2014/main" id="{25A288F7-481E-7EF3-A98F-48E08D162C49}"/>
                </a:ext>
              </a:extLst>
            </p:cNvPr>
            <p:cNvSpPr/>
            <p:nvPr/>
          </p:nvSpPr>
          <p:spPr>
            <a:xfrm>
              <a:off x="3402050" y="5539672"/>
              <a:ext cx="751576" cy="782137"/>
            </a:xfrm>
            <a:custGeom>
              <a:avLst/>
              <a:gdLst>
                <a:gd name="connsiteX0" fmla="*/ 27317 w 751576"/>
                <a:gd name="connsiteY0" fmla="*/ 782137 h 782137"/>
                <a:gd name="connsiteX1" fmla="*/ 0 w 751576"/>
                <a:gd name="connsiteY1" fmla="*/ 640899 h 782137"/>
                <a:gd name="connsiteX2" fmla="*/ 23986 w 751576"/>
                <a:gd name="connsiteY2" fmla="*/ 508323 h 782137"/>
                <a:gd name="connsiteX3" fmla="*/ 0 w 751576"/>
                <a:gd name="connsiteY3" fmla="*/ 375746 h 782137"/>
                <a:gd name="connsiteX4" fmla="*/ 375788 w 751576"/>
                <a:gd name="connsiteY4" fmla="*/ 0 h 782137"/>
                <a:gd name="connsiteX5" fmla="*/ 751577 w 751576"/>
                <a:gd name="connsiteY5" fmla="*/ 375746 h 782137"/>
                <a:gd name="connsiteX6" fmla="*/ 727590 w 751576"/>
                <a:gd name="connsiteY6" fmla="*/ 508323 h 782137"/>
                <a:gd name="connsiteX7" fmla="*/ 632977 w 751576"/>
                <a:gd name="connsiteY7" fmla="*/ 649560 h 782137"/>
                <a:gd name="connsiteX8" fmla="*/ 376455 w 751576"/>
                <a:gd name="connsiteY8" fmla="*/ 750825 h 782137"/>
                <a:gd name="connsiteX9" fmla="*/ 119932 w 751576"/>
                <a:gd name="connsiteY9" fmla="*/ 649560 h 782137"/>
                <a:gd name="connsiteX10" fmla="*/ 28651 w 751576"/>
                <a:gd name="connsiteY10" fmla="*/ 782137 h 78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1576" h="782137">
                  <a:moveTo>
                    <a:pt x="27317" y="782137"/>
                  </a:moveTo>
                  <a:cubicBezTo>
                    <a:pt x="9327" y="738167"/>
                    <a:pt x="0" y="690865"/>
                    <a:pt x="0" y="640899"/>
                  </a:cubicBezTo>
                  <a:cubicBezTo>
                    <a:pt x="0" y="590933"/>
                    <a:pt x="8662" y="549628"/>
                    <a:pt x="23986" y="508323"/>
                  </a:cubicBezTo>
                  <a:cubicBezTo>
                    <a:pt x="8662" y="467017"/>
                    <a:pt x="0" y="422381"/>
                    <a:pt x="0" y="375746"/>
                  </a:cubicBezTo>
                  <a:cubicBezTo>
                    <a:pt x="0" y="168553"/>
                    <a:pt x="167905" y="0"/>
                    <a:pt x="375788" y="0"/>
                  </a:cubicBezTo>
                  <a:cubicBezTo>
                    <a:pt x="583670" y="0"/>
                    <a:pt x="751577" y="167886"/>
                    <a:pt x="751577" y="375746"/>
                  </a:cubicBezTo>
                  <a:cubicBezTo>
                    <a:pt x="751577" y="583605"/>
                    <a:pt x="742915" y="467017"/>
                    <a:pt x="727590" y="508323"/>
                  </a:cubicBezTo>
                  <a:cubicBezTo>
                    <a:pt x="706934" y="562286"/>
                    <a:pt x="674286" y="610919"/>
                    <a:pt x="632977" y="649560"/>
                  </a:cubicBezTo>
                  <a:cubicBezTo>
                    <a:pt x="565681" y="712185"/>
                    <a:pt x="475731" y="750825"/>
                    <a:pt x="376455" y="750825"/>
                  </a:cubicBezTo>
                  <a:cubicBezTo>
                    <a:pt x="277176" y="750825"/>
                    <a:pt x="186562" y="712185"/>
                    <a:pt x="119932" y="649560"/>
                  </a:cubicBezTo>
                  <a:cubicBezTo>
                    <a:pt x="80620" y="686202"/>
                    <a:pt x="49305" y="731505"/>
                    <a:pt x="28651" y="782137"/>
                  </a:cubicBezTo>
                  <a:close/>
                </a:path>
              </a:pathLst>
            </a:custGeom>
            <a:solidFill>
              <a:srgbClr val="ADD037"/>
            </a:solidFill>
            <a:ln w="6662" cap="flat">
              <a:noFill/>
              <a:prstDash val="solid"/>
              <a:miter/>
            </a:ln>
          </p:spPr>
          <p:txBody>
            <a:bodyPr rtlCol="0" anchor="ctr"/>
            <a:lstStyle/>
            <a:p>
              <a:endParaRPr lang="en-US">
                <a:solidFill>
                  <a:srgbClr val="262626"/>
                </a:solidFill>
              </a:endParaRPr>
            </a:p>
          </p:txBody>
        </p:sp>
        <p:sp>
          <p:nvSpPr>
            <p:cNvPr id="34" name="Freeform 33">
              <a:extLst>
                <a:ext uri="{FF2B5EF4-FFF2-40B4-BE49-F238E27FC236}">
                  <a16:creationId xmlns:a16="http://schemas.microsoft.com/office/drawing/2014/main" id="{A5AF9053-00A9-79C8-32FB-A5FD7047BCD9}"/>
                </a:ext>
              </a:extLst>
            </p:cNvPr>
            <p:cNvSpPr/>
            <p:nvPr/>
          </p:nvSpPr>
          <p:spPr>
            <a:xfrm>
              <a:off x="3794857" y="5761975"/>
              <a:ext cx="213675" cy="282614"/>
            </a:xfrm>
            <a:custGeom>
              <a:avLst/>
              <a:gdLst>
                <a:gd name="connsiteX0" fmla="*/ 138227 w 213675"/>
                <a:gd name="connsiteY0" fmla="*/ 215400 h 282614"/>
                <a:gd name="connsiteX1" fmla="*/ 75596 w 213675"/>
                <a:gd name="connsiteY1" fmla="*/ 209405 h 282614"/>
                <a:gd name="connsiteX2" fmla="*/ 1637 w 213675"/>
                <a:gd name="connsiteY2" fmla="*/ 88819 h 282614"/>
                <a:gd name="connsiteX3" fmla="*/ 117571 w 213675"/>
                <a:gd name="connsiteY3" fmla="*/ 213 h 282614"/>
                <a:gd name="connsiteX4" fmla="*/ 213518 w 213675"/>
                <a:gd name="connsiteY4" fmla="*/ 100812 h 282614"/>
                <a:gd name="connsiteX5" fmla="*/ 134228 w 213675"/>
                <a:gd name="connsiteY5" fmla="*/ 262702 h 282614"/>
                <a:gd name="connsiteX6" fmla="*/ 106911 w 213675"/>
                <a:gd name="connsiteY6" fmla="*/ 282022 h 282614"/>
                <a:gd name="connsiteX7" fmla="*/ 98249 w 213675"/>
                <a:gd name="connsiteY7" fmla="*/ 282022 h 282614"/>
                <a:gd name="connsiteX8" fmla="*/ 100248 w 213675"/>
                <a:gd name="connsiteY8" fmla="*/ 273362 h 282614"/>
                <a:gd name="connsiteX9" fmla="*/ 138227 w 213675"/>
                <a:gd name="connsiteY9" fmla="*/ 214068 h 28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675" h="282614">
                  <a:moveTo>
                    <a:pt x="138227" y="215400"/>
                  </a:moveTo>
                  <a:cubicBezTo>
                    <a:pt x="114907" y="213402"/>
                    <a:pt x="94918" y="214734"/>
                    <a:pt x="75596" y="209405"/>
                  </a:cubicBezTo>
                  <a:cubicBezTo>
                    <a:pt x="23625" y="195414"/>
                    <a:pt x="-7690" y="141451"/>
                    <a:pt x="1637" y="88819"/>
                  </a:cubicBezTo>
                  <a:cubicBezTo>
                    <a:pt x="11631" y="32858"/>
                    <a:pt x="58939" y="-3118"/>
                    <a:pt x="117571" y="213"/>
                  </a:cubicBezTo>
                  <a:cubicBezTo>
                    <a:pt x="168877" y="3544"/>
                    <a:pt x="211519" y="47514"/>
                    <a:pt x="213518" y="100812"/>
                  </a:cubicBezTo>
                  <a:cubicBezTo>
                    <a:pt x="216182" y="168765"/>
                    <a:pt x="184867" y="220730"/>
                    <a:pt x="134228" y="262702"/>
                  </a:cubicBezTo>
                  <a:cubicBezTo>
                    <a:pt x="125568" y="270031"/>
                    <a:pt x="116239" y="276027"/>
                    <a:pt x="106911" y="282022"/>
                  </a:cubicBezTo>
                  <a:cubicBezTo>
                    <a:pt x="104912" y="283355"/>
                    <a:pt x="100914" y="282022"/>
                    <a:pt x="98249" y="282022"/>
                  </a:cubicBezTo>
                  <a:cubicBezTo>
                    <a:pt x="98249" y="279358"/>
                    <a:pt x="98249" y="276027"/>
                    <a:pt x="100248" y="273362"/>
                  </a:cubicBezTo>
                  <a:cubicBezTo>
                    <a:pt x="112907" y="253375"/>
                    <a:pt x="125568" y="233389"/>
                    <a:pt x="138227" y="214068"/>
                  </a:cubicBezTo>
                  <a:close/>
                </a:path>
              </a:pathLst>
            </a:custGeom>
            <a:solidFill>
              <a:schemeClr val="bg1"/>
            </a:solidFill>
            <a:ln w="6662" cap="flat">
              <a:noFill/>
              <a:prstDash val="solid"/>
              <a:miter/>
            </a:ln>
          </p:spPr>
          <p:txBody>
            <a:bodyPr rtlCol="0" anchor="ctr"/>
            <a:lstStyle/>
            <a:p>
              <a:endParaRPr lang="en-US">
                <a:solidFill>
                  <a:srgbClr val="262626"/>
                </a:solidFill>
              </a:endParaRPr>
            </a:p>
          </p:txBody>
        </p:sp>
        <p:sp>
          <p:nvSpPr>
            <p:cNvPr id="35" name="Freeform 34">
              <a:extLst>
                <a:ext uri="{FF2B5EF4-FFF2-40B4-BE49-F238E27FC236}">
                  <a16:creationId xmlns:a16="http://schemas.microsoft.com/office/drawing/2014/main" id="{82F029A8-1044-585E-8A14-8CEF59E5E5F1}"/>
                </a:ext>
              </a:extLst>
            </p:cNvPr>
            <p:cNvSpPr/>
            <p:nvPr/>
          </p:nvSpPr>
          <p:spPr>
            <a:xfrm>
              <a:off x="3546595" y="5762276"/>
              <a:ext cx="213875" cy="282387"/>
            </a:xfrm>
            <a:custGeom>
              <a:avLst/>
              <a:gdLst>
                <a:gd name="connsiteX0" fmla="*/ 134630 w 213875"/>
                <a:gd name="connsiteY0" fmla="*/ 211102 h 282387"/>
                <a:gd name="connsiteX1" fmla="*/ 59339 w 213875"/>
                <a:gd name="connsiteY1" fmla="*/ 203108 h 282387"/>
                <a:gd name="connsiteX2" fmla="*/ 4038 w 213875"/>
                <a:gd name="connsiteY2" fmla="*/ 77193 h 282387"/>
                <a:gd name="connsiteX3" fmla="*/ 119305 w 213875"/>
                <a:gd name="connsiteY3" fmla="*/ 578 h 282387"/>
                <a:gd name="connsiteX4" fmla="*/ 213253 w 213875"/>
                <a:gd name="connsiteY4" fmla="*/ 95848 h 282387"/>
                <a:gd name="connsiteX5" fmla="*/ 169277 w 213875"/>
                <a:gd name="connsiteY5" fmla="*/ 228424 h 282387"/>
                <a:gd name="connsiteX6" fmla="*/ 109978 w 213875"/>
                <a:gd name="connsiteY6" fmla="*/ 280389 h 282387"/>
                <a:gd name="connsiteX7" fmla="*/ 97984 w 213875"/>
                <a:gd name="connsiteY7" fmla="*/ 282388 h 282387"/>
                <a:gd name="connsiteX8" fmla="*/ 101982 w 213875"/>
                <a:gd name="connsiteY8" fmla="*/ 271728 h 282387"/>
                <a:gd name="connsiteX9" fmla="*/ 137962 w 213875"/>
                <a:gd name="connsiteY9" fmla="*/ 215099 h 282387"/>
                <a:gd name="connsiteX10" fmla="*/ 134630 w 213875"/>
                <a:gd name="connsiteY10" fmla="*/ 211102 h 28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875" h="282387">
                  <a:moveTo>
                    <a:pt x="134630" y="211102"/>
                  </a:moveTo>
                  <a:cubicBezTo>
                    <a:pt x="108645" y="217098"/>
                    <a:pt x="83326" y="215099"/>
                    <a:pt x="59339" y="203108"/>
                  </a:cubicBezTo>
                  <a:cubicBezTo>
                    <a:pt x="13365" y="180457"/>
                    <a:pt x="-9955" y="127159"/>
                    <a:pt x="4038" y="77193"/>
                  </a:cubicBezTo>
                  <a:cubicBezTo>
                    <a:pt x="18029" y="27227"/>
                    <a:pt x="65336" y="-4752"/>
                    <a:pt x="119305" y="578"/>
                  </a:cubicBezTo>
                  <a:cubicBezTo>
                    <a:pt x="167945" y="5242"/>
                    <a:pt x="209254" y="45881"/>
                    <a:pt x="213253" y="95848"/>
                  </a:cubicBezTo>
                  <a:cubicBezTo>
                    <a:pt x="217251" y="146480"/>
                    <a:pt x="201926" y="191116"/>
                    <a:pt x="169277" y="228424"/>
                  </a:cubicBezTo>
                  <a:cubicBezTo>
                    <a:pt x="151954" y="247744"/>
                    <a:pt x="130633" y="263734"/>
                    <a:pt x="109978" y="280389"/>
                  </a:cubicBezTo>
                  <a:cubicBezTo>
                    <a:pt x="107313" y="282388"/>
                    <a:pt x="101982" y="281721"/>
                    <a:pt x="97984" y="282388"/>
                  </a:cubicBezTo>
                  <a:cubicBezTo>
                    <a:pt x="99316" y="279057"/>
                    <a:pt x="99983" y="275059"/>
                    <a:pt x="101982" y="271728"/>
                  </a:cubicBezTo>
                  <a:cubicBezTo>
                    <a:pt x="113976" y="253074"/>
                    <a:pt x="125968" y="233754"/>
                    <a:pt x="137962" y="215099"/>
                  </a:cubicBezTo>
                  <a:cubicBezTo>
                    <a:pt x="136629" y="213767"/>
                    <a:pt x="135962" y="212435"/>
                    <a:pt x="134630" y="211102"/>
                  </a:cubicBezTo>
                  <a:close/>
                </a:path>
              </a:pathLst>
            </a:custGeom>
            <a:solidFill>
              <a:schemeClr val="bg1"/>
            </a:solidFill>
            <a:ln w="6662" cap="flat">
              <a:noFill/>
              <a:prstDash val="solid"/>
              <a:miter/>
            </a:ln>
          </p:spPr>
          <p:txBody>
            <a:bodyPr rtlCol="0" anchor="ctr"/>
            <a:lstStyle/>
            <a:p>
              <a:endParaRPr lang="en-US">
                <a:solidFill>
                  <a:srgbClr val="262626"/>
                </a:solidFill>
              </a:endParaRPr>
            </a:p>
          </p:txBody>
        </p:sp>
      </p:grpSp>
      <p:sp>
        <p:nvSpPr>
          <p:cNvPr id="37" name="Freeform 36">
            <a:extLst>
              <a:ext uri="{FF2B5EF4-FFF2-40B4-BE49-F238E27FC236}">
                <a16:creationId xmlns:a16="http://schemas.microsoft.com/office/drawing/2014/main" id="{9FD52968-C865-1703-2502-878E19CB861F}"/>
              </a:ext>
            </a:extLst>
          </p:cNvPr>
          <p:cNvSpPr/>
          <p:nvPr/>
        </p:nvSpPr>
        <p:spPr>
          <a:xfrm rot="907098">
            <a:off x="-462778" y="6358141"/>
            <a:ext cx="1706380" cy="1496804"/>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29665543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09C270-626D-E9CE-EAAF-42F88B59FB7B}"/>
            </a:ext>
          </a:extLst>
        </p:cNvPr>
        <p:cNvGrpSpPr/>
        <p:nvPr/>
      </p:nvGrpSpPr>
      <p:grpSpPr>
        <a:xfrm>
          <a:off x="0" y="0"/>
          <a:ext cx="0" cy="0"/>
          <a:chOff x="0" y="0"/>
          <a:chExt cx="0" cy="0"/>
        </a:xfrm>
      </p:grpSpPr>
      <p:cxnSp>
        <p:nvCxnSpPr>
          <p:cNvPr id="47" name="Straight Connector 46">
            <a:extLst>
              <a:ext uri="{FF2B5EF4-FFF2-40B4-BE49-F238E27FC236}">
                <a16:creationId xmlns:a16="http://schemas.microsoft.com/office/drawing/2014/main" id="{0B14BC16-30F0-8322-4AB5-86FC2394B50A}"/>
              </a:ext>
            </a:extLst>
          </p:cNvPr>
          <p:cNvCxnSpPr>
            <a:cxnSpLocks/>
          </p:cNvCxnSpPr>
          <p:nvPr/>
        </p:nvCxnSpPr>
        <p:spPr>
          <a:xfrm flipH="1">
            <a:off x="-27132" y="1424607"/>
            <a:ext cx="3055319"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6568119F-A576-AF4E-D273-0A693AD3C968}"/>
              </a:ext>
            </a:extLst>
          </p:cNvPr>
          <p:cNvCxnSpPr>
            <a:cxnSpLocks/>
          </p:cNvCxnSpPr>
          <p:nvPr/>
        </p:nvCxnSpPr>
        <p:spPr>
          <a:xfrm>
            <a:off x="3028187" y="1349491"/>
            <a:ext cx="0" cy="4221647"/>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23" name="Graphic 2">
            <a:extLst>
              <a:ext uri="{FF2B5EF4-FFF2-40B4-BE49-F238E27FC236}">
                <a16:creationId xmlns:a16="http://schemas.microsoft.com/office/drawing/2014/main" id="{A1FC8D74-C0F4-2394-CF61-626E6ABD5EAE}"/>
              </a:ext>
            </a:extLst>
          </p:cNvPr>
          <p:cNvGrpSpPr/>
          <p:nvPr/>
        </p:nvGrpSpPr>
        <p:grpSpPr>
          <a:xfrm>
            <a:off x="390411" y="-3307743"/>
            <a:ext cx="414291" cy="413839"/>
            <a:chOff x="7257599" y="768348"/>
            <a:chExt cx="868457" cy="867509"/>
          </a:xfrm>
          <a:solidFill>
            <a:schemeClr val="bg1"/>
          </a:solidFill>
        </p:grpSpPr>
        <p:sp>
          <p:nvSpPr>
            <p:cNvPr id="24" name="Freeform 23">
              <a:extLst>
                <a:ext uri="{FF2B5EF4-FFF2-40B4-BE49-F238E27FC236}">
                  <a16:creationId xmlns:a16="http://schemas.microsoft.com/office/drawing/2014/main" id="{3A1E04B8-68C2-1ABC-BACC-92A62E830430}"/>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BF81DA4C-732B-E2F1-43D3-76B21BA28D1D}"/>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C2AC7B05-15A0-1FF6-7E55-F5F9BB06BBF3}"/>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880AABF9-EAD1-B868-2FD2-982E92FA7BFC}"/>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079A6474-08AD-69A3-9C87-00CEE875D837}"/>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88" name="TextBox 87">
            <a:extLst>
              <a:ext uri="{FF2B5EF4-FFF2-40B4-BE49-F238E27FC236}">
                <a16:creationId xmlns:a16="http://schemas.microsoft.com/office/drawing/2014/main" id="{75DD34AE-B686-FE43-730A-1EF59EAB8479}"/>
              </a:ext>
            </a:extLst>
          </p:cNvPr>
          <p:cNvSpPr txBox="1"/>
          <p:nvPr/>
        </p:nvSpPr>
        <p:spPr>
          <a:xfrm>
            <a:off x="631727" y="496507"/>
            <a:ext cx="6919333" cy="365356"/>
          </a:xfrm>
          <a:prstGeom prst="rect">
            <a:avLst/>
          </a:prstGeom>
          <a:noFill/>
        </p:spPr>
        <p:txBody>
          <a:bodyPr wrap="square" rtlCol="0" anchor="ctr">
            <a:spAutoFit/>
          </a:bodyPr>
          <a:lstStyle/>
          <a:p>
            <a:pPr marL="6350">
              <a:lnSpc>
                <a:spcPts val="2120"/>
              </a:lnSpc>
              <a:tabLst>
                <a:tab pos="611188" algn="l"/>
                <a:tab pos="612775" algn="l"/>
              </a:tabLst>
            </a:pPr>
            <a:r>
              <a:rPr lang="en-US" sz="2100" b="1" dirty="0">
                <a:solidFill>
                  <a:srgbClr val="00898B"/>
                </a:solidFill>
                <a:latin typeface="Calibri" panose="020F0502020204030204" pitchFamily="34" charset="0"/>
                <a:cs typeface="Calibri" panose="020F0502020204030204" pitchFamily="34" charset="0"/>
              </a:rPr>
              <a:t>Risultato</a:t>
            </a:r>
          </a:p>
        </p:txBody>
      </p:sp>
      <p:cxnSp>
        <p:nvCxnSpPr>
          <p:cNvPr id="90" name="Straight Connector 89">
            <a:extLst>
              <a:ext uri="{FF2B5EF4-FFF2-40B4-BE49-F238E27FC236}">
                <a16:creationId xmlns:a16="http://schemas.microsoft.com/office/drawing/2014/main" id="{59E9C1C4-7C46-FAE0-CE3E-C9ED0D515E70}"/>
              </a:ext>
            </a:extLst>
          </p:cNvPr>
          <p:cNvCxnSpPr>
            <a:cxnSpLocks/>
            <a:stCxn id="88" idx="1"/>
          </p:cNvCxnSpPr>
          <p:nvPr/>
        </p:nvCxnSpPr>
        <p:spPr>
          <a:xfrm flipH="1" flipV="1">
            <a:off x="15128" y="679184"/>
            <a:ext cx="616599" cy="1"/>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110" name="Slide Number Placeholder 5">
            <a:extLst>
              <a:ext uri="{FF2B5EF4-FFF2-40B4-BE49-F238E27FC236}">
                <a16:creationId xmlns:a16="http://schemas.microsoft.com/office/drawing/2014/main" id="{3E99A06C-C691-D831-F6D4-B0619CC7F4E1}"/>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24</a:t>
            </a:fld>
            <a:endParaRPr lang="en-US" dirty="0">
              <a:solidFill>
                <a:srgbClr val="262626"/>
              </a:solidFill>
            </a:endParaRPr>
          </a:p>
        </p:txBody>
      </p:sp>
      <p:sp>
        <p:nvSpPr>
          <p:cNvPr id="49" name="TextBox 48">
            <a:extLst>
              <a:ext uri="{FF2B5EF4-FFF2-40B4-BE49-F238E27FC236}">
                <a16:creationId xmlns:a16="http://schemas.microsoft.com/office/drawing/2014/main" id="{32522427-9778-CE45-31E5-350DE92807A0}"/>
              </a:ext>
            </a:extLst>
          </p:cNvPr>
          <p:cNvSpPr txBox="1"/>
          <p:nvPr/>
        </p:nvSpPr>
        <p:spPr>
          <a:xfrm>
            <a:off x="586523" y="1283599"/>
            <a:ext cx="2219753" cy="2762616"/>
          </a:xfrm>
          <a:prstGeom prst="rect">
            <a:avLst/>
          </a:prstGeom>
          <a:noFill/>
        </p:spPr>
        <p:txBody>
          <a:bodyPr wrap="square" rtlCol="0">
            <a:spAutoFit/>
          </a:bodyPr>
          <a:lstStyle/>
          <a:p>
            <a:pPr>
              <a:lnSpc>
                <a:spcPts val="1580"/>
              </a:lnSpc>
            </a:pPr>
            <a:r>
              <a:rPr lang="en-US" sz="1600" b="1" dirty="0">
                <a:solidFill>
                  <a:srgbClr val="00898B"/>
                </a:solidFill>
                <a:highlight>
                  <a:srgbClr val="FFFFFF"/>
                </a:highlight>
                <a:latin typeface="Calibri" panose="020F0502020204030204" pitchFamily="34" charset="0"/>
                <a:cs typeface="Calibri" panose="020F0502020204030204" pitchFamily="34" charset="0"/>
              </a:rPr>
              <a:t>Lo sviluppo dei droni cargo di nuova generazione è destinato a </a:t>
            </a:r>
            <a:r>
              <a:rPr lang="en-US" sz="1600" b="1" dirty="0" err="1">
                <a:solidFill>
                  <a:srgbClr val="00898B"/>
                </a:solidFill>
                <a:highlight>
                  <a:srgbClr val="FFFFFF"/>
                </a:highlight>
                <a:latin typeface="Calibri" panose="020F0502020204030204" pitchFamily="34" charset="0"/>
                <a:cs typeface="Calibri" panose="020F0502020204030204" pitchFamily="34" charset="0"/>
              </a:rPr>
              <a:t>rivoluzionare </a:t>
            </a:r>
            <a:r>
              <a:rPr lang="en-US" sz="1600" b="1" dirty="0">
                <a:solidFill>
                  <a:srgbClr val="00898B"/>
                </a:solidFill>
                <a:highlight>
                  <a:srgbClr val="FFFFFF"/>
                </a:highlight>
                <a:latin typeface="Calibri" panose="020F0502020204030204" pitchFamily="34" charset="0"/>
                <a:cs typeface="Calibri" panose="020F0502020204030204" pitchFamily="34" charset="0"/>
              </a:rPr>
              <a:t>il settore dei trasporti e della logistica, fornendo soluzioni di consegna più efficienti, sostenibili ed economiche. Il progetto ha portato a diversi progressi fondamentali:</a:t>
            </a:r>
          </a:p>
          <a:p>
            <a:pPr>
              <a:lnSpc>
                <a:spcPts val="1580"/>
              </a:lnSpc>
            </a:pPr>
            <a:endParaRPr lang="en-US" sz="1600" b="1" dirty="0">
              <a:solidFill>
                <a:srgbClr val="00898B"/>
              </a:solidFill>
              <a:highlight>
                <a:srgbClr val="FFFFFF"/>
              </a:highlight>
              <a:latin typeface="Calibri" panose="020F0502020204030204" pitchFamily="34" charset="0"/>
              <a:cs typeface="Calibri" panose="020F0502020204030204" pitchFamily="34" charset="0"/>
            </a:endParaRPr>
          </a:p>
        </p:txBody>
      </p:sp>
      <p:sp>
        <p:nvSpPr>
          <p:cNvPr id="14" name="TextBox 13">
            <a:extLst>
              <a:ext uri="{FF2B5EF4-FFF2-40B4-BE49-F238E27FC236}">
                <a16:creationId xmlns:a16="http://schemas.microsoft.com/office/drawing/2014/main" id="{635CCC69-AA6F-F5FA-9565-2CE0FC79470B}"/>
              </a:ext>
            </a:extLst>
          </p:cNvPr>
          <p:cNvSpPr txBox="1"/>
          <p:nvPr/>
        </p:nvSpPr>
        <p:spPr>
          <a:xfrm>
            <a:off x="2806277" y="1349489"/>
            <a:ext cx="4307893" cy="4340099"/>
          </a:xfrm>
          <a:prstGeom prst="rect">
            <a:avLst/>
          </a:prstGeom>
          <a:noFill/>
        </p:spPr>
        <p:txBody>
          <a:bodyPr wrap="square" rtlCol="0">
            <a:spAutoFit/>
          </a:bodyPr>
          <a:lstStyle/>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01. </a:t>
            </a:r>
            <a:r>
              <a:rPr lang="en-US" sz="1600" b="1" dirty="0">
                <a:solidFill>
                  <a:srgbClr val="00898B"/>
                </a:solidFill>
                <a:latin typeface="Calibri" panose="020F0502020204030204" pitchFamily="34" charset="0"/>
                <a:cs typeface="Calibri" panose="020F0502020204030204" pitchFamily="34" charset="0"/>
              </a:rPr>
              <a:t>   Maggiore sostenibilità </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584200">
              <a:lnSpc>
                <a:spcPts val="1240"/>
              </a:lnSpc>
              <a:buClr>
                <a:srgbClr val="60BB47"/>
              </a:buClr>
            </a:pPr>
            <a:r>
              <a:rPr lang="en-US" sz="1150" dirty="0">
                <a:solidFill>
                  <a:srgbClr val="000000"/>
                </a:solidFill>
                <a:latin typeface="Calibri" panose="020F0502020204030204" pitchFamily="34" charset="0"/>
                <a:cs typeface="Calibri" panose="020F0502020204030204" pitchFamily="34" charset="0"/>
              </a:rPr>
              <a:t>L'integrazione di materiali compositi ecologici riduce significativamente l'impatto ambientale della produzione e del funzionamento dei droni, favorendo la transizione verso una logistica più verde.</a:t>
            </a: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02. </a:t>
            </a:r>
            <a:r>
              <a:rPr lang="en-US" sz="1600" b="1" dirty="0">
                <a:solidFill>
                  <a:srgbClr val="00898B"/>
                </a:solidFill>
                <a:latin typeface="Calibri" panose="020F0502020204030204" pitchFamily="34" charset="0"/>
                <a:cs typeface="Calibri" panose="020F0502020204030204" pitchFamily="34" charset="0"/>
              </a:rPr>
              <a:t>   Migliore efficienza energetica </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584200">
              <a:lnSpc>
                <a:spcPts val="1240"/>
              </a:lnSpc>
              <a:buClr>
                <a:srgbClr val="60BB47"/>
              </a:buClr>
            </a:pPr>
            <a:r>
              <a:rPr lang="en-US" sz="1150" dirty="0">
                <a:solidFill>
                  <a:srgbClr val="000000"/>
                </a:solidFill>
                <a:latin typeface="Calibri" panose="020F0502020204030204" pitchFamily="34" charset="0"/>
                <a:cs typeface="Calibri" panose="020F0502020204030204" pitchFamily="34" charset="0"/>
              </a:rPr>
              <a:t>L'uso di materiali leggeri e </a:t>
            </a:r>
            <a:r>
              <a:rPr lang="en-US" sz="1150" dirty="0" err="1">
                <a:solidFill>
                  <a:srgbClr val="000000"/>
                </a:solidFill>
                <a:latin typeface="Calibri" panose="020F0502020204030204" pitchFamily="34" charset="0"/>
                <a:cs typeface="Calibri" panose="020F0502020204030204" pitchFamily="34" charset="0"/>
              </a:rPr>
              <a:t>l'ottimizzazione </a:t>
            </a:r>
            <a:r>
              <a:rPr lang="en-US" sz="1150" dirty="0">
                <a:solidFill>
                  <a:srgbClr val="000000"/>
                </a:solidFill>
                <a:latin typeface="Calibri" panose="020F0502020204030204" pitchFamily="34" charset="0"/>
                <a:cs typeface="Calibri" panose="020F0502020204030204" pitchFamily="34" charset="0"/>
              </a:rPr>
              <a:t>dell'aerodinamica consentono di ridurre il consumo energetico, prolungare i tempi di volo e diminuire la dipendenza dai combustibili fossili.</a:t>
            </a: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03. </a:t>
            </a:r>
            <a:r>
              <a:rPr lang="en-US" sz="1600" b="1" dirty="0">
                <a:solidFill>
                  <a:srgbClr val="00898B"/>
                </a:solidFill>
                <a:latin typeface="Calibri" panose="020F0502020204030204" pitchFamily="34" charset="0"/>
                <a:cs typeface="Calibri" panose="020F0502020204030204" pitchFamily="34" charset="0"/>
              </a:rPr>
              <a:t>   Maggiore capacità di carico utile </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584200">
              <a:lnSpc>
                <a:spcPts val="1240"/>
              </a:lnSpc>
              <a:buClr>
                <a:srgbClr val="60BB47"/>
              </a:buClr>
            </a:pPr>
            <a:r>
              <a:rPr lang="en-US" sz="1150" dirty="0">
                <a:solidFill>
                  <a:srgbClr val="000000"/>
                </a:solidFill>
                <a:latin typeface="Calibri" panose="020F0502020204030204" pitchFamily="34" charset="0"/>
                <a:cs typeface="Calibri" panose="020F0502020204030204" pitchFamily="34" charset="0"/>
              </a:rPr>
              <a:t>L'introduzione di un nuovo sistema di sollevamento del carico migliora le capacità di sollevamento dei droni, rendendoli più adatti alle applicazioni commerciali e industriali.</a:t>
            </a: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04. </a:t>
            </a:r>
            <a:r>
              <a:rPr lang="en-US" sz="1600" b="1" dirty="0">
                <a:solidFill>
                  <a:srgbClr val="00898B"/>
                </a:solidFill>
                <a:latin typeface="Calibri" panose="020F0502020204030204" pitchFamily="34" charset="0"/>
                <a:cs typeface="Calibri" panose="020F0502020204030204" pitchFamily="34" charset="0"/>
              </a:rPr>
              <a:t>   Progressi nella modellazione basata sull'intelligenza artificiale </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584200">
              <a:lnSpc>
                <a:spcPts val="1240"/>
              </a:lnSpc>
              <a:buClr>
                <a:srgbClr val="60BB47"/>
              </a:buClr>
            </a:pPr>
            <a:r>
              <a:rPr lang="en-US" sz="1150" dirty="0">
                <a:solidFill>
                  <a:srgbClr val="000000"/>
                </a:solidFill>
                <a:latin typeface="Calibri" panose="020F0502020204030204" pitchFamily="34" charset="0"/>
                <a:cs typeface="Calibri" panose="020F0502020204030204" pitchFamily="34" charset="0"/>
              </a:rPr>
              <a:t>Il progetto dimostra il potenziale delle simulazioni matematiche e software </a:t>
            </a:r>
            <a:r>
              <a:rPr lang="en-US" sz="1150" dirty="0" err="1">
                <a:solidFill>
                  <a:srgbClr val="000000"/>
                </a:solidFill>
                <a:latin typeface="Calibri" panose="020F0502020204030204" pitchFamily="34" charset="0"/>
                <a:cs typeface="Calibri" panose="020F0502020204030204" pitchFamily="34" charset="0"/>
              </a:rPr>
              <a:t>nell'ottimizzazione </a:t>
            </a:r>
            <a:r>
              <a:rPr lang="en-US" sz="1150" dirty="0">
                <a:solidFill>
                  <a:srgbClr val="000000"/>
                </a:solidFill>
                <a:latin typeface="Calibri" panose="020F0502020204030204" pitchFamily="34" charset="0"/>
                <a:cs typeface="Calibri" panose="020F0502020204030204" pitchFamily="34" charset="0"/>
              </a:rPr>
              <a:t>delle proprietà dei materiali, dell'aerodinamica e delle prestazioni strutturali, portando a droni più resistenti ed efficienti.</a:t>
            </a:r>
          </a:p>
          <a:p>
            <a:pPr marL="755650" indent="-171450">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p:txBody>
      </p:sp>
      <p:cxnSp>
        <p:nvCxnSpPr>
          <p:cNvPr id="16" name="Straight Connector 15">
            <a:extLst>
              <a:ext uri="{FF2B5EF4-FFF2-40B4-BE49-F238E27FC236}">
                <a16:creationId xmlns:a16="http://schemas.microsoft.com/office/drawing/2014/main" id="{19EE1CD4-A9A1-0BB5-FAFF-776D6F01F3B2}"/>
              </a:ext>
            </a:extLst>
          </p:cNvPr>
          <p:cNvCxnSpPr>
            <a:cxnSpLocks/>
          </p:cNvCxnSpPr>
          <p:nvPr/>
        </p:nvCxnSpPr>
        <p:spPr>
          <a:xfrm flipH="1">
            <a:off x="3047361" y="2367428"/>
            <a:ext cx="4512314"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18" name="Freeform 17">
            <a:extLst>
              <a:ext uri="{FF2B5EF4-FFF2-40B4-BE49-F238E27FC236}">
                <a16:creationId xmlns:a16="http://schemas.microsoft.com/office/drawing/2014/main" id="{6276642A-C64E-F19D-E05D-4FF5DB3D3FF9}"/>
              </a:ext>
            </a:extLst>
          </p:cNvPr>
          <p:cNvSpPr/>
          <p:nvPr/>
        </p:nvSpPr>
        <p:spPr>
          <a:xfrm rot="10006094">
            <a:off x="6147770" y="-378453"/>
            <a:ext cx="1932799" cy="1695414"/>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gradFill>
            <a:gsLst>
              <a:gs pos="98000">
                <a:srgbClr val="51C4C6"/>
              </a:gs>
              <a:gs pos="0">
                <a:srgbClr val="00403F"/>
              </a:gs>
            </a:gsLst>
            <a:lin ang="5400000" scaled="1"/>
          </a:gradFill>
          <a:ln w="5331" cap="flat">
            <a:noFill/>
            <a:prstDash val="solid"/>
            <a:miter/>
          </a:ln>
        </p:spPr>
        <p:txBody>
          <a:bodyPr rtlCol="0" anchor="ctr"/>
          <a:lstStyle/>
          <a:p>
            <a:endParaRPr lang="en-US"/>
          </a:p>
        </p:txBody>
      </p:sp>
      <p:cxnSp>
        <p:nvCxnSpPr>
          <p:cNvPr id="5" name="Straight Connector 4">
            <a:extLst>
              <a:ext uri="{FF2B5EF4-FFF2-40B4-BE49-F238E27FC236}">
                <a16:creationId xmlns:a16="http://schemas.microsoft.com/office/drawing/2014/main" id="{15B597D5-72E9-1EC8-FE78-A1FBB481B096}"/>
              </a:ext>
            </a:extLst>
          </p:cNvPr>
          <p:cNvCxnSpPr>
            <a:cxnSpLocks/>
          </p:cNvCxnSpPr>
          <p:nvPr/>
        </p:nvCxnSpPr>
        <p:spPr>
          <a:xfrm flipH="1">
            <a:off x="3047361" y="3380440"/>
            <a:ext cx="4512314"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CF607767-4CDC-D9B6-570C-ABED998004D5}"/>
              </a:ext>
            </a:extLst>
          </p:cNvPr>
          <p:cNvCxnSpPr>
            <a:cxnSpLocks/>
          </p:cNvCxnSpPr>
          <p:nvPr/>
        </p:nvCxnSpPr>
        <p:spPr>
          <a:xfrm flipH="1">
            <a:off x="3047361" y="4411381"/>
            <a:ext cx="4512314"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B87759E-7096-AD0D-7956-0C6CF0FEE037}"/>
              </a:ext>
            </a:extLst>
          </p:cNvPr>
          <p:cNvCxnSpPr>
            <a:cxnSpLocks/>
          </p:cNvCxnSpPr>
          <p:nvPr/>
        </p:nvCxnSpPr>
        <p:spPr>
          <a:xfrm flipH="1">
            <a:off x="3047711" y="5571138"/>
            <a:ext cx="4512314"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pic>
        <p:nvPicPr>
          <p:cNvPr id="21" name="Picture 20">
            <a:extLst>
              <a:ext uri="{FF2B5EF4-FFF2-40B4-BE49-F238E27FC236}">
                <a16:creationId xmlns:a16="http://schemas.microsoft.com/office/drawing/2014/main" id="{94167D4F-B496-2CFA-7466-80DD010199F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3709" t="4450" r="38368" b="5098"/>
          <a:stretch/>
        </p:blipFill>
        <p:spPr>
          <a:xfrm>
            <a:off x="2141807" y="6422910"/>
            <a:ext cx="5417868" cy="3661085"/>
          </a:xfrm>
          <a:prstGeom prst="rect">
            <a:avLst/>
          </a:prstGeom>
        </p:spPr>
      </p:pic>
      <p:sp>
        <p:nvSpPr>
          <p:cNvPr id="29" name="object 13">
            <a:extLst>
              <a:ext uri="{FF2B5EF4-FFF2-40B4-BE49-F238E27FC236}">
                <a16:creationId xmlns:a16="http://schemas.microsoft.com/office/drawing/2014/main" id="{155B602F-8EF7-D54B-DE67-10C1990A113E}"/>
              </a:ext>
            </a:extLst>
          </p:cNvPr>
          <p:cNvSpPr/>
          <p:nvPr/>
        </p:nvSpPr>
        <p:spPr>
          <a:xfrm rot="16200000">
            <a:off x="1562017" y="4860893"/>
            <a:ext cx="3661079" cy="6785113"/>
          </a:xfrm>
          <a:custGeom>
            <a:avLst/>
            <a:gdLst/>
            <a:ahLst/>
            <a:cxnLst/>
            <a:rect l="l" t="t" r="r" b="b"/>
            <a:pathLst>
              <a:path w="1277620" h="1277620">
                <a:moveTo>
                  <a:pt x="1277480" y="0"/>
                </a:moveTo>
                <a:lnTo>
                  <a:pt x="0" y="0"/>
                </a:lnTo>
                <a:lnTo>
                  <a:pt x="0" y="1277480"/>
                </a:lnTo>
                <a:lnTo>
                  <a:pt x="1277480" y="1277480"/>
                </a:lnTo>
                <a:lnTo>
                  <a:pt x="1277480" y="0"/>
                </a:lnTo>
                <a:close/>
              </a:path>
            </a:pathLst>
          </a:custGeom>
          <a:gradFill>
            <a:gsLst>
              <a:gs pos="62000">
                <a:srgbClr val="00898B"/>
              </a:gs>
              <a:gs pos="97000">
                <a:srgbClr val="51C4C6">
                  <a:alpha val="0"/>
                </a:srgbClr>
              </a:gs>
              <a:gs pos="0">
                <a:srgbClr val="00403F"/>
              </a:gs>
            </a:gsLst>
            <a:lin ang="5400000" scaled="0"/>
          </a:gradFill>
        </p:spPr>
        <p:txBody>
          <a:bodyPr wrap="square" lIns="0" tIns="0" rIns="0" bIns="0" rtlCol="0"/>
          <a:lstStyle/>
          <a:p>
            <a:endParaRPr dirty="0">
              <a:solidFill>
                <a:srgbClr val="F05A28"/>
              </a:solidFill>
            </a:endParaRPr>
          </a:p>
        </p:txBody>
      </p:sp>
      <p:sp>
        <p:nvSpPr>
          <p:cNvPr id="30" name="TextBox 29">
            <a:extLst>
              <a:ext uri="{FF2B5EF4-FFF2-40B4-BE49-F238E27FC236}">
                <a16:creationId xmlns:a16="http://schemas.microsoft.com/office/drawing/2014/main" id="{A15910C6-CACC-D55E-4FD3-FF963A2684EB}"/>
              </a:ext>
            </a:extLst>
          </p:cNvPr>
          <p:cNvSpPr txBox="1"/>
          <p:nvPr/>
        </p:nvSpPr>
        <p:spPr>
          <a:xfrm>
            <a:off x="670080" y="7082235"/>
            <a:ext cx="3199393" cy="2977738"/>
          </a:xfrm>
          <a:prstGeom prst="rect">
            <a:avLst/>
          </a:prstGeom>
          <a:noFill/>
        </p:spPr>
        <p:txBody>
          <a:bodyPr wrap="square" rtlCol="0">
            <a:spAutoFit/>
          </a:bodyPr>
          <a:lstStyle/>
          <a:p>
            <a:pPr algn="ctr">
              <a:lnSpc>
                <a:spcPts val="1480"/>
              </a:lnSpc>
            </a:pP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La modellazione matematica e software svolge un ruolo chiave </a:t>
            </a:r>
            <a:r>
              <a:rPr lang="en-US" sz="1400" i="1" spc="0" baseline="0" dirty="0" err="1">
                <a:ln/>
                <a:solidFill>
                  <a:schemeClr val="bg1"/>
                </a:solidFill>
                <a:latin typeface="Calibri" panose="020F0502020204030204" pitchFamily="34" charset="0"/>
                <a:cs typeface="Calibri" panose="020F0502020204030204" pitchFamily="34" charset="0"/>
                <a:sym typeface="Poppins-MediumItalic"/>
                <a:rtl val="0"/>
              </a:rPr>
              <a:t>nell'ottimizzazione </a:t>
            </a: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delle proprietà dei materiali, delle prestazioni aerodinamiche e dell'efficienza energetica. Il team di ricerca sta applicando simulazioni avanzate e modellazione basata sull'intelligenza artificiale per perfezionare i materiali e le strutture prima dei test su larga scala.</a:t>
            </a:r>
          </a:p>
          <a:p>
            <a:pPr algn="ctr">
              <a:lnSpc>
                <a:spcPts val="1480"/>
              </a:lnSpc>
            </a:pP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 </a:t>
            </a:r>
          </a:p>
          <a:p>
            <a:pPr algn="ctr">
              <a:lnSpc>
                <a:spcPts val="1480"/>
              </a:lnSpc>
            </a:pP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Il progetto è anche strettamente allineato con gli obiettivi di sostenibilità, garantendo che i materiali e i processi di produzione utilizzati contribuiscano a un'economia circolare, riducendo gli sprechi e la dipendenza da </a:t>
            </a:r>
          </a:p>
          <a:p>
            <a:pPr algn="ctr">
              <a:lnSpc>
                <a:spcPts val="1480"/>
              </a:lnSpc>
            </a:pP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risorse non rinnovabili.</a:t>
            </a:r>
          </a:p>
          <a:p>
            <a:pPr algn="ctr">
              <a:lnSpc>
                <a:spcPts val="1480"/>
              </a:lnSpc>
            </a:pPr>
            <a:endParaRPr lang="en-US" sz="1400" i="1" spc="0" baseline="0" dirty="0">
              <a:ln/>
              <a:solidFill>
                <a:schemeClr val="bg1"/>
              </a:solidFill>
              <a:latin typeface="Calibri" panose="020F0502020204030204" pitchFamily="34" charset="0"/>
              <a:cs typeface="Calibri" panose="020F0502020204030204" pitchFamily="34" charset="0"/>
              <a:sym typeface="Poppins-MediumItalic"/>
              <a:rtl val="0"/>
            </a:endParaRPr>
          </a:p>
        </p:txBody>
      </p:sp>
      <p:grpSp>
        <p:nvGrpSpPr>
          <p:cNvPr id="31" name="Group 30">
            <a:extLst>
              <a:ext uri="{FF2B5EF4-FFF2-40B4-BE49-F238E27FC236}">
                <a16:creationId xmlns:a16="http://schemas.microsoft.com/office/drawing/2014/main" id="{AF95AAC3-3553-868D-5792-0CCFA6D5AE4F}"/>
              </a:ext>
            </a:extLst>
          </p:cNvPr>
          <p:cNvGrpSpPr/>
          <p:nvPr/>
        </p:nvGrpSpPr>
        <p:grpSpPr>
          <a:xfrm>
            <a:off x="2016511" y="6166599"/>
            <a:ext cx="506531" cy="527128"/>
            <a:chOff x="3402050" y="5539672"/>
            <a:chExt cx="751576" cy="782137"/>
          </a:xfrm>
        </p:grpSpPr>
        <p:sp>
          <p:nvSpPr>
            <p:cNvPr id="32" name="Freeform 31">
              <a:extLst>
                <a:ext uri="{FF2B5EF4-FFF2-40B4-BE49-F238E27FC236}">
                  <a16:creationId xmlns:a16="http://schemas.microsoft.com/office/drawing/2014/main" id="{6E641F95-5059-CFE5-6CC8-463B6A6CE39A}"/>
                </a:ext>
              </a:extLst>
            </p:cNvPr>
            <p:cNvSpPr/>
            <p:nvPr/>
          </p:nvSpPr>
          <p:spPr>
            <a:xfrm>
              <a:off x="3402050" y="5539672"/>
              <a:ext cx="751576" cy="782137"/>
            </a:xfrm>
            <a:custGeom>
              <a:avLst/>
              <a:gdLst>
                <a:gd name="connsiteX0" fmla="*/ 27317 w 751576"/>
                <a:gd name="connsiteY0" fmla="*/ 782137 h 782137"/>
                <a:gd name="connsiteX1" fmla="*/ 0 w 751576"/>
                <a:gd name="connsiteY1" fmla="*/ 640899 h 782137"/>
                <a:gd name="connsiteX2" fmla="*/ 23986 w 751576"/>
                <a:gd name="connsiteY2" fmla="*/ 508323 h 782137"/>
                <a:gd name="connsiteX3" fmla="*/ 0 w 751576"/>
                <a:gd name="connsiteY3" fmla="*/ 375746 h 782137"/>
                <a:gd name="connsiteX4" fmla="*/ 375788 w 751576"/>
                <a:gd name="connsiteY4" fmla="*/ 0 h 782137"/>
                <a:gd name="connsiteX5" fmla="*/ 751577 w 751576"/>
                <a:gd name="connsiteY5" fmla="*/ 375746 h 782137"/>
                <a:gd name="connsiteX6" fmla="*/ 727590 w 751576"/>
                <a:gd name="connsiteY6" fmla="*/ 508323 h 782137"/>
                <a:gd name="connsiteX7" fmla="*/ 632977 w 751576"/>
                <a:gd name="connsiteY7" fmla="*/ 649560 h 782137"/>
                <a:gd name="connsiteX8" fmla="*/ 376455 w 751576"/>
                <a:gd name="connsiteY8" fmla="*/ 750825 h 782137"/>
                <a:gd name="connsiteX9" fmla="*/ 119932 w 751576"/>
                <a:gd name="connsiteY9" fmla="*/ 649560 h 782137"/>
                <a:gd name="connsiteX10" fmla="*/ 28651 w 751576"/>
                <a:gd name="connsiteY10" fmla="*/ 782137 h 78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1576" h="782137">
                  <a:moveTo>
                    <a:pt x="27317" y="782137"/>
                  </a:moveTo>
                  <a:cubicBezTo>
                    <a:pt x="9327" y="738167"/>
                    <a:pt x="0" y="690865"/>
                    <a:pt x="0" y="640899"/>
                  </a:cubicBezTo>
                  <a:cubicBezTo>
                    <a:pt x="0" y="590933"/>
                    <a:pt x="8662" y="549628"/>
                    <a:pt x="23986" y="508323"/>
                  </a:cubicBezTo>
                  <a:cubicBezTo>
                    <a:pt x="8662" y="467017"/>
                    <a:pt x="0" y="422381"/>
                    <a:pt x="0" y="375746"/>
                  </a:cubicBezTo>
                  <a:cubicBezTo>
                    <a:pt x="0" y="168553"/>
                    <a:pt x="167905" y="0"/>
                    <a:pt x="375788" y="0"/>
                  </a:cubicBezTo>
                  <a:cubicBezTo>
                    <a:pt x="583670" y="0"/>
                    <a:pt x="751577" y="167886"/>
                    <a:pt x="751577" y="375746"/>
                  </a:cubicBezTo>
                  <a:cubicBezTo>
                    <a:pt x="751577" y="583605"/>
                    <a:pt x="742915" y="467017"/>
                    <a:pt x="727590" y="508323"/>
                  </a:cubicBezTo>
                  <a:cubicBezTo>
                    <a:pt x="706934" y="562286"/>
                    <a:pt x="674286" y="610919"/>
                    <a:pt x="632977" y="649560"/>
                  </a:cubicBezTo>
                  <a:cubicBezTo>
                    <a:pt x="565681" y="712185"/>
                    <a:pt x="475731" y="750825"/>
                    <a:pt x="376455" y="750825"/>
                  </a:cubicBezTo>
                  <a:cubicBezTo>
                    <a:pt x="277176" y="750825"/>
                    <a:pt x="186562" y="712185"/>
                    <a:pt x="119932" y="649560"/>
                  </a:cubicBezTo>
                  <a:cubicBezTo>
                    <a:pt x="80620" y="686202"/>
                    <a:pt x="49305" y="731505"/>
                    <a:pt x="28651" y="782137"/>
                  </a:cubicBezTo>
                  <a:close/>
                </a:path>
              </a:pathLst>
            </a:custGeom>
            <a:solidFill>
              <a:srgbClr val="ADD037"/>
            </a:solidFill>
            <a:ln w="6662" cap="flat">
              <a:noFill/>
              <a:prstDash val="solid"/>
              <a:miter/>
            </a:ln>
          </p:spPr>
          <p:txBody>
            <a:bodyPr rtlCol="0" anchor="ctr"/>
            <a:lstStyle/>
            <a:p>
              <a:endParaRPr lang="en-US">
                <a:solidFill>
                  <a:srgbClr val="262626"/>
                </a:solidFill>
              </a:endParaRPr>
            </a:p>
          </p:txBody>
        </p:sp>
        <p:sp>
          <p:nvSpPr>
            <p:cNvPr id="35" name="Freeform 34">
              <a:extLst>
                <a:ext uri="{FF2B5EF4-FFF2-40B4-BE49-F238E27FC236}">
                  <a16:creationId xmlns:a16="http://schemas.microsoft.com/office/drawing/2014/main" id="{A07C5411-7747-7921-BF2C-BB5EC660E525}"/>
                </a:ext>
              </a:extLst>
            </p:cNvPr>
            <p:cNvSpPr/>
            <p:nvPr/>
          </p:nvSpPr>
          <p:spPr>
            <a:xfrm>
              <a:off x="3794857" y="5761975"/>
              <a:ext cx="213675" cy="282614"/>
            </a:xfrm>
            <a:custGeom>
              <a:avLst/>
              <a:gdLst>
                <a:gd name="connsiteX0" fmla="*/ 138227 w 213675"/>
                <a:gd name="connsiteY0" fmla="*/ 215400 h 282614"/>
                <a:gd name="connsiteX1" fmla="*/ 75596 w 213675"/>
                <a:gd name="connsiteY1" fmla="*/ 209405 h 282614"/>
                <a:gd name="connsiteX2" fmla="*/ 1637 w 213675"/>
                <a:gd name="connsiteY2" fmla="*/ 88819 h 282614"/>
                <a:gd name="connsiteX3" fmla="*/ 117571 w 213675"/>
                <a:gd name="connsiteY3" fmla="*/ 213 h 282614"/>
                <a:gd name="connsiteX4" fmla="*/ 213518 w 213675"/>
                <a:gd name="connsiteY4" fmla="*/ 100812 h 282614"/>
                <a:gd name="connsiteX5" fmla="*/ 134228 w 213675"/>
                <a:gd name="connsiteY5" fmla="*/ 262702 h 282614"/>
                <a:gd name="connsiteX6" fmla="*/ 106911 w 213675"/>
                <a:gd name="connsiteY6" fmla="*/ 282022 h 282614"/>
                <a:gd name="connsiteX7" fmla="*/ 98249 w 213675"/>
                <a:gd name="connsiteY7" fmla="*/ 282022 h 282614"/>
                <a:gd name="connsiteX8" fmla="*/ 100248 w 213675"/>
                <a:gd name="connsiteY8" fmla="*/ 273362 h 282614"/>
                <a:gd name="connsiteX9" fmla="*/ 138227 w 213675"/>
                <a:gd name="connsiteY9" fmla="*/ 214068 h 28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675" h="282614">
                  <a:moveTo>
                    <a:pt x="138227" y="215400"/>
                  </a:moveTo>
                  <a:cubicBezTo>
                    <a:pt x="114907" y="213402"/>
                    <a:pt x="94918" y="214734"/>
                    <a:pt x="75596" y="209405"/>
                  </a:cubicBezTo>
                  <a:cubicBezTo>
                    <a:pt x="23625" y="195414"/>
                    <a:pt x="-7690" y="141451"/>
                    <a:pt x="1637" y="88819"/>
                  </a:cubicBezTo>
                  <a:cubicBezTo>
                    <a:pt x="11631" y="32858"/>
                    <a:pt x="58939" y="-3118"/>
                    <a:pt x="117571" y="213"/>
                  </a:cubicBezTo>
                  <a:cubicBezTo>
                    <a:pt x="168877" y="3544"/>
                    <a:pt x="211519" y="47514"/>
                    <a:pt x="213518" y="100812"/>
                  </a:cubicBezTo>
                  <a:cubicBezTo>
                    <a:pt x="216182" y="168765"/>
                    <a:pt x="184867" y="220730"/>
                    <a:pt x="134228" y="262702"/>
                  </a:cubicBezTo>
                  <a:cubicBezTo>
                    <a:pt x="125568" y="270031"/>
                    <a:pt x="116239" y="276027"/>
                    <a:pt x="106911" y="282022"/>
                  </a:cubicBezTo>
                  <a:cubicBezTo>
                    <a:pt x="104912" y="283355"/>
                    <a:pt x="100914" y="282022"/>
                    <a:pt x="98249" y="282022"/>
                  </a:cubicBezTo>
                  <a:cubicBezTo>
                    <a:pt x="98249" y="279358"/>
                    <a:pt x="98249" y="276027"/>
                    <a:pt x="100248" y="273362"/>
                  </a:cubicBezTo>
                  <a:cubicBezTo>
                    <a:pt x="112907" y="253375"/>
                    <a:pt x="125568" y="233389"/>
                    <a:pt x="138227" y="214068"/>
                  </a:cubicBezTo>
                  <a:close/>
                </a:path>
              </a:pathLst>
            </a:custGeom>
            <a:solidFill>
              <a:schemeClr val="bg1"/>
            </a:solidFill>
            <a:ln w="6662" cap="flat">
              <a:noFill/>
              <a:prstDash val="solid"/>
              <a:miter/>
            </a:ln>
          </p:spPr>
          <p:txBody>
            <a:bodyPr rtlCol="0" anchor="ctr"/>
            <a:lstStyle/>
            <a:p>
              <a:endParaRPr lang="en-US">
                <a:solidFill>
                  <a:srgbClr val="262626"/>
                </a:solidFill>
              </a:endParaRPr>
            </a:p>
          </p:txBody>
        </p:sp>
        <p:sp>
          <p:nvSpPr>
            <p:cNvPr id="36" name="Freeform 35">
              <a:extLst>
                <a:ext uri="{FF2B5EF4-FFF2-40B4-BE49-F238E27FC236}">
                  <a16:creationId xmlns:a16="http://schemas.microsoft.com/office/drawing/2014/main" id="{3044B9F2-3E2A-EC1E-740C-E0AE801D183F}"/>
                </a:ext>
              </a:extLst>
            </p:cNvPr>
            <p:cNvSpPr/>
            <p:nvPr/>
          </p:nvSpPr>
          <p:spPr>
            <a:xfrm>
              <a:off x="3546595" y="5762276"/>
              <a:ext cx="213875" cy="282387"/>
            </a:xfrm>
            <a:custGeom>
              <a:avLst/>
              <a:gdLst>
                <a:gd name="connsiteX0" fmla="*/ 134630 w 213875"/>
                <a:gd name="connsiteY0" fmla="*/ 211102 h 282387"/>
                <a:gd name="connsiteX1" fmla="*/ 59339 w 213875"/>
                <a:gd name="connsiteY1" fmla="*/ 203108 h 282387"/>
                <a:gd name="connsiteX2" fmla="*/ 4038 w 213875"/>
                <a:gd name="connsiteY2" fmla="*/ 77193 h 282387"/>
                <a:gd name="connsiteX3" fmla="*/ 119305 w 213875"/>
                <a:gd name="connsiteY3" fmla="*/ 578 h 282387"/>
                <a:gd name="connsiteX4" fmla="*/ 213253 w 213875"/>
                <a:gd name="connsiteY4" fmla="*/ 95848 h 282387"/>
                <a:gd name="connsiteX5" fmla="*/ 169277 w 213875"/>
                <a:gd name="connsiteY5" fmla="*/ 228424 h 282387"/>
                <a:gd name="connsiteX6" fmla="*/ 109978 w 213875"/>
                <a:gd name="connsiteY6" fmla="*/ 280389 h 282387"/>
                <a:gd name="connsiteX7" fmla="*/ 97984 w 213875"/>
                <a:gd name="connsiteY7" fmla="*/ 282388 h 282387"/>
                <a:gd name="connsiteX8" fmla="*/ 101982 w 213875"/>
                <a:gd name="connsiteY8" fmla="*/ 271728 h 282387"/>
                <a:gd name="connsiteX9" fmla="*/ 137962 w 213875"/>
                <a:gd name="connsiteY9" fmla="*/ 215099 h 282387"/>
                <a:gd name="connsiteX10" fmla="*/ 134630 w 213875"/>
                <a:gd name="connsiteY10" fmla="*/ 211102 h 28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875" h="282387">
                  <a:moveTo>
                    <a:pt x="134630" y="211102"/>
                  </a:moveTo>
                  <a:cubicBezTo>
                    <a:pt x="108645" y="217098"/>
                    <a:pt x="83326" y="215099"/>
                    <a:pt x="59339" y="203108"/>
                  </a:cubicBezTo>
                  <a:cubicBezTo>
                    <a:pt x="13365" y="180457"/>
                    <a:pt x="-9955" y="127159"/>
                    <a:pt x="4038" y="77193"/>
                  </a:cubicBezTo>
                  <a:cubicBezTo>
                    <a:pt x="18029" y="27227"/>
                    <a:pt x="65336" y="-4752"/>
                    <a:pt x="119305" y="578"/>
                  </a:cubicBezTo>
                  <a:cubicBezTo>
                    <a:pt x="167945" y="5242"/>
                    <a:pt x="209254" y="45881"/>
                    <a:pt x="213253" y="95848"/>
                  </a:cubicBezTo>
                  <a:cubicBezTo>
                    <a:pt x="217251" y="146480"/>
                    <a:pt x="201926" y="191116"/>
                    <a:pt x="169277" y="228424"/>
                  </a:cubicBezTo>
                  <a:cubicBezTo>
                    <a:pt x="151954" y="247744"/>
                    <a:pt x="130633" y="263734"/>
                    <a:pt x="109978" y="280389"/>
                  </a:cubicBezTo>
                  <a:cubicBezTo>
                    <a:pt x="107313" y="282388"/>
                    <a:pt x="101982" y="281721"/>
                    <a:pt x="97984" y="282388"/>
                  </a:cubicBezTo>
                  <a:cubicBezTo>
                    <a:pt x="99316" y="279057"/>
                    <a:pt x="99983" y="275059"/>
                    <a:pt x="101982" y="271728"/>
                  </a:cubicBezTo>
                  <a:cubicBezTo>
                    <a:pt x="113976" y="253074"/>
                    <a:pt x="125968" y="233754"/>
                    <a:pt x="137962" y="215099"/>
                  </a:cubicBezTo>
                  <a:cubicBezTo>
                    <a:pt x="136629" y="213767"/>
                    <a:pt x="135962" y="212435"/>
                    <a:pt x="134630" y="211102"/>
                  </a:cubicBezTo>
                  <a:close/>
                </a:path>
              </a:pathLst>
            </a:custGeom>
            <a:solidFill>
              <a:schemeClr val="bg1"/>
            </a:solidFill>
            <a:ln w="6662" cap="flat">
              <a:noFill/>
              <a:prstDash val="solid"/>
              <a:miter/>
            </a:ln>
          </p:spPr>
          <p:txBody>
            <a:bodyPr rtlCol="0" anchor="ctr"/>
            <a:lstStyle/>
            <a:p>
              <a:endParaRPr lang="en-US">
                <a:solidFill>
                  <a:srgbClr val="262626"/>
                </a:solidFill>
              </a:endParaRPr>
            </a:p>
          </p:txBody>
        </p:sp>
      </p:grpSp>
      <p:sp>
        <p:nvSpPr>
          <p:cNvPr id="37" name="Freeform 36">
            <a:extLst>
              <a:ext uri="{FF2B5EF4-FFF2-40B4-BE49-F238E27FC236}">
                <a16:creationId xmlns:a16="http://schemas.microsoft.com/office/drawing/2014/main" id="{30CD520E-4BE7-E07C-EBD7-69408620A4DB}"/>
              </a:ext>
            </a:extLst>
          </p:cNvPr>
          <p:cNvSpPr/>
          <p:nvPr/>
        </p:nvSpPr>
        <p:spPr>
          <a:xfrm rot="5400000">
            <a:off x="-558567" y="6045759"/>
            <a:ext cx="1706380" cy="1496804"/>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12512695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8D9E51-C2BD-E496-C0DD-B1C43C10994F}"/>
            </a:ext>
          </a:extLst>
        </p:cNvPr>
        <p:cNvGrpSpPr/>
        <p:nvPr/>
      </p:nvGrpSpPr>
      <p:grpSpPr>
        <a:xfrm>
          <a:off x="0" y="0"/>
          <a:ext cx="0" cy="0"/>
          <a:chOff x="0" y="0"/>
          <a:chExt cx="0" cy="0"/>
        </a:xfrm>
      </p:grpSpPr>
      <p:pic>
        <p:nvPicPr>
          <p:cNvPr id="161" name="Picture 160">
            <a:extLst>
              <a:ext uri="{FF2B5EF4-FFF2-40B4-BE49-F238E27FC236}">
                <a16:creationId xmlns:a16="http://schemas.microsoft.com/office/drawing/2014/main" id="{3BC0F9A6-1F1C-DC32-F33B-051222C1BCA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6269" b="16269"/>
          <a:stretch/>
        </p:blipFill>
        <p:spPr>
          <a:xfrm>
            <a:off x="-10624" y="1343445"/>
            <a:ext cx="7559675" cy="3394602"/>
          </a:xfrm>
          <a:prstGeom prst="rect">
            <a:avLst/>
          </a:prstGeom>
        </p:spPr>
      </p:pic>
      <p:sp>
        <p:nvSpPr>
          <p:cNvPr id="12" name="object 13">
            <a:extLst>
              <a:ext uri="{FF2B5EF4-FFF2-40B4-BE49-F238E27FC236}">
                <a16:creationId xmlns:a16="http://schemas.microsoft.com/office/drawing/2014/main" id="{6D992D78-57C5-C8F7-5351-38FC58947FC7}"/>
              </a:ext>
            </a:extLst>
          </p:cNvPr>
          <p:cNvSpPr/>
          <p:nvPr/>
        </p:nvSpPr>
        <p:spPr>
          <a:xfrm>
            <a:off x="509999" y="3252819"/>
            <a:ext cx="3128424" cy="1977107"/>
          </a:xfrm>
          <a:custGeom>
            <a:avLst/>
            <a:gdLst/>
            <a:ahLst/>
            <a:cxnLst/>
            <a:rect l="l" t="t" r="r" b="b"/>
            <a:pathLst>
              <a:path w="1277620" h="1277620">
                <a:moveTo>
                  <a:pt x="1277480" y="0"/>
                </a:moveTo>
                <a:lnTo>
                  <a:pt x="0" y="0"/>
                </a:lnTo>
                <a:lnTo>
                  <a:pt x="0" y="1277480"/>
                </a:lnTo>
                <a:lnTo>
                  <a:pt x="1277480" y="1277480"/>
                </a:lnTo>
                <a:lnTo>
                  <a:pt x="1277480" y="0"/>
                </a:lnTo>
                <a:close/>
              </a:path>
            </a:pathLst>
          </a:custGeom>
          <a:gradFill>
            <a:gsLst>
              <a:gs pos="62000">
                <a:srgbClr val="00898B">
                  <a:alpha val="82000"/>
                </a:srgbClr>
              </a:gs>
              <a:gs pos="97000">
                <a:srgbClr val="51C4C6"/>
              </a:gs>
              <a:gs pos="0">
                <a:srgbClr val="00403F"/>
              </a:gs>
            </a:gsLst>
            <a:lin ang="5400000" scaled="0"/>
          </a:gradFill>
        </p:spPr>
        <p:txBody>
          <a:bodyPr wrap="square" lIns="0" tIns="0" rIns="0" bIns="0" rtlCol="0"/>
          <a:lstStyle/>
          <a:p>
            <a:endParaRPr dirty="0">
              <a:solidFill>
                <a:srgbClr val="F05A28"/>
              </a:solidFill>
            </a:endParaRPr>
          </a:p>
        </p:txBody>
      </p:sp>
      <p:sp>
        <p:nvSpPr>
          <p:cNvPr id="14" name="Text Placeholder 8">
            <a:extLst>
              <a:ext uri="{FF2B5EF4-FFF2-40B4-BE49-F238E27FC236}">
                <a16:creationId xmlns:a16="http://schemas.microsoft.com/office/drawing/2014/main" id="{48D1FEB2-2C6A-46BF-5AE6-6403FB3CD6A7}"/>
              </a:ext>
            </a:extLst>
          </p:cNvPr>
          <p:cNvSpPr txBox="1">
            <a:spLocks/>
          </p:cNvSpPr>
          <p:nvPr/>
        </p:nvSpPr>
        <p:spPr>
          <a:xfrm>
            <a:off x="630797" y="3048902"/>
            <a:ext cx="3007626" cy="1456361"/>
          </a:xfrm>
          <a:prstGeom prst="rect">
            <a:avLst/>
          </a:prstGeom>
        </p:spPr>
        <p:txBody>
          <a:bodyPr anchor="b"/>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nSpc>
                <a:spcPts val="2300"/>
              </a:lnSpc>
              <a:spcBef>
                <a:spcPts val="0"/>
              </a:spcBef>
              <a:buNone/>
            </a:pPr>
            <a:r>
              <a:rPr lang="en-US" sz="2400" b="1" dirty="0">
                <a:solidFill>
                  <a:schemeClr val="bg1"/>
                </a:solidFill>
                <a:latin typeface="Calibri" panose="020F0502020204030204" pitchFamily="34" charset="0"/>
                <a:cs typeface="Calibri" panose="020F0502020204030204" pitchFamily="34" charset="0"/>
              </a:rPr>
              <a:t>Manutenzione predittiva nei </a:t>
            </a:r>
          </a:p>
          <a:p>
            <a:pPr marL="0" indent="0">
              <a:lnSpc>
                <a:spcPts val="2300"/>
              </a:lnSpc>
              <a:spcBef>
                <a:spcPts val="0"/>
              </a:spcBef>
              <a:buNone/>
            </a:pPr>
            <a:r>
              <a:rPr lang="en-US" sz="2400" b="1" dirty="0">
                <a:solidFill>
                  <a:schemeClr val="bg1"/>
                </a:solidFill>
                <a:latin typeface="Calibri" panose="020F0502020204030204" pitchFamily="34" charset="0"/>
                <a:cs typeface="Calibri" panose="020F0502020204030204" pitchFamily="34" charset="0"/>
              </a:rPr>
              <a:t>parchi eolici </a:t>
            </a:r>
            <a:endParaRPr lang="en-US" sz="2000" dirty="0">
              <a:solidFill>
                <a:schemeClr val="bg1"/>
              </a:solidFill>
              <a:latin typeface="Calibri" panose="020F0502020204030204" pitchFamily="34" charset="0"/>
              <a:cs typeface="Calibri" panose="020F0502020204030204" pitchFamily="34" charset="0"/>
            </a:endParaRPr>
          </a:p>
        </p:txBody>
      </p:sp>
      <p:sp>
        <p:nvSpPr>
          <p:cNvPr id="129" name="Freeform 128">
            <a:extLst>
              <a:ext uri="{FF2B5EF4-FFF2-40B4-BE49-F238E27FC236}">
                <a16:creationId xmlns:a16="http://schemas.microsoft.com/office/drawing/2014/main" id="{A6134C76-D757-6E11-967B-F55C554A7625}"/>
              </a:ext>
            </a:extLst>
          </p:cNvPr>
          <p:cNvSpPr/>
          <p:nvPr/>
        </p:nvSpPr>
        <p:spPr>
          <a:xfrm rot="11207408">
            <a:off x="5794270" y="-787653"/>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gradFill>
            <a:gsLst>
              <a:gs pos="98000">
                <a:srgbClr val="51C4C6"/>
              </a:gs>
              <a:gs pos="0">
                <a:srgbClr val="00403F"/>
              </a:gs>
            </a:gsLst>
            <a:lin ang="5400000" scaled="1"/>
          </a:gradFill>
          <a:ln w="5331" cap="flat">
            <a:noFill/>
            <a:prstDash val="solid"/>
            <a:miter/>
          </a:ln>
        </p:spPr>
        <p:txBody>
          <a:bodyPr rtlCol="0" anchor="ctr"/>
          <a:lstStyle/>
          <a:p>
            <a:endParaRPr lang="en-US"/>
          </a:p>
        </p:txBody>
      </p:sp>
      <p:sp>
        <p:nvSpPr>
          <p:cNvPr id="226" name="Text Placeholder 35">
            <a:extLst>
              <a:ext uri="{FF2B5EF4-FFF2-40B4-BE49-F238E27FC236}">
                <a16:creationId xmlns:a16="http://schemas.microsoft.com/office/drawing/2014/main" id="{9F4E3E06-8616-0C33-C9F2-F26640AFEF4E}"/>
              </a:ext>
            </a:extLst>
          </p:cNvPr>
          <p:cNvSpPr txBox="1">
            <a:spLocks/>
          </p:cNvSpPr>
          <p:nvPr/>
        </p:nvSpPr>
        <p:spPr>
          <a:xfrm>
            <a:off x="610445" y="4852742"/>
            <a:ext cx="2940829" cy="361280"/>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None/>
            </a:pPr>
            <a:r>
              <a:rPr lang="en-US" sz="1400" b="1" dirty="0">
                <a:solidFill>
                  <a:schemeClr val="bg1"/>
                </a:solidFill>
                <a:latin typeface="Calibri" panose="020F0502020204030204" pitchFamily="34" charset="0"/>
                <a:cs typeface="Calibri" panose="020F0502020204030204" pitchFamily="34" charset="0"/>
              </a:rPr>
              <a:t>  Paese: </a:t>
            </a:r>
            <a:r>
              <a:rPr lang="en-US" sz="1400" dirty="0">
                <a:solidFill>
                  <a:schemeClr val="bg1"/>
                </a:solidFill>
                <a:latin typeface="Calibri" panose="020F0502020204030204" pitchFamily="34" charset="0"/>
                <a:cs typeface="Calibri" panose="020F0502020204030204" pitchFamily="34" charset="0"/>
              </a:rPr>
              <a:t> Norvegia</a:t>
            </a:r>
            <a:endParaRPr lang="en-US" sz="1400" b="1" dirty="0">
              <a:solidFill>
                <a:schemeClr val="bg1"/>
              </a:solidFill>
              <a:latin typeface="Calibri" panose="020F0502020204030204" pitchFamily="34" charset="0"/>
              <a:cs typeface="Calibri" panose="020F0502020204030204" pitchFamily="34" charset="0"/>
            </a:endParaRPr>
          </a:p>
          <a:p>
            <a:pPr marL="0" indent="0">
              <a:buNone/>
            </a:pPr>
            <a:endParaRPr lang="en-US" sz="1400" b="1" dirty="0">
              <a:solidFill>
                <a:schemeClr val="bg1"/>
              </a:solidFill>
              <a:latin typeface="Calibri" panose="020F0502020204030204" pitchFamily="34" charset="0"/>
              <a:cs typeface="Calibri" panose="020F0502020204030204" pitchFamily="34" charset="0"/>
            </a:endParaRPr>
          </a:p>
        </p:txBody>
      </p:sp>
      <p:sp>
        <p:nvSpPr>
          <p:cNvPr id="256" name="Slide Number Placeholder 5">
            <a:extLst>
              <a:ext uri="{FF2B5EF4-FFF2-40B4-BE49-F238E27FC236}">
                <a16:creationId xmlns:a16="http://schemas.microsoft.com/office/drawing/2014/main" id="{D900C7DD-F14E-0F29-1D02-2C9E7CA687B6}"/>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25</a:t>
            </a:fld>
            <a:endParaRPr lang="en-US" dirty="0">
              <a:solidFill>
                <a:srgbClr val="262626"/>
              </a:solidFill>
            </a:endParaRPr>
          </a:p>
        </p:txBody>
      </p:sp>
      <p:cxnSp>
        <p:nvCxnSpPr>
          <p:cNvPr id="2" name="Straight Connector 1">
            <a:extLst>
              <a:ext uri="{FF2B5EF4-FFF2-40B4-BE49-F238E27FC236}">
                <a16:creationId xmlns:a16="http://schemas.microsoft.com/office/drawing/2014/main" id="{EC1A33A0-7BAF-6DD4-DF8B-042921DAFB54}"/>
              </a:ext>
            </a:extLst>
          </p:cNvPr>
          <p:cNvCxnSpPr>
            <a:cxnSpLocks/>
          </p:cNvCxnSpPr>
          <p:nvPr/>
        </p:nvCxnSpPr>
        <p:spPr>
          <a:xfrm flipV="1">
            <a:off x="1410318" y="0"/>
            <a:ext cx="0" cy="1298713"/>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59257643-EB66-1B68-277F-7F5DE3B7EAF0}"/>
              </a:ext>
            </a:extLst>
          </p:cNvPr>
          <p:cNvSpPr txBox="1"/>
          <p:nvPr/>
        </p:nvSpPr>
        <p:spPr>
          <a:xfrm>
            <a:off x="1601623" y="673031"/>
            <a:ext cx="4056217" cy="320665"/>
          </a:xfrm>
          <a:prstGeom prst="rect">
            <a:avLst/>
          </a:prstGeom>
          <a:noFill/>
        </p:spPr>
        <p:txBody>
          <a:bodyPr wrap="square" rtlCol="0" anchor="t">
            <a:spAutoFit/>
          </a:bodyPr>
          <a:lstStyle/>
          <a:p>
            <a:pPr marL="9525">
              <a:lnSpc>
                <a:spcPts val="1560"/>
              </a:lnSpc>
              <a:tabLst>
                <a:tab pos="1189038" algn="l"/>
              </a:tabLst>
            </a:pPr>
            <a:r>
              <a:rPr lang="en-US" sz="2200" b="1" dirty="0">
                <a:solidFill>
                  <a:srgbClr val="000000"/>
                </a:solidFill>
                <a:latin typeface="Calibri" panose="020F0502020204030204" pitchFamily="34" charset="0"/>
                <a:cs typeface="Calibri" panose="020F0502020204030204" pitchFamily="34" charset="0"/>
              </a:rPr>
              <a:t>ENERGIA</a:t>
            </a:r>
          </a:p>
        </p:txBody>
      </p:sp>
      <p:grpSp>
        <p:nvGrpSpPr>
          <p:cNvPr id="4" name="Group 3">
            <a:extLst>
              <a:ext uri="{FF2B5EF4-FFF2-40B4-BE49-F238E27FC236}">
                <a16:creationId xmlns:a16="http://schemas.microsoft.com/office/drawing/2014/main" id="{64995126-52FA-10AB-F5BD-7912359D7C89}"/>
              </a:ext>
            </a:extLst>
          </p:cNvPr>
          <p:cNvGrpSpPr/>
          <p:nvPr/>
        </p:nvGrpSpPr>
        <p:grpSpPr>
          <a:xfrm rot="16200000">
            <a:off x="580124" y="306956"/>
            <a:ext cx="793054" cy="947012"/>
            <a:chOff x="547405" y="6570863"/>
            <a:chExt cx="1035254" cy="1236230"/>
          </a:xfrm>
        </p:grpSpPr>
        <p:sp>
          <p:nvSpPr>
            <p:cNvPr id="5" name="Freeform 4">
              <a:extLst>
                <a:ext uri="{FF2B5EF4-FFF2-40B4-BE49-F238E27FC236}">
                  <a16:creationId xmlns:a16="http://schemas.microsoft.com/office/drawing/2014/main" id="{76447088-4E13-4985-5B1D-2424DB2DEBE9}"/>
                </a:ext>
              </a:extLst>
            </p:cNvPr>
            <p:cNvSpPr/>
            <p:nvPr/>
          </p:nvSpPr>
          <p:spPr>
            <a:xfrm>
              <a:off x="1059795" y="7527291"/>
              <a:ext cx="11386" cy="120435"/>
            </a:xfrm>
            <a:custGeom>
              <a:avLst/>
              <a:gdLst>
                <a:gd name="connsiteX0" fmla="*/ 5693 w 11386"/>
                <a:gd name="connsiteY0" fmla="*/ 120436 h 120435"/>
                <a:gd name="connsiteX1" fmla="*/ 0 w 11386"/>
                <a:gd name="connsiteY1" fmla="*/ 114744 h 120435"/>
                <a:gd name="connsiteX2" fmla="*/ 0 w 11386"/>
                <a:gd name="connsiteY2" fmla="*/ 5692 h 120435"/>
                <a:gd name="connsiteX3" fmla="*/ 5693 w 11386"/>
                <a:gd name="connsiteY3" fmla="*/ 0 h 120435"/>
                <a:gd name="connsiteX4" fmla="*/ 11386 w 11386"/>
                <a:gd name="connsiteY4" fmla="*/ 5692 h 120435"/>
                <a:gd name="connsiteX5" fmla="*/ 11386 w 11386"/>
                <a:gd name="connsiteY5" fmla="*/ 114744 h 120435"/>
                <a:gd name="connsiteX6" fmla="*/ 5693 w 11386"/>
                <a:gd name="connsiteY6" fmla="*/ 120436 h 120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86" h="120435">
                  <a:moveTo>
                    <a:pt x="5693" y="120436"/>
                  </a:moveTo>
                  <a:cubicBezTo>
                    <a:pt x="2505" y="120436"/>
                    <a:pt x="0" y="117931"/>
                    <a:pt x="0" y="114744"/>
                  </a:cubicBezTo>
                  <a:lnTo>
                    <a:pt x="0" y="5692"/>
                  </a:lnTo>
                  <a:cubicBezTo>
                    <a:pt x="0" y="2504"/>
                    <a:pt x="2505" y="0"/>
                    <a:pt x="5693" y="0"/>
                  </a:cubicBezTo>
                  <a:cubicBezTo>
                    <a:pt x="8881" y="0"/>
                    <a:pt x="11386" y="2504"/>
                    <a:pt x="11386" y="5692"/>
                  </a:cubicBezTo>
                  <a:lnTo>
                    <a:pt x="11386" y="114744"/>
                  </a:lnTo>
                  <a:cubicBezTo>
                    <a:pt x="11386" y="117931"/>
                    <a:pt x="8881" y="120436"/>
                    <a:pt x="5693" y="120436"/>
                  </a:cubicBezTo>
                  <a:close/>
                </a:path>
              </a:pathLst>
            </a:custGeom>
            <a:solidFill>
              <a:srgbClr val="343434"/>
            </a:solidFill>
            <a:ln w="2276" cap="flat">
              <a:noFill/>
              <a:prstDash val="solid"/>
              <a:miter/>
            </a:ln>
          </p:spPr>
          <p:txBody>
            <a:bodyPr rtlCol="0" anchor="ctr"/>
            <a:lstStyle/>
            <a:p>
              <a:endParaRPr lang="en-US"/>
            </a:p>
          </p:txBody>
        </p:sp>
        <p:grpSp>
          <p:nvGrpSpPr>
            <p:cNvPr id="6" name="Graphic 15">
              <a:extLst>
                <a:ext uri="{FF2B5EF4-FFF2-40B4-BE49-F238E27FC236}">
                  <a16:creationId xmlns:a16="http://schemas.microsoft.com/office/drawing/2014/main" id="{998580EC-3ECE-5BDD-A3E4-DAF2DD9A6397}"/>
                </a:ext>
              </a:extLst>
            </p:cNvPr>
            <p:cNvGrpSpPr/>
            <p:nvPr/>
          </p:nvGrpSpPr>
          <p:grpSpPr>
            <a:xfrm>
              <a:off x="1006279" y="7689162"/>
              <a:ext cx="118191" cy="117931"/>
              <a:chOff x="1006279" y="7689162"/>
              <a:chExt cx="118191" cy="117931"/>
            </a:xfrm>
          </p:grpSpPr>
          <p:sp>
            <p:nvSpPr>
              <p:cNvPr id="10" name="Freeform 9">
                <a:extLst>
                  <a:ext uri="{FF2B5EF4-FFF2-40B4-BE49-F238E27FC236}">
                    <a16:creationId xmlns:a16="http://schemas.microsoft.com/office/drawing/2014/main" id="{95991A3D-3666-018E-7FB5-66B13AFE607B}"/>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11" name="Freeform 10">
                <a:extLst>
                  <a:ext uri="{FF2B5EF4-FFF2-40B4-BE49-F238E27FC236}">
                    <a16:creationId xmlns:a16="http://schemas.microsoft.com/office/drawing/2014/main" id="{D128D103-F912-614D-0396-77F949AC2B4B}"/>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ADD037"/>
              </a:solidFill>
              <a:ln w="2276" cap="flat">
                <a:noFill/>
                <a:prstDash val="solid"/>
                <a:miter/>
              </a:ln>
            </p:spPr>
            <p:txBody>
              <a:bodyPr rtlCol="0" anchor="ctr"/>
              <a:lstStyle/>
              <a:p>
                <a:endParaRPr lang="en-US"/>
              </a:p>
            </p:txBody>
          </p:sp>
        </p:grpSp>
        <p:grpSp>
          <p:nvGrpSpPr>
            <p:cNvPr id="7" name="Graphic 15">
              <a:extLst>
                <a:ext uri="{FF2B5EF4-FFF2-40B4-BE49-F238E27FC236}">
                  <a16:creationId xmlns:a16="http://schemas.microsoft.com/office/drawing/2014/main" id="{632242BC-F52F-1C90-51CF-6D0680B6EE59}"/>
                </a:ext>
              </a:extLst>
            </p:cNvPr>
            <p:cNvGrpSpPr/>
            <p:nvPr/>
          </p:nvGrpSpPr>
          <p:grpSpPr>
            <a:xfrm>
              <a:off x="547405" y="6570863"/>
              <a:ext cx="1035254" cy="914993"/>
              <a:chOff x="547405" y="6570863"/>
              <a:chExt cx="1035254" cy="914993"/>
            </a:xfrm>
          </p:grpSpPr>
          <p:sp>
            <p:nvSpPr>
              <p:cNvPr id="8" name="Freeform 7">
                <a:extLst>
                  <a:ext uri="{FF2B5EF4-FFF2-40B4-BE49-F238E27FC236}">
                    <a16:creationId xmlns:a16="http://schemas.microsoft.com/office/drawing/2014/main" id="{E0EA49A3-D2ED-F804-8E85-7D6E5486FE39}"/>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ADD037"/>
              </a:solidFill>
              <a:ln w="2276" cap="flat">
                <a:noFill/>
                <a:prstDash val="solid"/>
                <a:miter/>
              </a:ln>
            </p:spPr>
            <p:txBody>
              <a:bodyPr rtlCol="0" anchor="ctr"/>
              <a:lstStyle/>
              <a:p>
                <a:endParaRPr lang="en-US" dirty="0"/>
              </a:p>
            </p:txBody>
          </p:sp>
          <p:sp>
            <p:nvSpPr>
              <p:cNvPr id="9" name="Freeform 8">
                <a:extLst>
                  <a:ext uri="{FF2B5EF4-FFF2-40B4-BE49-F238E27FC236}">
                    <a16:creationId xmlns:a16="http://schemas.microsoft.com/office/drawing/2014/main" id="{30A32A92-B529-583D-58F9-3E711962BAC7}"/>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a:p>
            </p:txBody>
          </p:sp>
        </p:grpSp>
      </p:grpSp>
      <p:cxnSp>
        <p:nvCxnSpPr>
          <p:cNvPr id="35" name="Straight Connector 34">
            <a:extLst>
              <a:ext uri="{FF2B5EF4-FFF2-40B4-BE49-F238E27FC236}">
                <a16:creationId xmlns:a16="http://schemas.microsoft.com/office/drawing/2014/main" id="{AF4221E9-52CA-E7F0-76C3-007AB67DAFF7}"/>
              </a:ext>
            </a:extLst>
          </p:cNvPr>
          <p:cNvCxnSpPr>
            <a:cxnSpLocks/>
          </p:cNvCxnSpPr>
          <p:nvPr/>
        </p:nvCxnSpPr>
        <p:spPr>
          <a:xfrm flipH="1">
            <a:off x="561945" y="4744830"/>
            <a:ext cx="2245910" cy="0"/>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37" name="Freeform 36">
            <a:extLst>
              <a:ext uri="{FF2B5EF4-FFF2-40B4-BE49-F238E27FC236}">
                <a16:creationId xmlns:a16="http://schemas.microsoft.com/office/drawing/2014/main" id="{18E4DB23-6E94-589F-29B8-F5DF0A76F93E}"/>
              </a:ext>
            </a:extLst>
          </p:cNvPr>
          <p:cNvSpPr/>
          <p:nvPr/>
        </p:nvSpPr>
        <p:spPr>
          <a:xfrm rot="16857412">
            <a:off x="2750626" y="4367501"/>
            <a:ext cx="1258839" cy="1104229"/>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chemeClr val="bg1">
              <a:alpha val="52000"/>
            </a:schemeClr>
          </a:solidFill>
          <a:ln w="5331" cap="flat">
            <a:noFill/>
            <a:prstDash val="solid"/>
            <a:miter/>
          </a:ln>
        </p:spPr>
        <p:txBody>
          <a:bodyPr rtlCol="0" anchor="ctr"/>
          <a:lstStyle/>
          <a:p>
            <a:endParaRPr lang="en-US"/>
          </a:p>
        </p:txBody>
      </p:sp>
      <p:grpSp>
        <p:nvGrpSpPr>
          <p:cNvPr id="15" name="Graphic 503">
            <a:extLst>
              <a:ext uri="{FF2B5EF4-FFF2-40B4-BE49-F238E27FC236}">
                <a16:creationId xmlns:a16="http://schemas.microsoft.com/office/drawing/2014/main" id="{1EC6341A-3CB3-9B4B-DF19-376D28057794}"/>
              </a:ext>
            </a:extLst>
          </p:cNvPr>
          <p:cNvGrpSpPr>
            <a:grpSpLocks noChangeAspect="1"/>
          </p:cNvGrpSpPr>
          <p:nvPr/>
        </p:nvGrpSpPr>
        <p:grpSpPr>
          <a:xfrm>
            <a:off x="610445" y="572768"/>
            <a:ext cx="420888" cy="420928"/>
            <a:chOff x="5744107" y="3913060"/>
            <a:chExt cx="1135616" cy="1135724"/>
          </a:xfrm>
          <a:noFill/>
        </p:grpSpPr>
        <p:grpSp>
          <p:nvGrpSpPr>
            <p:cNvPr id="18" name="Graphic 503">
              <a:extLst>
                <a:ext uri="{FF2B5EF4-FFF2-40B4-BE49-F238E27FC236}">
                  <a16:creationId xmlns:a16="http://schemas.microsoft.com/office/drawing/2014/main" id="{F68E6A1F-BAED-09A3-459D-96D6FD7A2491}"/>
                </a:ext>
              </a:extLst>
            </p:cNvPr>
            <p:cNvGrpSpPr/>
            <p:nvPr/>
          </p:nvGrpSpPr>
          <p:grpSpPr>
            <a:xfrm>
              <a:off x="5744107" y="3913060"/>
              <a:ext cx="1135616" cy="1135724"/>
              <a:chOff x="5744107" y="3913060"/>
              <a:chExt cx="1135616" cy="1135724"/>
            </a:xfrm>
            <a:noFill/>
          </p:grpSpPr>
          <p:sp>
            <p:nvSpPr>
              <p:cNvPr id="45" name="Freeform 44">
                <a:extLst>
                  <a:ext uri="{FF2B5EF4-FFF2-40B4-BE49-F238E27FC236}">
                    <a16:creationId xmlns:a16="http://schemas.microsoft.com/office/drawing/2014/main" id="{C38B97D6-89D5-A93A-96D6-2D3F2C3CB288}"/>
                  </a:ext>
                </a:extLst>
              </p:cNvPr>
              <p:cNvSpPr/>
              <p:nvPr/>
            </p:nvSpPr>
            <p:spPr>
              <a:xfrm rot="-1410000">
                <a:off x="5924677" y="4098908"/>
                <a:ext cx="772483" cy="771435"/>
              </a:xfrm>
              <a:custGeom>
                <a:avLst/>
                <a:gdLst>
                  <a:gd name="connsiteX0" fmla="*/ 772483 w 772483"/>
                  <a:gd name="connsiteY0" fmla="*/ 385718 h 771435"/>
                  <a:gd name="connsiteX1" fmla="*/ 386242 w 772483"/>
                  <a:gd name="connsiteY1" fmla="*/ 771435 h 771435"/>
                  <a:gd name="connsiteX2" fmla="*/ 0 w 772483"/>
                  <a:gd name="connsiteY2" fmla="*/ 385718 h 771435"/>
                  <a:gd name="connsiteX3" fmla="*/ 386242 w 772483"/>
                  <a:gd name="connsiteY3" fmla="*/ 0 h 771435"/>
                  <a:gd name="connsiteX4" fmla="*/ 772483 w 772483"/>
                  <a:gd name="connsiteY4" fmla="*/ 385718 h 7714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2483" h="771435">
                    <a:moveTo>
                      <a:pt x="772483" y="385718"/>
                    </a:moveTo>
                    <a:cubicBezTo>
                      <a:pt x="772483" y="598744"/>
                      <a:pt x="599557" y="771435"/>
                      <a:pt x="386242" y="771435"/>
                    </a:cubicBezTo>
                    <a:cubicBezTo>
                      <a:pt x="172926" y="771435"/>
                      <a:pt x="0" y="598744"/>
                      <a:pt x="0" y="385718"/>
                    </a:cubicBezTo>
                    <a:cubicBezTo>
                      <a:pt x="0" y="172692"/>
                      <a:pt x="172926" y="0"/>
                      <a:pt x="386242" y="0"/>
                    </a:cubicBezTo>
                    <a:cubicBezTo>
                      <a:pt x="599557" y="0"/>
                      <a:pt x="772483" y="172692"/>
                      <a:pt x="772483" y="385718"/>
                    </a:cubicBezTo>
                    <a:close/>
                  </a:path>
                </a:pathLst>
              </a:custGeom>
              <a:noFill/>
              <a:ln w="12700" cap="rnd">
                <a:solidFill>
                  <a:srgbClr val="000000"/>
                </a:solidFill>
                <a:prstDash val="solid"/>
                <a:round/>
              </a:ln>
            </p:spPr>
            <p:txBody>
              <a:bodyPr rtlCol="0" anchor="ctr"/>
              <a:lstStyle/>
              <a:p>
                <a:endParaRPr lang="en-US" sz="1799"/>
              </a:p>
            </p:txBody>
          </p:sp>
          <p:grpSp>
            <p:nvGrpSpPr>
              <p:cNvPr id="46" name="Graphic 503">
                <a:extLst>
                  <a:ext uri="{FF2B5EF4-FFF2-40B4-BE49-F238E27FC236}">
                    <a16:creationId xmlns:a16="http://schemas.microsoft.com/office/drawing/2014/main" id="{2238BAEC-D909-3C1D-DD8E-63B082156196}"/>
                  </a:ext>
                </a:extLst>
              </p:cNvPr>
              <p:cNvGrpSpPr/>
              <p:nvPr/>
            </p:nvGrpSpPr>
            <p:grpSpPr>
              <a:xfrm>
                <a:off x="6155108" y="3929543"/>
                <a:ext cx="313615" cy="1102756"/>
                <a:chOff x="6155108" y="3929543"/>
                <a:chExt cx="313615" cy="1102756"/>
              </a:xfrm>
            </p:grpSpPr>
            <p:sp>
              <p:nvSpPr>
                <p:cNvPr id="133" name="Freeform 132">
                  <a:extLst>
                    <a:ext uri="{FF2B5EF4-FFF2-40B4-BE49-F238E27FC236}">
                      <a16:creationId xmlns:a16="http://schemas.microsoft.com/office/drawing/2014/main" id="{4AB03B3D-CDB3-3E2D-03A1-330B9F8C6760}"/>
                    </a:ext>
                  </a:extLst>
                </p:cNvPr>
                <p:cNvSpPr/>
                <p:nvPr/>
              </p:nvSpPr>
              <p:spPr>
                <a:xfrm>
                  <a:off x="6417554" y="3929543"/>
                  <a:ext cx="51168" cy="179671"/>
                </a:xfrm>
                <a:custGeom>
                  <a:avLst/>
                  <a:gdLst>
                    <a:gd name="connsiteX0" fmla="*/ 0 w 51168"/>
                    <a:gd name="connsiteY0" fmla="*/ 179672 h 179671"/>
                    <a:gd name="connsiteX1" fmla="*/ 51169 w 51168"/>
                    <a:gd name="connsiteY1" fmla="*/ 0 h 179671"/>
                  </a:gdLst>
                  <a:ahLst/>
                  <a:cxnLst>
                    <a:cxn ang="0">
                      <a:pos x="connsiteX0" y="connsiteY0"/>
                    </a:cxn>
                    <a:cxn ang="0">
                      <a:pos x="connsiteX1" y="connsiteY1"/>
                    </a:cxn>
                  </a:cxnLst>
                  <a:rect l="l" t="t" r="r" b="b"/>
                  <a:pathLst>
                    <a:path w="51168" h="179671">
                      <a:moveTo>
                        <a:pt x="0" y="179672"/>
                      </a:moveTo>
                      <a:lnTo>
                        <a:pt x="51169" y="0"/>
                      </a:lnTo>
                    </a:path>
                  </a:pathLst>
                </a:custGeom>
                <a:ln w="12700" cap="rnd">
                  <a:solidFill>
                    <a:srgbClr val="000000"/>
                  </a:solidFill>
                  <a:prstDash val="solid"/>
                  <a:round/>
                </a:ln>
              </p:spPr>
              <p:txBody>
                <a:bodyPr rtlCol="0" anchor="ctr"/>
                <a:lstStyle/>
                <a:p>
                  <a:endParaRPr lang="en-US" sz="1799"/>
                </a:p>
              </p:txBody>
            </p:sp>
            <p:sp>
              <p:nvSpPr>
                <p:cNvPr id="134" name="Freeform 133">
                  <a:extLst>
                    <a:ext uri="{FF2B5EF4-FFF2-40B4-BE49-F238E27FC236}">
                      <a16:creationId xmlns:a16="http://schemas.microsoft.com/office/drawing/2014/main" id="{DA02E22B-6ECA-5BAA-11ED-0422D2602503}"/>
                    </a:ext>
                  </a:extLst>
                </p:cNvPr>
                <p:cNvSpPr/>
                <p:nvPr/>
              </p:nvSpPr>
              <p:spPr>
                <a:xfrm>
                  <a:off x="6155108" y="4850980"/>
                  <a:ext cx="51168" cy="181320"/>
                </a:xfrm>
                <a:custGeom>
                  <a:avLst/>
                  <a:gdLst>
                    <a:gd name="connsiteX0" fmla="*/ 0 w 51168"/>
                    <a:gd name="connsiteY0" fmla="*/ 181320 h 181320"/>
                    <a:gd name="connsiteX1" fmla="*/ 51169 w 51168"/>
                    <a:gd name="connsiteY1" fmla="*/ 0 h 181320"/>
                  </a:gdLst>
                  <a:ahLst/>
                  <a:cxnLst>
                    <a:cxn ang="0">
                      <a:pos x="connsiteX0" y="connsiteY0"/>
                    </a:cxn>
                    <a:cxn ang="0">
                      <a:pos x="connsiteX1" y="connsiteY1"/>
                    </a:cxn>
                  </a:cxnLst>
                  <a:rect l="l" t="t" r="r" b="b"/>
                  <a:pathLst>
                    <a:path w="51168" h="181320">
                      <a:moveTo>
                        <a:pt x="0" y="181320"/>
                      </a:moveTo>
                      <a:lnTo>
                        <a:pt x="51169" y="0"/>
                      </a:lnTo>
                    </a:path>
                  </a:pathLst>
                </a:custGeom>
                <a:ln w="12700" cap="rnd">
                  <a:solidFill>
                    <a:srgbClr val="000000"/>
                  </a:solidFill>
                  <a:prstDash val="solid"/>
                  <a:round/>
                </a:ln>
              </p:spPr>
              <p:txBody>
                <a:bodyPr rtlCol="0" anchor="ctr"/>
                <a:lstStyle/>
                <a:p>
                  <a:endParaRPr lang="en-US" sz="1799"/>
                </a:p>
              </p:txBody>
            </p:sp>
          </p:grpSp>
          <p:grpSp>
            <p:nvGrpSpPr>
              <p:cNvPr id="47" name="Graphic 503">
                <a:extLst>
                  <a:ext uri="{FF2B5EF4-FFF2-40B4-BE49-F238E27FC236}">
                    <a16:creationId xmlns:a16="http://schemas.microsoft.com/office/drawing/2014/main" id="{47ECF599-5980-789F-FC34-9B3FB5E6DC40}"/>
                  </a:ext>
                </a:extLst>
              </p:cNvPr>
              <p:cNvGrpSpPr/>
              <p:nvPr/>
            </p:nvGrpSpPr>
            <p:grpSpPr>
              <a:xfrm>
                <a:off x="5760613" y="4325151"/>
                <a:ext cx="1102604" cy="311541"/>
                <a:chOff x="5760613" y="4325151"/>
                <a:chExt cx="1102604" cy="311541"/>
              </a:xfrm>
            </p:grpSpPr>
            <p:sp>
              <p:nvSpPr>
                <p:cNvPr id="131" name="Freeform 130">
                  <a:extLst>
                    <a:ext uri="{FF2B5EF4-FFF2-40B4-BE49-F238E27FC236}">
                      <a16:creationId xmlns:a16="http://schemas.microsoft.com/office/drawing/2014/main" id="{DDD45B26-E766-1ED1-D4C0-14052D484775}"/>
                    </a:ext>
                  </a:extLst>
                </p:cNvPr>
                <p:cNvSpPr/>
                <p:nvPr/>
              </p:nvSpPr>
              <p:spPr>
                <a:xfrm>
                  <a:off x="5760613" y="4325151"/>
                  <a:ext cx="179916" cy="51099"/>
                </a:xfrm>
                <a:custGeom>
                  <a:avLst/>
                  <a:gdLst>
                    <a:gd name="connsiteX0" fmla="*/ 179916 w 179916"/>
                    <a:gd name="connsiteY0" fmla="*/ 51100 h 51099"/>
                    <a:gd name="connsiteX1" fmla="*/ 0 w 179916"/>
                    <a:gd name="connsiteY1" fmla="*/ 0 h 51099"/>
                  </a:gdLst>
                  <a:ahLst/>
                  <a:cxnLst>
                    <a:cxn ang="0">
                      <a:pos x="connsiteX0" y="connsiteY0"/>
                    </a:cxn>
                    <a:cxn ang="0">
                      <a:pos x="connsiteX1" y="connsiteY1"/>
                    </a:cxn>
                  </a:cxnLst>
                  <a:rect l="l" t="t" r="r" b="b"/>
                  <a:pathLst>
                    <a:path w="179916" h="51099">
                      <a:moveTo>
                        <a:pt x="179916" y="51100"/>
                      </a:moveTo>
                      <a:lnTo>
                        <a:pt x="0" y="0"/>
                      </a:lnTo>
                    </a:path>
                  </a:pathLst>
                </a:custGeom>
                <a:ln w="12700" cap="rnd">
                  <a:solidFill>
                    <a:srgbClr val="000000"/>
                  </a:solidFill>
                  <a:prstDash val="solid"/>
                  <a:round/>
                </a:ln>
              </p:spPr>
              <p:txBody>
                <a:bodyPr rtlCol="0" anchor="ctr"/>
                <a:lstStyle/>
                <a:p>
                  <a:endParaRPr lang="en-US" sz="1799"/>
                </a:p>
              </p:txBody>
            </p:sp>
            <p:sp>
              <p:nvSpPr>
                <p:cNvPr id="132" name="Freeform 131">
                  <a:extLst>
                    <a:ext uri="{FF2B5EF4-FFF2-40B4-BE49-F238E27FC236}">
                      <a16:creationId xmlns:a16="http://schemas.microsoft.com/office/drawing/2014/main" id="{484B148E-580B-7953-6026-AEE14444CEA6}"/>
                    </a:ext>
                  </a:extLst>
                </p:cNvPr>
                <p:cNvSpPr/>
                <p:nvPr/>
              </p:nvSpPr>
              <p:spPr>
                <a:xfrm>
                  <a:off x="6683302" y="4585593"/>
                  <a:ext cx="179916" cy="51099"/>
                </a:xfrm>
                <a:custGeom>
                  <a:avLst/>
                  <a:gdLst>
                    <a:gd name="connsiteX0" fmla="*/ 179916 w 179916"/>
                    <a:gd name="connsiteY0" fmla="*/ 51099 h 51099"/>
                    <a:gd name="connsiteX1" fmla="*/ 0 w 179916"/>
                    <a:gd name="connsiteY1" fmla="*/ 0 h 51099"/>
                  </a:gdLst>
                  <a:ahLst/>
                  <a:cxnLst>
                    <a:cxn ang="0">
                      <a:pos x="connsiteX0" y="connsiteY0"/>
                    </a:cxn>
                    <a:cxn ang="0">
                      <a:pos x="connsiteX1" y="connsiteY1"/>
                    </a:cxn>
                  </a:cxnLst>
                  <a:rect l="l" t="t" r="r" b="b"/>
                  <a:pathLst>
                    <a:path w="179916" h="51099">
                      <a:moveTo>
                        <a:pt x="179916" y="51099"/>
                      </a:moveTo>
                      <a:lnTo>
                        <a:pt x="0" y="0"/>
                      </a:lnTo>
                    </a:path>
                  </a:pathLst>
                </a:custGeom>
                <a:ln w="12700" cap="rnd">
                  <a:solidFill>
                    <a:srgbClr val="000000"/>
                  </a:solidFill>
                  <a:prstDash val="solid"/>
                  <a:round/>
                </a:ln>
              </p:spPr>
              <p:txBody>
                <a:bodyPr rtlCol="0" anchor="ctr"/>
                <a:lstStyle/>
                <a:p>
                  <a:endParaRPr lang="en-US" sz="1799"/>
                </a:p>
              </p:txBody>
            </p:sp>
          </p:grpSp>
          <p:grpSp>
            <p:nvGrpSpPr>
              <p:cNvPr id="48" name="Graphic 503">
                <a:extLst>
                  <a:ext uri="{FF2B5EF4-FFF2-40B4-BE49-F238E27FC236}">
                    <a16:creationId xmlns:a16="http://schemas.microsoft.com/office/drawing/2014/main" id="{04E9E514-8B83-D1CE-B97E-A17899CC2254}"/>
                  </a:ext>
                </a:extLst>
              </p:cNvPr>
              <p:cNvGrpSpPr/>
              <p:nvPr/>
            </p:nvGrpSpPr>
            <p:grpSpPr>
              <a:xfrm>
                <a:off x="5811782" y="4201524"/>
                <a:ext cx="1000266" cy="558796"/>
                <a:chOff x="5811782" y="4201524"/>
                <a:chExt cx="1000266" cy="558796"/>
              </a:xfrm>
            </p:grpSpPr>
            <p:sp>
              <p:nvSpPr>
                <p:cNvPr id="128" name="Freeform 127">
                  <a:extLst>
                    <a:ext uri="{FF2B5EF4-FFF2-40B4-BE49-F238E27FC236}">
                      <a16:creationId xmlns:a16="http://schemas.microsoft.com/office/drawing/2014/main" id="{AD5BC8D5-CFA8-4CFB-49F5-A17EFB85BFF4}"/>
                    </a:ext>
                  </a:extLst>
                </p:cNvPr>
                <p:cNvSpPr/>
                <p:nvPr/>
              </p:nvSpPr>
              <p:spPr>
                <a:xfrm>
                  <a:off x="5811782" y="4668011"/>
                  <a:ext cx="163409" cy="92308"/>
                </a:xfrm>
                <a:custGeom>
                  <a:avLst/>
                  <a:gdLst>
                    <a:gd name="connsiteX0" fmla="*/ 163410 w 163409"/>
                    <a:gd name="connsiteY0" fmla="*/ 0 h 92308"/>
                    <a:gd name="connsiteX1" fmla="*/ 0 w 163409"/>
                    <a:gd name="connsiteY1" fmla="*/ 92308 h 92308"/>
                  </a:gdLst>
                  <a:ahLst/>
                  <a:cxnLst>
                    <a:cxn ang="0">
                      <a:pos x="connsiteX0" y="connsiteY0"/>
                    </a:cxn>
                    <a:cxn ang="0">
                      <a:pos x="connsiteX1" y="connsiteY1"/>
                    </a:cxn>
                  </a:cxnLst>
                  <a:rect l="l" t="t" r="r" b="b"/>
                  <a:pathLst>
                    <a:path w="163409" h="92308">
                      <a:moveTo>
                        <a:pt x="163410" y="0"/>
                      </a:moveTo>
                      <a:lnTo>
                        <a:pt x="0" y="92308"/>
                      </a:lnTo>
                    </a:path>
                  </a:pathLst>
                </a:custGeom>
                <a:ln w="12700" cap="rnd">
                  <a:solidFill>
                    <a:srgbClr val="000000"/>
                  </a:solidFill>
                  <a:prstDash val="solid"/>
                  <a:round/>
                </a:ln>
              </p:spPr>
              <p:txBody>
                <a:bodyPr rtlCol="0" anchor="ctr"/>
                <a:lstStyle/>
                <a:p>
                  <a:endParaRPr lang="en-US" sz="1799"/>
                </a:p>
              </p:txBody>
            </p:sp>
            <p:sp>
              <p:nvSpPr>
                <p:cNvPr id="130" name="Freeform 129">
                  <a:extLst>
                    <a:ext uri="{FF2B5EF4-FFF2-40B4-BE49-F238E27FC236}">
                      <a16:creationId xmlns:a16="http://schemas.microsoft.com/office/drawing/2014/main" id="{5186AE59-6E87-0B79-2DEC-4BD4E104129C}"/>
                    </a:ext>
                  </a:extLst>
                </p:cNvPr>
                <p:cNvSpPr/>
                <p:nvPr/>
              </p:nvSpPr>
              <p:spPr>
                <a:xfrm>
                  <a:off x="6648639" y="4201524"/>
                  <a:ext cx="163409" cy="90660"/>
                </a:xfrm>
                <a:custGeom>
                  <a:avLst/>
                  <a:gdLst>
                    <a:gd name="connsiteX0" fmla="*/ 163410 w 163409"/>
                    <a:gd name="connsiteY0" fmla="*/ 0 h 90660"/>
                    <a:gd name="connsiteX1" fmla="*/ 0 w 163409"/>
                    <a:gd name="connsiteY1" fmla="*/ 90660 h 90660"/>
                  </a:gdLst>
                  <a:ahLst/>
                  <a:cxnLst>
                    <a:cxn ang="0">
                      <a:pos x="connsiteX0" y="connsiteY0"/>
                    </a:cxn>
                    <a:cxn ang="0">
                      <a:pos x="connsiteX1" y="connsiteY1"/>
                    </a:cxn>
                  </a:cxnLst>
                  <a:rect l="l" t="t" r="r" b="b"/>
                  <a:pathLst>
                    <a:path w="163409" h="90660">
                      <a:moveTo>
                        <a:pt x="163410" y="0"/>
                      </a:moveTo>
                      <a:lnTo>
                        <a:pt x="0" y="90660"/>
                      </a:lnTo>
                    </a:path>
                  </a:pathLst>
                </a:custGeom>
                <a:ln w="12700" cap="rnd">
                  <a:solidFill>
                    <a:srgbClr val="000000"/>
                  </a:solidFill>
                  <a:prstDash val="solid"/>
                  <a:round/>
                </a:ln>
              </p:spPr>
              <p:txBody>
                <a:bodyPr rtlCol="0" anchor="ctr"/>
                <a:lstStyle/>
                <a:p>
                  <a:endParaRPr lang="en-US" sz="1799"/>
                </a:p>
              </p:txBody>
            </p:sp>
          </p:grpSp>
          <p:grpSp>
            <p:nvGrpSpPr>
              <p:cNvPr id="49" name="Graphic 503">
                <a:extLst>
                  <a:ext uri="{FF2B5EF4-FFF2-40B4-BE49-F238E27FC236}">
                    <a16:creationId xmlns:a16="http://schemas.microsoft.com/office/drawing/2014/main" id="{6B8E8584-A905-28F6-285F-4604E869C8C4}"/>
                  </a:ext>
                </a:extLst>
              </p:cNvPr>
              <p:cNvGrpSpPr/>
              <p:nvPr/>
            </p:nvGrpSpPr>
            <p:grpSpPr>
              <a:xfrm>
                <a:off x="6032963" y="3980643"/>
                <a:ext cx="557904" cy="1000558"/>
                <a:chOff x="6032963" y="3980643"/>
                <a:chExt cx="557904" cy="1000558"/>
              </a:xfrm>
            </p:grpSpPr>
            <p:sp>
              <p:nvSpPr>
                <p:cNvPr id="62" name="Freeform 61">
                  <a:extLst>
                    <a:ext uri="{FF2B5EF4-FFF2-40B4-BE49-F238E27FC236}">
                      <a16:creationId xmlns:a16="http://schemas.microsoft.com/office/drawing/2014/main" id="{29635A41-265B-96BA-214C-5C2CA7D65BB3}"/>
                    </a:ext>
                  </a:extLst>
                </p:cNvPr>
                <p:cNvSpPr/>
                <p:nvPr/>
              </p:nvSpPr>
              <p:spPr>
                <a:xfrm>
                  <a:off x="6500084" y="4818013"/>
                  <a:ext cx="90783" cy="163188"/>
                </a:xfrm>
                <a:custGeom>
                  <a:avLst/>
                  <a:gdLst>
                    <a:gd name="connsiteX0" fmla="*/ 0 w 90783"/>
                    <a:gd name="connsiteY0" fmla="*/ 0 h 163188"/>
                    <a:gd name="connsiteX1" fmla="*/ 90783 w 90783"/>
                    <a:gd name="connsiteY1" fmla="*/ 163188 h 163188"/>
                  </a:gdLst>
                  <a:ahLst/>
                  <a:cxnLst>
                    <a:cxn ang="0">
                      <a:pos x="connsiteX0" y="connsiteY0"/>
                    </a:cxn>
                    <a:cxn ang="0">
                      <a:pos x="connsiteX1" y="connsiteY1"/>
                    </a:cxn>
                  </a:cxnLst>
                  <a:rect l="l" t="t" r="r" b="b"/>
                  <a:pathLst>
                    <a:path w="90783" h="163188">
                      <a:moveTo>
                        <a:pt x="0" y="0"/>
                      </a:moveTo>
                      <a:lnTo>
                        <a:pt x="90783" y="163188"/>
                      </a:lnTo>
                    </a:path>
                  </a:pathLst>
                </a:custGeom>
                <a:ln w="12700" cap="rnd">
                  <a:solidFill>
                    <a:srgbClr val="000000"/>
                  </a:solidFill>
                  <a:prstDash val="solid"/>
                  <a:round/>
                </a:ln>
              </p:spPr>
              <p:txBody>
                <a:bodyPr rtlCol="0" anchor="ctr"/>
                <a:lstStyle/>
                <a:p>
                  <a:endParaRPr lang="en-US" sz="1799"/>
                </a:p>
              </p:txBody>
            </p:sp>
            <p:sp>
              <p:nvSpPr>
                <p:cNvPr id="63" name="Freeform 62">
                  <a:extLst>
                    <a:ext uri="{FF2B5EF4-FFF2-40B4-BE49-F238E27FC236}">
                      <a16:creationId xmlns:a16="http://schemas.microsoft.com/office/drawing/2014/main" id="{80B7F244-D3FD-B4CD-9383-57532C20417E}"/>
                    </a:ext>
                  </a:extLst>
                </p:cNvPr>
                <p:cNvSpPr/>
                <p:nvPr/>
              </p:nvSpPr>
              <p:spPr>
                <a:xfrm>
                  <a:off x="6032963" y="3980643"/>
                  <a:ext cx="90783" cy="163188"/>
                </a:xfrm>
                <a:custGeom>
                  <a:avLst/>
                  <a:gdLst>
                    <a:gd name="connsiteX0" fmla="*/ 0 w 90783"/>
                    <a:gd name="connsiteY0" fmla="*/ 0 h 163188"/>
                    <a:gd name="connsiteX1" fmla="*/ 90783 w 90783"/>
                    <a:gd name="connsiteY1" fmla="*/ 163188 h 163188"/>
                  </a:gdLst>
                  <a:ahLst/>
                  <a:cxnLst>
                    <a:cxn ang="0">
                      <a:pos x="connsiteX0" y="connsiteY0"/>
                    </a:cxn>
                    <a:cxn ang="0">
                      <a:pos x="connsiteX1" y="connsiteY1"/>
                    </a:cxn>
                  </a:cxnLst>
                  <a:rect l="l" t="t" r="r" b="b"/>
                  <a:pathLst>
                    <a:path w="90783" h="163188">
                      <a:moveTo>
                        <a:pt x="0" y="0"/>
                      </a:moveTo>
                      <a:lnTo>
                        <a:pt x="90783" y="163188"/>
                      </a:lnTo>
                    </a:path>
                  </a:pathLst>
                </a:custGeom>
                <a:ln w="12700" cap="rnd">
                  <a:solidFill>
                    <a:srgbClr val="000000"/>
                  </a:solidFill>
                  <a:prstDash val="solid"/>
                  <a:round/>
                </a:ln>
              </p:spPr>
              <p:txBody>
                <a:bodyPr rtlCol="0" anchor="ctr"/>
                <a:lstStyle/>
                <a:p>
                  <a:endParaRPr lang="en-US" sz="1799"/>
                </a:p>
              </p:txBody>
            </p:sp>
          </p:grpSp>
          <p:grpSp>
            <p:nvGrpSpPr>
              <p:cNvPr id="50" name="Graphic 503">
                <a:extLst>
                  <a:ext uri="{FF2B5EF4-FFF2-40B4-BE49-F238E27FC236}">
                    <a16:creationId xmlns:a16="http://schemas.microsoft.com/office/drawing/2014/main" id="{966300E6-7D53-47F8-EB01-F3852479F1F3}"/>
                  </a:ext>
                </a:extLst>
              </p:cNvPr>
              <p:cNvGrpSpPr/>
              <p:nvPr/>
            </p:nvGrpSpPr>
            <p:grpSpPr>
              <a:xfrm>
                <a:off x="5938878" y="4044929"/>
                <a:ext cx="746073" cy="870337"/>
                <a:chOff x="5938878" y="4044929"/>
                <a:chExt cx="746073" cy="870337"/>
              </a:xfrm>
            </p:grpSpPr>
            <p:sp>
              <p:nvSpPr>
                <p:cNvPr id="60" name="Freeform 59">
                  <a:extLst>
                    <a:ext uri="{FF2B5EF4-FFF2-40B4-BE49-F238E27FC236}">
                      <a16:creationId xmlns:a16="http://schemas.microsoft.com/office/drawing/2014/main" id="{E2675864-076A-3F0D-8A32-EDE67CE9BBFF}"/>
                    </a:ext>
                  </a:extLst>
                </p:cNvPr>
                <p:cNvSpPr/>
                <p:nvPr/>
              </p:nvSpPr>
              <p:spPr>
                <a:xfrm>
                  <a:off x="5938878" y="4773507"/>
                  <a:ext cx="122144" cy="141759"/>
                </a:xfrm>
                <a:custGeom>
                  <a:avLst/>
                  <a:gdLst>
                    <a:gd name="connsiteX0" fmla="*/ 122145 w 122144"/>
                    <a:gd name="connsiteY0" fmla="*/ 0 h 141759"/>
                    <a:gd name="connsiteX1" fmla="*/ 0 w 122144"/>
                    <a:gd name="connsiteY1" fmla="*/ 141759 h 141759"/>
                  </a:gdLst>
                  <a:ahLst/>
                  <a:cxnLst>
                    <a:cxn ang="0">
                      <a:pos x="connsiteX0" y="connsiteY0"/>
                    </a:cxn>
                    <a:cxn ang="0">
                      <a:pos x="connsiteX1" y="connsiteY1"/>
                    </a:cxn>
                  </a:cxnLst>
                  <a:rect l="l" t="t" r="r" b="b"/>
                  <a:pathLst>
                    <a:path w="122144" h="141759">
                      <a:moveTo>
                        <a:pt x="122145" y="0"/>
                      </a:moveTo>
                      <a:lnTo>
                        <a:pt x="0" y="141759"/>
                      </a:lnTo>
                    </a:path>
                  </a:pathLst>
                </a:custGeom>
                <a:ln w="12700" cap="rnd">
                  <a:solidFill>
                    <a:srgbClr val="000000"/>
                  </a:solidFill>
                  <a:prstDash val="solid"/>
                  <a:round/>
                </a:ln>
              </p:spPr>
              <p:txBody>
                <a:bodyPr rtlCol="0" anchor="ctr"/>
                <a:lstStyle/>
                <a:p>
                  <a:endParaRPr lang="en-US" sz="1799"/>
                </a:p>
              </p:txBody>
            </p:sp>
            <p:sp>
              <p:nvSpPr>
                <p:cNvPr id="61" name="Freeform 60">
                  <a:extLst>
                    <a:ext uri="{FF2B5EF4-FFF2-40B4-BE49-F238E27FC236}">
                      <a16:creationId xmlns:a16="http://schemas.microsoft.com/office/drawing/2014/main" id="{5D401102-E8A3-4E39-A8D8-F551BB0489D8}"/>
                    </a:ext>
                  </a:extLst>
                </p:cNvPr>
                <p:cNvSpPr/>
                <p:nvPr/>
              </p:nvSpPr>
              <p:spPr>
                <a:xfrm>
                  <a:off x="6562807" y="4044929"/>
                  <a:ext cx="122144" cy="143407"/>
                </a:xfrm>
                <a:custGeom>
                  <a:avLst/>
                  <a:gdLst>
                    <a:gd name="connsiteX0" fmla="*/ 122145 w 122144"/>
                    <a:gd name="connsiteY0" fmla="*/ 0 h 143407"/>
                    <a:gd name="connsiteX1" fmla="*/ 0 w 122144"/>
                    <a:gd name="connsiteY1" fmla="*/ 143408 h 143407"/>
                  </a:gdLst>
                  <a:ahLst/>
                  <a:cxnLst>
                    <a:cxn ang="0">
                      <a:pos x="connsiteX0" y="connsiteY0"/>
                    </a:cxn>
                    <a:cxn ang="0">
                      <a:pos x="connsiteX1" y="connsiteY1"/>
                    </a:cxn>
                  </a:cxnLst>
                  <a:rect l="l" t="t" r="r" b="b"/>
                  <a:pathLst>
                    <a:path w="122144" h="143407">
                      <a:moveTo>
                        <a:pt x="122145" y="0"/>
                      </a:moveTo>
                      <a:lnTo>
                        <a:pt x="0" y="143408"/>
                      </a:lnTo>
                    </a:path>
                  </a:pathLst>
                </a:custGeom>
                <a:ln w="12700" cap="rnd">
                  <a:solidFill>
                    <a:srgbClr val="000000"/>
                  </a:solidFill>
                  <a:prstDash val="solid"/>
                  <a:round/>
                </a:ln>
              </p:spPr>
              <p:txBody>
                <a:bodyPr rtlCol="0" anchor="ctr"/>
                <a:lstStyle/>
                <a:p>
                  <a:endParaRPr lang="en-US" sz="1799"/>
                </a:p>
              </p:txBody>
            </p:sp>
          </p:grpSp>
          <p:grpSp>
            <p:nvGrpSpPr>
              <p:cNvPr id="51" name="Graphic 503">
                <a:extLst>
                  <a:ext uri="{FF2B5EF4-FFF2-40B4-BE49-F238E27FC236}">
                    <a16:creationId xmlns:a16="http://schemas.microsoft.com/office/drawing/2014/main" id="{B4173015-A9E1-F986-A684-261D45918B0E}"/>
                  </a:ext>
                </a:extLst>
              </p:cNvPr>
              <p:cNvGrpSpPr/>
              <p:nvPr/>
            </p:nvGrpSpPr>
            <p:grpSpPr>
              <a:xfrm>
                <a:off x="5876155" y="4107567"/>
                <a:ext cx="871519" cy="745061"/>
                <a:chOff x="5876155" y="4107567"/>
                <a:chExt cx="871519" cy="745061"/>
              </a:xfrm>
            </p:grpSpPr>
            <p:sp>
              <p:nvSpPr>
                <p:cNvPr id="58" name="Freeform 57">
                  <a:extLst>
                    <a:ext uri="{FF2B5EF4-FFF2-40B4-BE49-F238E27FC236}">
                      <a16:creationId xmlns:a16="http://schemas.microsoft.com/office/drawing/2014/main" id="{D78FDEF6-AA5E-DC02-BE80-9DE88CFC2B7D}"/>
                    </a:ext>
                  </a:extLst>
                </p:cNvPr>
                <p:cNvSpPr/>
                <p:nvPr/>
              </p:nvSpPr>
              <p:spPr>
                <a:xfrm>
                  <a:off x="6605723" y="4730649"/>
                  <a:ext cx="141952" cy="121979"/>
                </a:xfrm>
                <a:custGeom>
                  <a:avLst/>
                  <a:gdLst>
                    <a:gd name="connsiteX0" fmla="*/ 0 w 141952"/>
                    <a:gd name="connsiteY0" fmla="*/ 0 h 121979"/>
                    <a:gd name="connsiteX1" fmla="*/ 141952 w 141952"/>
                    <a:gd name="connsiteY1" fmla="*/ 121979 h 121979"/>
                  </a:gdLst>
                  <a:ahLst/>
                  <a:cxnLst>
                    <a:cxn ang="0">
                      <a:pos x="connsiteX0" y="connsiteY0"/>
                    </a:cxn>
                    <a:cxn ang="0">
                      <a:pos x="connsiteX1" y="connsiteY1"/>
                    </a:cxn>
                  </a:cxnLst>
                  <a:rect l="l" t="t" r="r" b="b"/>
                  <a:pathLst>
                    <a:path w="141952" h="121979">
                      <a:moveTo>
                        <a:pt x="0" y="0"/>
                      </a:moveTo>
                      <a:lnTo>
                        <a:pt x="141952" y="121979"/>
                      </a:lnTo>
                    </a:path>
                  </a:pathLst>
                </a:custGeom>
                <a:ln w="12700" cap="rnd">
                  <a:solidFill>
                    <a:srgbClr val="000000"/>
                  </a:solidFill>
                  <a:prstDash val="solid"/>
                  <a:round/>
                </a:ln>
              </p:spPr>
              <p:txBody>
                <a:bodyPr rtlCol="0" anchor="ctr"/>
                <a:lstStyle/>
                <a:p>
                  <a:endParaRPr lang="en-US" sz="1799"/>
                </a:p>
              </p:txBody>
            </p:sp>
            <p:sp>
              <p:nvSpPr>
                <p:cNvPr id="59" name="Freeform 58">
                  <a:extLst>
                    <a:ext uri="{FF2B5EF4-FFF2-40B4-BE49-F238E27FC236}">
                      <a16:creationId xmlns:a16="http://schemas.microsoft.com/office/drawing/2014/main" id="{5F67A401-3B1C-2FCB-1876-BAB22040AC8E}"/>
                    </a:ext>
                  </a:extLst>
                </p:cNvPr>
                <p:cNvSpPr/>
                <p:nvPr/>
              </p:nvSpPr>
              <p:spPr>
                <a:xfrm>
                  <a:off x="5876155" y="4107567"/>
                  <a:ext cx="141952" cy="121979"/>
                </a:xfrm>
                <a:custGeom>
                  <a:avLst/>
                  <a:gdLst>
                    <a:gd name="connsiteX0" fmla="*/ 0 w 141952"/>
                    <a:gd name="connsiteY0" fmla="*/ 0 h 121979"/>
                    <a:gd name="connsiteX1" fmla="*/ 141952 w 141952"/>
                    <a:gd name="connsiteY1" fmla="*/ 121979 h 121979"/>
                  </a:gdLst>
                  <a:ahLst/>
                  <a:cxnLst>
                    <a:cxn ang="0">
                      <a:pos x="connsiteX0" y="connsiteY0"/>
                    </a:cxn>
                    <a:cxn ang="0">
                      <a:pos x="connsiteX1" y="connsiteY1"/>
                    </a:cxn>
                  </a:cxnLst>
                  <a:rect l="l" t="t" r="r" b="b"/>
                  <a:pathLst>
                    <a:path w="141952" h="121979">
                      <a:moveTo>
                        <a:pt x="0" y="0"/>
                      </a:moveTo>
                      <a:lnTo>
                        <a:pt x="141952" y="121979"/>
                      </a:lnTo>
                    </a:path>
                  </a:pathLst>
                </a:custGeom>
                <a:ln w="12700" cap="rnd">
                  <a:solidFill>
                    <a:srgbClr val="000000"/>
                  </a:solidFill>
                  <a:prstDash val="solid"/>
                  <a:round/>
                </a:ln>
              </p:spPr>
              <p:txBody>
                <a:bodyPr rtlCol="0" anchor="ctr"/>
                <a:lstStyle/>
                <a:p>
                  <a:endParaRPr lang="en-US" sz="1799"/>
                </a:p>
              </p:txBody>
            </p:sp>
          </p:grpSp>
          <p:grpSp>
            <p:nvGrpSpPr>
              <p:cNvPr id="52" name="Graphic 503">
                <a:extLst>
                  <a:ext uri="{FF2B5EF4-FFF2-40B4-BE49-F238E27FC236}">
                    <a16:creationId xmlns:a16="http://schemas.microsoft.com/office/drawing/2014/main" id="{71A777A6-9A85-DD03-1D59-709D882E6C1A}"/>
                  </a:ext>
                </a:extLst>
              </p:cNvPr>
              <p:cNvGrpSpPr/>
              <p:nvPr/>
            </p:nvGrpSpPr>
            <p:grpSpPr>
              <a:xfrm>
                <a:off x="6234337" y="3913060"/>
                <a:ext cx="155156" cy="1135724"/>
                <a:chOff x="6234337" y="3913060"/>
                <a:chExt cx="155156" cy="1135724"/>
              </a:xfrm>
            </p:grpSpPr>
            <p:sp>
              <p:nvSpPr>
                <p:cNvPr id="56" name="Freeform 55">
                  <a:extLst>
                    <a:ext uri="{FF2B5EF4-FFF2-40B4-BE49-F238E27FC236}">
                      <a16:creationId xmlns:a16="http://schemas.microsoft.com/office/drawing/2014/main" id="{06792636-5EE0-8D0E-81D2-8A9E26ABDC1C}"/>
                    </a:ext>
                  </a:extLst>
                </p:cNvPr>
                <p:cNvSpPr/>
                <p:nvPr/>
              </p:nvSpPr>
              <p:spPr>
                <a:xfrm>
                  <a:off x="6363084" y="4862518"/>
                  <a:ext cx="26409" cy="186265"/>
                </a:xfrm>
                <a:custGeom>
                  <a:avLst/>
                  <a:gdLst>
                    <a:gd name="connsiteX0" fmla="*/ 0 w 26409"/>
                    <a:gd name="connsiteY0" fmla="*/ 0 h 186265"/>
                    <a:gd name="connsiteX1" fmla="*/ 26410 w 26409"/>
                    <a:gd name="connsiteY1" fmla="*/ 186265 h 186265"/>
                  </a:gdLst>
                  <a:ahLst/>
                  <a:cxnLst>
                    <a:cxn ang="0">
                      <a:pos x="connsiteX0" y="connsiteY0"/>
                    </a:cxn>
                    <a:cxn ang="0">
                      <a:pos x="connsiteX1" y="connsiteY1"/>
                    </a:cxn>
                  </a:cxnLst>
                  <a:rect l="l" t="t" r="r" b="b"/>
                  <a:pathLst>
                    <a:path w="26409" h="186265">
                      <a:moveTo>
                        <a:pt x="0" y="0"/>
                      </a:moveTo>
                      <a:lnTo>
                        <a:pt x="26410" y="186265"/>
                      </a:lnTo>
                    </a:path>
                  </a:pathLst>
                </a:custGeom>
                <a:ln w="12700" cap="rnd">
                  <a:solidFill>
                    <a:srgbClr val="000000"/>
                  </a:solidFill>
                  <a:prstDash val="solid"/>
                  <a:round/>
                </a:ln>
              </p:spPr>
              <p:txBody>
                <a:bodyPr rtlCol="0" anchor="ctr"/>
                <a:lstStyle/>
                <a:p>
                  <a:endParaRPr lang="en-US" sz="1799"/>
                </a:p>
              </p:txBody>
            </p:sp>
            <p:sp>
              <p:nvSpPr>
                <p:cNvPr id="57" name="Freeform 56">
                  <a:extLst>
                    <a:ext uri="{FF2B5EF4-FFF2-40B4-BE49-F238E27FC236}">
                      <a16:creationId xmlns:a16="http://schemas.microsoft.com/office/drawing/2014/main" id="{8358F122-5753-DAC9-F1D3-BEA4B454AB7E}"/>
                    </a:ext>
                  </a:extLst>
                </p:cNvPr>
                <p:cNvSpPr/>
                <p:nvPr/>
              </p:nvSpPr>
              <p:spPr>
                <a:xfrm>
                  <a:off x="6234337" y="3913060"/>
                  <a:ext cx="26409" cy="186265"/>
                </a:xfrm>
                <a:custGeom>
                  <a:avLst/>
                  <a:gdLst>
                    <a:gd name="connsiteX0" fmla="*/ 0 w 26409"/>
                    <a:gd name="connsiteY0" fmla="*/ 0 h 186265"/>
                    <a:gd name="connsiteX1" fmla="*/ 26409 w 26409"/>
                    <a:gd name="connsiteY1" fmla="*/ 186265 h 186265"/>
                  </a:gdLst>
                  <a:ahLst/>
                  <a:cxnLst>
                    <a:cxn ang="0">
                      <a:pos x="connsiteX0" y="connsiteY0"/>
                    </a:cxn>
                    <a:cxn ang="0">
                      <a:pos x="connsiteX1" y="connsiteY1"/>
                    </a:cxn>
                  </a:cxnLst>
                  <a:rect l="l" t="t" r="r" b="b"/>
                  <a:pathLst>
                    <a:path w="26409" h="186265">
                      <a:moveTo>
                        <a:pt x="0" y="0"/>
                      </a:moveTo>
                      <a:lnTo>
                        <a:pt x="26409" y="186265"/>
                      </a:lnTo>
                    </a:path>
                  </a:pathLst>
                </a:custGeom>
                <a:ln w="12700" cap="rnd">
                  <a:solidFill>
                    <a:srgbClr val="000000"/>
                  </a:solidFill>
                  <a:prstDash val="solid"/>
                  <a:round/>
                </a:ln>
              </p:spPr>
              <p:txBody>
                <a:bodyPr rtlCol="0" anchor="ctr"/>
                <a:lstStyle/>
                <a:p>
                  <a:endParaRPr lang="en-US" sz="1799"/>
                </a:p>
              </p:txBody>
            </p:sp>
          </p:grpSp>
          <p:grpSp>
            <p:nvGrpSpPr>
              <p:cNvPr id="53" name="Graphic 503">
                <a:extLst>
                  <a:ext uri="{FF2B5EF4-FFF2-40B4-BE49-F238E27FC236}">
                    <a16:creationId xmlns:a16="http://schemas.microsoft.com/office/drawing/2014/main" id="{909BA2AC-E04F-2A1D-7A9E-9540E1EB7CEF}"/>
                  </a:ext>
                </a:extLst>
              </p:cNvPr>
              <p:cNvGrpSpPr/>
              <p:nvPr/>
            </p:nvGrpSpPr>
            <p:grpSpPr>
              <a:xfrm>
                <a:off x="5744107" y="4404273"/>
                <a:ext cx="1135616" cy="153298"/>
                <a:chOff x="5744107" y="4404273"/>
                <a:chExt cx="1135616" cy="153298"/>
              </a:xfrm>
            </p:grpSpPr>
            <p:sp>
              <p:nvSpPr>
                <p:cNvPr id="54" name="Freeform 53">
                  <a:extLst>
                    <a:ext uri="{FF2B5EF4-FFF2-40B4-BE49-F238E27FC236}">
                      <a16:creationId xmlns:a16="http://schemas.microsoft.com/office/drawing/2014/main" id="{5BA03410-BCD2-B5B5-FBD1-E121A16DF98F}"/>
                    </a:ext>
                  </a:extLst>
                </p:cNvPr>
                <p:cNvSpPr/>
                <p:nvPr/>
              </p:nvSpPr>
              <p:spPr>
                <a:xfrm>
                  <a:off x="6694856" y="4404273"/>
                  <a:ext cx="184867" cy="24725"/>
                </a:xfrm>
                <a:custGeom>
                  <a:avLst/>
                  <a:gdLst>
                    <a:gd name="connsiteX0" fmla="*/ 0 w 184867"/>
                    <a:gd name="connsiteY0" fmla="*/ 24725 h 24725"/>
                    <a:gd name="connsiteX1" fmla="*/ 184868 w 184867"/>
                    <a:gd name="connsiteY1" fmla="*/ 0 h 24725"/>
                  </a:gdLst>
                  <a:ahLst/>
                  <a:cxnLst>
                    <a:cxn ang="0">
                      <a:pos x="connsiteX0" y="connsiteY0"/>
                    </a:cxn>
                    <a:cxn ang="0">
                      <a:pos x="connsiteX1" y="connsiteY1"/>
                    </a:cxn>
                  </a:cxnLst>
                  <a:rect l="l" t="t" r="r" b="b"/>
                  <a:pathLst>
                    <a:path w="184867" h="24725">
                      <a:moveTo>
                        <a:pt x="0" y="24725"/>
                      </a:moveTo>
                      <a:lnTo>
                        <a:pt x="184868" y="0"/>
                      </a:lnTo>
                    </a:path>
                  </a:pathLst>
                </a:custGeom>
                <a:ln w="12700" cap="rnd">
                  <a:solidFill>
                    <a:srgbClr val="000000"/>
                  </a:solidFill>
                  <a:prstDash val="solid"/>
                  <a:round/>
                </a:ln>
              </p:spPr>
              <p:txBody>
                <a:bodyPr rtlCol="0" anchor="ctr"/>
                <a:lstStyle/>
                <a:p>
                  <a:endParaRPr lang="en-US" sz="1799"/>
                </a:p>
              </p:txBody>
            </p:sp>
            <p:sp>
              <p:nvSpPr>
                <p:cNvPr id="55" name="Freeform 54">
                  <a:extLst>
                    <a:ext uri="{FF2B5EF4-FFF2-40B4-BE49-F238E27FC236}">
                      <a16:creationId xmlns:a16="http://schemas.microsoft.com/office/drawing/2014/main" id="{661CDADF-AB08-70D6-0C7D-A98AE29774C9}"/>
                    </a:ext>
                  </a:extLst>
                </p:cNvPr>
                <p:cNvSpPr/>
                <p:nvPr/>
              </p:nvSpPr>
              <p:spPr>
                <a:xfrm>
                  <a:off x="5744107" y="4532845"/>
                  <a:ext cx="184867" cy="24725"/>
                </a:xfrm>
                <a:custGeom>
                  <a:avLst/>
                  <a:gdLst>
                    <a:gd name="connsiteX0" fmla="*/ 0 w 184867"/>
                    <a:gd name="connsiteY0" fmla="*/ 24726 h 24725"/>
                    <a:gd name="connsiteX1" fmla="*/ 184868 w 184867"/>
                    <a:gd name="connsiteY1" fmla="*/ 0 h 24725"/>
                  </a:gdLst>
                  <a:ahLst/>
                  <a:cxnLst>
                    <a:cxn ang="0">
                      <a:pos x="connsiteX0" y="connsiteY0"/>
                    </a:cxn>
                    <a:cxn ang="0">
                      <a:pos x="connsiteX1" y="connsiteY1"/>
                    </a:cxn>
                  </a:cxnLst>
                  <a:rect l="l" t="t" r="r" b="b"/>
                  <a:pathLst>
                    <a:path w="184867" h="24725">
                      <a:moveTo>
                        <a:pt x="0" y="24726"/>
                      </a:moveTo>
                      <a:lnTo>
                        <a:pt x="184868" y="0"/>
                      </a:lnTo>
                    </a:path>
                  </a:pathLst>
                </a:custGeom>
                <a:ln w="12700" cap="rnd">
                  <a:solidFill>
                    <a:srgbClr val="000000"/>
                  </a:solidFill>
                  <a:prstDash val="solid"/>
                  <a:round/>
                </a:ln>
              </p:spPr>
              <p:txBody>
                <a:bodyPr rtlCol="0" anchor="ctr"/>
                <a:lstStyle/>
                <a:p>
                  <a:endParaRPr lang="en-US" sz="1799"/>
                </a:p>
              </p:txBody>
            </p:sp>
          </p:grpSp>
        </p:grpSp>
        <p:grpSp>
          <p:nvGrpSpPr>
            <p:cNvPr id="20" name="Graphic 503">
              <a:extLst>
                <a:ext uri="{FF2B5EF4-FFF2-40B4-BE49-F238E27FC236}">
                  <a16:creationId xmlns:a16="http://schemas.microsoft.com/office/drawing/2014/main" id="{4A5EBE4F-ACC9-90F7-20ED-81CCCB426785}"/>
                </a:ext>
              </a:extLst>
            </p:cNvPr>
            <p:cNvGrpSpPr/>
            <p:nvPr/>
          </p:nvGrpSpPr>
          <p:grpSpPr>
            <a:xfrm>
              <a:off x="6031312" y="4181743"/>
              <a:ext cx="595868" cy="576642"/>
              <a:chOff x="6031312" y="4181743"/>
              <a:chExt cx="595868" cy="576642"/>
            </a:xfrm>
            <a:noFill/>
          </p:grpSpPr>
          <p:grpSp>
            <p:nvGrpSpPr>
              <p:cNvPr id="22" name="Graphic 503">
                <a:extLst>
                  <a:ext uri="{FF2B5EF4-FFF2-40B4-BE49-F238E27FC236}">
                    <a16:creationId xmlns:a16="http://schemas.microsoft.com/office/drawing/2014/main" id="{9577C920-70F2-0A09-42C6-4D737D83E69E}"/>
                  </a:ext>
                </a:extLst>
              </p:cNvPr>
              <p:cNvGrpSpPr/>
              <p:nvPr/>
            </p:nvGrpSpPr>
            <p:grpSpPr>
              <a:xfrm>
                <a:off x="6095247" y="4658121"/>
                <a:ext cx="406487" cy="100265"/>
                <a:chOff x="6095247" y="4658121"/>
                <a:chExt cx="406487" cy="100265"/>
              </a:xfrm>
              <a:noFill/>
            </p:grpSpPr>
            <p:sp>
              <p:nvSpPr>
                <p:cNvPr id="43" name="Freeform 42">
                  <a:extLst>
                    <a:ext uri="{FF2B5EF4-FFF2-40B4-BE49-F238E27FC236}">
                      <a16:creationId xmlns:a16="http://schemas.microsoft.com/office/drawing/2014/main" id="{412ECDDB-E6D2-CC62-8FBD-C8B5BAD432F5}"/>
                    </a:ext>
                  </a:extLst>
                </p:cNvPr>
                <p:cNvSpPr/>
                <p:nvPr/>
              </p:nvSpPr>
              <p:spPr>
                <a:xfrm>
                  <a:off x="6100638" y="4663066"/>
                  <a:ext cx="401096" cy="95319"/>
                </a:xfrm>
                <a:custGeom>
                  <a:avLst/>
                  <a:gdLst>
                    <a:gd name="connsiteX0" fmla="*/ 0 w 401096"/>
                    <a:gd name="connsiteY0" fmla="*/ 0 h 95319"/>
                    <a:gd name="connsiteX1" fmla="*/ 156808 w 401096"/>
                    <a:gd name="connsiteY1" fmla="*/ 90660 h 95319"/>
                    <a:gd name="connsiteX2" fmla="*/ 343326 w 401096"/>
                    <a:gd name="connsiteY2" fmla="*/ 60989 h 95319"/>
                    <a:gd name="connsiteX3" fmla="*/ 401097 w 401096"/>
                    <a:gd name="connsiteY3" fmla="*/ 18132 h 95319"/>
                  </a:gdLst>
                  <a:ahLst/>
                  <a:cxnLst>
                    <a:cxn ang="0">
                      <a:pos x="connsiteX0" y="connsiteY0"/>
                    </a:cxn>
                    <a:cxn ang="0">
                      <a:pos x="connsiteX1" y="connsiteY1"/>
                    </a:cxn>
                    <a:cxn ang="0">
                      <a:pos x="connsiteX2" y="connsiteY2"/>
                    </a:cxn>
                    <a:cxn ang="0">
                      <a:pos x="connsiteX3" y="connsiteY3"/>
                    </a:cxn>
                  </a:cxnLst>
                  <a:rect l="l" t="t" r="r" b="b"/>
                  <a:pathLst>
                    <a:path w="401096" h="95319">
                      <a:moveTo>
                        <a:pt x="0" y="0"/>
                      </a:moveTo>
                      <a:cubicBezTo>
                        <a:pt x="41265" y="46154"/>
                        <a:pt x="95735" y="79121"/>
                        <a:pt x="156808" y="90660"/>
                      </a:cubicBezTo>
                      <a:cubicBezTo>
                        <a:pt x="219530" y="102198"/>
                        <a:pt x="287205" y="92309"/>
                        <a:pt x="343326" y="60989"/>
                      </a:cubicBezTo>
                      <a:cubicBezTo>
                        <a:pt x="364784" y="49451"/>
                        <a:pt x="384591" y="34616"/>
                        <a:pt x="401097" y="18132"/>
                      </a:cubicBezTo>
                    </a:path>
                  </a:pathLst>
                </a:custGeom>
                <a:noFill/>
                <a:ln w="12700" cap="rnd">
                  <a:solidFill>
                    <a:srgbClr val="000000"/>
                  </a:solidFill>
                  <a:prstDash val="solid"/>
                  <a:miter/>
                </a:ln>
              </p:spPr>
              <p:txBody>
                <a:bodyPr rtlCol="0" anchor="ctr"/>
                <a:lstStyle/>
                <a:p>
                  <a:endParaRPr lang="en-US" sz="1799"/>
                </a:p>
              </p:txBody>
            </p:sp>
            <p:sp>
              <p:nvSpPr>
                <p:cNvPr id="44" name="Freeform 43">
                  <a:extLst>
                    <a:ext uri="{FF2B5EF4-FFF2-40B4-BE49-F238E27FC236}">
                      <a16:creationId xmlns:a16="http://schemas.microsoft.com/office/drawing/2014/main" id="{9621A75C-3B99-3EAD-51F3-300324CA6186}"/>
                    </a:ext>
                  </a:extLst>
                </p:cNvPr>
                <p:cNvSpPr/>
                <p:nvPr/>
              </p:nvSpPr>
              <p:spPr>
                <a:xfrm>
                  <a:off x="6095247" y="4658121"/>
                  <a:ext cx="86270" cy="82418"/>
                </a:xfrm>
                <a:custGeom>
                  <a:avLst/>
                  <a:gdLst>
                    <a:gd name="connsiteX0" fmla="*/ 86271 w 86270"/>
                    <a:gd name="connsiteY0" fmla="*/ 4945 h 82418"/>
                    <a:gd name="connsiteX1" fmla="*/ 18596 w 86270"/>
                    <a:gd name="connsiteY1" fmla="*/ 0 h 82418"/>
                    <a:gd name="connsiteX2" fmla="*/ 5391 w 86270"/>
                    <a:gd name="connsiteY2" fmla="*/ 0 h 82418"/>
                    <a:gd name="connsiteX3" fmla="*/ 439 w 86270"/>
                    <a:gd name="connsiteY3" fmla="*/ 6594 h 82418"/>
                    <a:gd name="connsiteX4" fmla="*/ 18596 w 86270"/>
                    <a:gd name="connsiteY4" fmla="*/ 82418 h 824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270" h="82418">
                      <a:moveTo>
                        <a:pt x="86271" y="4945"/>
                      </a:moveTo>
                      <a:cubicBezTo>
                        <a:pt x="63162" y="4945"/>
                        <a:pt x="41704" y="1648"/>
                        <a:pt x="18596" y="0"/>
                      </a:cubicBezTo>
                      <a:cubicBezTo>
                        <a:pt x="13644" y="0"/>
                        <a:pt x="10343" y="0"/>
                        <a:pt x="5391" y="0"/>
                      </a:cubicBezTo>
                      <a:cubicBezTo>
                        <a:pt x="2090" y="0"/>
                        <a:pt x="-1211" y="3297"/>
                        <a:pt x="439" y="6594"/>
                      </a:cubicBezTo>
                      <a:cubicBezTo>
                        <a:pt x="7042" y="31319"/>
                        <a:pt x="11993" y="57693"/>
                        <a:pt x="18596" y="82418"/>
                      </a:cubicBezTo>
                    </a:path>
                  </a:pathLst>
                </a:custGeom>
                <a:noFill/>
                <a:ln w="12700" cap="rnd">
                  <a:solidFill>
                    <a:srgbClr val="000000"/>
                  </a:solidFill>
                  <a:prstDash val="solid"/>
                  <a:miter/>
                </a:ln>
              </p:spPr>
              <p:txBody>
                <a:bodyPr rtlCol="0" anchor="ctr"/>
                <a:lstStyle/>
                <a:p>
                  <a:endParaRPr lang="en-US" sz="1799"/>
                </a:p>
              </p:txBody>
            </p:sp>
          </p:grpSp>
          <p:grpSp>
            <p:nvGrpSpPr>
              <p:cNvPr id="23" name="Graphic 503">
                <a:extLst>
                  <a:ext uri="{FF2B5EF4-FFF2-40B4-BE49-F238E27FC236}">
                    <a16:creationId xmlns:a16="http://schemas.microsoft.com/office/drawing/2014/main" id="{F24B2833-6BB9-779A-AFC2-DD40561BF22C}"/>
                  </a:ext>
                </a:extLst>
              </p:cNvPr>
              <p:cNvGrpSpPr/>
              <p:nvPr/>
            </p:nvGrpSpPr>
            <p:grpSpPr>
              <a:xfrm>
                <a:off x="6031312" y="4181743"/>
                <a:ext cx="230081" cy="397256"/>
                <a:chOff x="6031312" y="4181743"/>
                <a:chExt cx="230081" cy="397256"/>
              </a:xfrm>
              <a:noFill/>
            </p:grpSpPr>
            <p:sp>
              <p:nvSpPr>
                <p:cNvPr id="27" name="Freeform 26">
                  <a:extLst>
                    <a:ext uri="{FF2B5EF4-FFF2-40B4-BE49-F238E27FC236}">
                      <a16:creationId xmlns:a16="http://schemas.microsoft.com/office/drawing/2014/main" id="{30B198B4-E169-5C75-9E86-7084D3C445F7}"/>
                    </a:ext>
                  </a:extLst>
                </p:cNvPr>
                <p:cNvSpPr/>
                <p:nvPr/>
              </p:nvSpPr>
              <p:spPr>
                <a:xfrm>
                  <a:off x="6031312" y="4209766"/>
                  <a:ext cx="226133" cy="369233"/>
                </a:xfrm>
                <a:custGeom>
                  <a:avLst/>
                  <a:gdLst>
                    <a:gd name="connsiteX0" fmla="*/ 226133 w 226133"/>
                    <a:gd name="connsiteY0" fmla="*/ 0 h 369233"/>
                    <a:gd name="connsiteX1" fmla="*/ 67675 w 226133"/>
                    <a:gd name="connsiteY1" fmla="*/ 90660 h 369233"/>
                    <a:gd name="connsiteX2" fmla="*/ 0 w 226133"/>
                    <a:gd name="connsiteY2" fmla="*/ 267035 h 369233"/>
                    <a:gd name="connsiteX3" fmla="*/ 18157 w 226133"/>
                    <a:gd name="connsiteY3" fmla="*/ 369234 h 369233"/>
                  </a:gdLst>
                  <a:ahLst/>
                  <a:cxnLst>
                    <a:cxn ang="0">
                      <a:pos x="connsiteX0" y="connsiteY0"/>
                    </a:cxn>
                    <a:cxn ang="0">
                      <a:pos x="connsiteX1" y="connsiteY1"/>
                    </a:cxn>
                    <a:cxn ang="0">
                      <a:pos x="connsiteX2" y="connsiteY2"/>
                    </a:cxn>
                    <a:cxn ang="0">
                      <a:pos x="connsiteX3" y="connsiteY3"/>
                    </a:cxn>
                  </a:cxnLst>
                  <a:rect l="l" t="t" r="r" b="b"/>
                  <a:pathLst>
                    <a:path w="226133" h="369233">
                      <a:moveTo>
                        <a:pt x="226133" y="0"/>
                      </a:moveTo>
                      <a:cubicBezTo>
                        <a:pt x="165061" y="11538"/>
                        <a:pt x="108940" y="44506"/>
                        <a:pt x="67675" y="90660"/>
                      </a:cubicBezTo>
                      <a:cubicBezTo>
                        <a:pt x="26410" y="140111"/>
                        <a:pt x="1651" y="202749"/>
                        <a:pt x="0" y="267035"/>
                      </a:cubicBezTo>
                      <a:cubicBezTo>
                        <a:pt x="0" y="301651"/>
                        <a:pt x="4952" y="336267"/>
                        <a:pt x="18157" y="369234"/>
                      </a:cubicBezTo>
                    </a:path>
                  </a:pathLst>
                </a:custGeom>
                <a:noFill/>
                <a:ln w="12700" cap="rnd">
                  <a:solidFill>
                    <a:srgbClr val="000000"/>
                  </a:solidFill>
                  <a:prstDash val="solid"/>
                  <a:miter/>
                </a:ln>
              </p:spPr>
              <p:txBody>
                <a:bodyPr rtlCol="0" anchor="ctr"/>
                <a:lstStyle/>
                <a:p>
                  <a:endParaRPr lang="en-US" sz="1799"/>
                </a:p>
              </p:txBody>
            </p:sp>
            <p:sp>
              <p:nvSpPr>
                <p:cNvPr id="42" name="Freeform 41">
                  <a:extLst>
                    <a:ext uri="{FF2B5EF4-FFF2-40B4-BE49-F238E27FC236}">
                      <a16:creationId xmlns:a16="http://schemas.microsoft.com/office/drawing/2014/main" id="{E5BDF575-C8D6-C2AD-2615-3508CFBADA82}"/>
                    </a:ext>
                  </a:extLst>
                </p:cNvPr>
                <p:cNvSpPr/>
                <p:nvPr/>
              </p:nvSpPr>
              <p:spPr>
                <a:xfrm>
                  <a:off x="6184819" y="4181743"/>
                  <a:ext cx="76575" cy="97253"/>
                </a:xfrm>
                <a:custGeom>
                  <a:avLst/>
                  <a:gdLst>
                    <a:gd name="connsiteX0" fmla="*/ 31361 w 76575"/>
                    <a:gd name="connsiteY0" fmla="*/ 97253 h 97253"/>
                    <a:gd name="connsiteX1" fmla="*/ 67674 w 76575"/>
                    <a:gd name="connsiteY1" fmla="*/ 41209 h 97253"/>
                    <a:gd name="connsiteX2" fmla="*/ 75927 w 76575"/>
                    <a:gd name="connsiteY2" fmla="*/ 29671 h 97253"/>
                    <a:gd name="connsiteX3" fmla="*/ 72627 w 76575"/>
                    <a:gd name="connsiteY3" fmla="*/ 21429 h 97253"/>
                    <a:gd name="connsiteX4" fmla="*/ 0 w 76575"/>
                    <a:gd name="connsiteY4" fmla="*/ 0 h 97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75" h="97253">
                      <a:moveTo>
                        <a:pt x="31361" y="97253"/>
                      </a:moveTo>
                      <a:cubicBezTo>
                        <a:pt x="42915" y="79122"/>
                        <a:pt x="56120" y="60990"/>
                        <a:pt x="67674" y="41209"/>
                      </a:cubicBezTo>
                      <a:cubicBezTo>
                        <a:pt x="70976" y="37913"/>
                        <a:pt x="72627" y="32967"/>
                        <a:pt x="75927" y="29671"/>
                      </a:cubicBezTo>
                      <a:cubicBezTo>
                        <a:pt x="77578" y="26374"/>
                        <a:pt x="75927" y="23077"/>
                        <a:pt x="72627" y="21429"/>
                      </a:cubicBezTo>
                      <a:cubicBezTo>
                        <a:pt x="47867" y="14835"/>
                        <a:pt x="24759" y="6593"/>
                        <a:pt x="0" y="0"/>
                      </a:cubicBezTo>
                    </a:path>
                  </a:pathLst>
                </a:custGeom>
                <a:noFill/>
                <a:ln w="12700" cap="rnd">
                  <a:solidFill>
                    <a:srgbClr val="000000"/>
                  </a:solidFill>
                  <a:prstDash val="solid"/>
                  <a:miter/>
                </a:ln>
              </p:spPr>
              <p:txBody>
                <a:bodyPr rtlCol="0" anchor="ctr"/>
                <a:lstStyle/>
                <a:p>
                  <a:endParaRPr lang="en-US" sz="1799"/>
                </a:p>
              </p:txBody>
            </p:sp>
          </p:grpSp>
          <p:grpSp>
            <p:nvGrpSpPr>
              <p:cNvPr id="24" name="Graphic 503">
                <a:extLst>
                  <a:ext uri="{FF2B5EF4-FFF2-40B4-BE49-F238E27FC236}">
                    <a16:creationId xmlns:a16="http://schemas.microsoft.com/office/drawing/2014/main" id="{9D9767AC-E138-839F-ABEC-D3CCC095CB74}"/>
                  </a:ext>
                </a:extLst>
              </p:cNvPr>
              <p:cNvGrpSpPr/>
              <p:nvPr/>
            </p:nvGrpSpPr>
            <p:grpSpPr>
              <a:xfrm>
                <a:off x="6384542" y="4213062"/>
                <a:ext cx="242639" cy="391745"/>
                <a:chOff x="6384542" y="4213062"/>
                <a:chExt cx="242639" cy="391745"/>
              </a:xfrm>
              <a:noFill/>
            </p:grpSpPr>
            <p:sp>
              <p:nvSpPr>
                <p:cNvPr id="25" name="Freeform 24">
                  <a:extLst>
                    <a:ext uri="{FF2B5EF4-FFF2-40B4-BE49-F238E27FC236}">
                      <a16:creationId xmlns:a16="http://schemas.microsoft.com/office/drawing/2014/main" id="{A0DDDE8B-3E01-E09F-FFDC-9DEBBBB97C94}"/>
                    </a:ext>
                  </a:extLst>
                </p:cNvPr>
                <p:cNvSpPr/>
                <p:nvPr/>
              </p:nvSpPr>
              <p:spPr>
                <a:xfrm>
                  <a:off x="6384542" y="4213062"/>
                  <a:ext cx="199315" cy="387365"/>
                </a:xfrm>
                <a:custGeom>
                  <a:avLst/>
                  <a:gdLst>
                    <a:gd name="connsiteX0" fmla="*/ 171663 w 199315"/>
                    <a:gd name="connsiteY0" fmla="*/ 387366 h 387365"/>
                    <a:gd name="connsiteX1" fmla="*/ 193121 w 199315"/>
                    <a:gd name="connsiteY1" fmla="*/ 207694 h 387365"/>
                    <a:gd name="connsiteX2" fmla="*/ 92434 w 199315"/>
                    <a:gd name="connsiteY2" fmla="*/ 47803 h 387365"/>
                    <a:gd name="connsiteX3" fmla="*/ 0 w 199315"/>
                    <a:gd name="connsiteY3" fmla="*/ 0 h 387365"/>
                  </a:gdLst>
                  <a:ahLst/>
                  <a:cxnLst>
                    <a:cxn ang="0">
                      <a:pos x="connsiteX0" y="connsiteY0"/>
                    </a:cxn>
                    <a:cxn ang="0">
                      <a:pos x="connsiteX1" y="connsiteY1"/>
                    </a:cxn>
                    <a:cxn ang="0">
                      <a:pos x="connsiteX2" y="connsiteY2"/>
                    </a:cxn>
                    <a:cxn ang="0">
                      <a:pos x="connsiteX3" y="connsiteY3"/>
                    </a:cxn>
                  </a:cxnLst>
                  <a:rect l="l" t="t" r="r" b="b"/>
                  <a:pathLst>
                    <a:path w="199315" h="387365">
                      <a:moveTo>
                        <a:pt x="171663" y="387366"/>
                      </a:moveTo>
                      <a:cubicBezTo>
                        <a:pt x="198073" y="331322"/>
                        <a:pt x="206326" y="267035"/>
                        <a:pt x="193121" y="207694"/>
                      </a:cubicBezTo>
                      <a:cubicBezTo>
                        <a:pt x="179916" y="145057"/>
                        <a:pt x="143603" y="87364"/>
                        <a:pt x="92434" y="47803"/>
                      </a:cubicBezTo>
                      <a:cubicBezTo>
                        <a:pt x="64374" y="26374"/>
                        <a:pt x="33012" y="9890"/>
                        <a:pt x="0" y="0"/>
                      </a:cubicBezTo>
                    </a:path>
                  </a:pathLst>
                </a:custGeom>
                <a:noFill/>
                <a:ln w="12700" cap="rnd">
                  <a:solidFill>
                    <a:srgbClr val="000000"/>
                  </a:solidFill>
                  <a:prstDash val="solid"/>
                  <a:miter/>
                </a:ln>
              </p:spPr>
              <p:txBody>
                <a:bodyPr rtlCol="0" anchor="ctr"/>
                <a:lstStyle/>
                <a:p>
                  <a:endParaRPr lang="en-US" sz="1799"/>
                </a:p>
              </p:txBody>
            </p:sp>
            <p:sp>
              <p:nvSpPr>
                <p:cNvPr id="26" name="Freeform 25">
                  <a:extLst>
                    <a:ext uri="{FF2B5EF4-FFF2-40B4-BE49-F238E27FC236}">
                      <a16:creationId xmlns:a16="http://schemas.microsoft.com/office/drawing/2014/main" id="{D24E9C66-7A82-2128-7264-D674B6D1A75E}"/>
                    </a:ext>
                  </a:extLst>
                </p:cNvPr>
                <p:cNvSpPr/>
                <p:nvPr/>
              </p:nvSpPr>
              <p:spPr>
                <a:xfrm>
                  <a:off x="6524843" y="4524604"/>
                  <a:ext cx="102337" cy="80204"/>
                </a:xfrm>
                <a:custGeom>
                  <a:avLst/>
                  <a:gdLst>
                    <a:gd name="connsiteX0" fmla="*/ 0 w 102337"/>
                    <a:gd name="connsiteY0" fmla="*/ 0 h 80204"/>
                    <a:gd name="connsiteX1" fmla="*/ 23109 w 102337"/>
                    <a:gd name="connsiteY1" fmla="*/ 64286 h 80204"/>
                    <a:gd name="connsiteX2" fmla="*/ 28060 w 102337"/>
                    <a:gd name="connsiteY2" fmla="*/ 77473 h 80204"/>
                    <a:gd name="connsiteX3" fmla="*/ 36314 w 102337"/>
                    <a:gd name="connsiteY3" fmla="*/ 79121 h 80204"/>
                    <a:gd name="connsiteX4" fmla="*/ 102338 w 102337"/>
                    <a:gd name="connsiteY4" fmla="*/ 29670 h 80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337" h="80204">
                      <a:moveTo>
                        <a:pt x="0" y="0"/>
                      </a:moveTo>
                      <a:cubicBezTo>
                        <a:pt x="8253" y="21429"/>
                        <a:pt x="14856" y="42857"/>
                        <a:pt x="23109" y="64286"/>
                      </a:cubicBezTo>
                      <a:cubicBezTo>
                        <a:pt x="23109" y="69231"/>
                        <a:pt x="26410" y="72528"/>
                        <a:pt x="28060" y="77473"/>
                      </a:cubicBezTo>
                      <a:cubicBezTo>
                        <a:pt x="28060" y="80770"/>
                        <a:pt x="34663" y="80770"/>
                        <a:pt x="36314" y="79121"/>
                      </a:cubicBezTo>
                      <a:cubicBezTo>
                        <a:pt x="57771" y="62638"/>
                        <a:pt x="80880" y="46154"/>
                        <a:pt x="102338" y="29670"/>
                      </a:cubicBezTo>
                    </a:path>
                  </a:pathLst>
                </a:custGeom>
                <a:noFill/>
                <a:ln w="12700" cap="rnd">
                  <a:solidFill>
                    <a:srgbClr val="000000"/>
                  </a:solidFill>
                  <a:prstDash val="solid"/>
                  <a:miter/>
                </a:ln>
              </p:spPr>
              <p:txBody>
                <a:bodyPr rtlCol="0" anchor="ctr"/>
                <a:lstStyle/>
                <a:p>
                  <a:endParaRPr lang="en-US" sz="1799"/>
                </a:p>
              </p:txBody>
            </p:sp>
          </p:grpSp>
        </p:grpSp>
        <p:sp>
          <p:nvSpPr>
            <p:cNvPr id="21" name="Freeform 20">
              <a:extLst>
                <a:ext uri="{FF2B5EF4-FFF2-40B4-BE49-F238E27FC236}">
                  <a16:creationId xmlns:a16="http://schemas.microsoft.com/office/drawing/2014/main" id="{66693D89-6032-02B6-789F-B4413986FDFA}"/>
                </a:ext>
              </a:extLst>
            </p:cNvPr>
            <p:cNvSpPr/>
            <p:nvPr/>
          </p:nvSpPr>
          <p:spPr>
            <a:xfrm>
              <a:off x="6179867" y="4275700"/>
              <a:ext cx="260795" cy="412091"/>
            </a:xfrm>
            <a:custGeom>
              <a:avLst/>
              <a:gdLst>
                <a:gd name="connsiteX0" fmla="*/ 130398 w 260795"/>
                <a:gd name="connsiteY0" fmla="*/ 0 h 412091"/>
                <a:gd name="connsiteX1" fmla="*/ 0 w 260795"/>
                <a:gd name="connsiteY1" fmla="*/ 225826 h 412091"/>
                <a:gd name="connsiteX2" fmla="*/ 130398 w 260795"/>
                <a:gd name="connsiteY2" fmla="*/ 225826 h 412091"/>
                <a:gd name="connsiteX3" fmla="*/ 130398 w 260795"/>
                <a:gd name="connsiteY3" fmla="*/ 412092 h 412091"/>
                <a:gd name="connsiteX4" fmla="*/ 260796 w 260795"/>
                <a:gd name="connsiteY4" fmla="*/ 168133 h 412091"/>
                <a:gd name="connsiteX5" fmla="*/ 130398 w 260795"/>
                <a:gd name="connsiteY5" fmla="*/ 168133 h 412091"/>
                <a:gd name="connsiteX6" fmla="*/ 130398 w 260795"/>
                <a:gd name="connsiteY6" fmla="*/ 0 h 412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0795" h="412091">
                  <a:moveTo>
                    <a:pt x="130398" y="0"/>
                  </a:moveTo>
                  <a:lnTo>
                    <a:pt x="0" y="225826"/>
                  </a:lnTo>
                  <a:lnTo>
                    <a:pt x="130398" y="225826"/>
                  </a:lnTo>
                  <a:lnTo>
                    <a:pt x="130398" y="412092"/>
                  </a:lnTo>
                  <a:lnTo>
                    <a:pt x="260796" y="168133"/>
                  </a:lnTo>
                  <a:lnTo>
                    <a:pt x="130398" y="168133"/>
                  </a:lnTo>
                  <a:lnTo>
                    <a:pt x="130398" y="0"/>
                  </a:lnTo>
                  <a:close/>
                </a:path>
              </a:pathLst>
            </a:custGeom>
            <a:solidFill>
              <a:srgbClr val="ADD037"/>
            </a:solidFill>
            <a:ln w="12700" cap="rnd">
              <a:solidFill>
                <a:srgbClr val="000000"/>
              </a:solidFill>
              <a:prstDash val="solid"/>
              <a:round/>
            </a:ln>
          </p:spPr>
          <p:txBody>
            <a:bodyPr rtlCol="0" anchor="ctr"/>
            <a:lstStyle/>
            <a:p>
              <a:endParaRPr lang="en-US" sz="1799"/>
            </a:p>
          </p:txBody>
        </p:sp>
      </p:grpSp>
      <p:sp>
        <p:nvSpPr>
          <p:cNvPr id="135" name="Text Placeholder 8">
            <a:extLst>
              <a:ext uri="{FF2B5EF4-FFF2-40B4-BE49-F238E27FC236}">
                <a16:creationId xmlns:a16="http://schemas.microsoft.com/office/drawing/2014/main" id="{AA36F111-CF86-7597-240C-7208BC9FFB7C}"/>
              </a:ext>
            </a:extLst>
          </p:cNvPr>
          <p:cNvSpPr txBox="1">
            <a:spLocks/>
          </p:cNvSpPr>
          <p:nvPr/>
        </p:nvSpPr>
        <p:spPr>
          <a:xfrm>
            <a:off x="643969" y="5413519"/>
            <a:ext cx="3180609" cy="1456361"/>
          </a:xfrm>
          <a:prstGeom prst="rect">
            <a:avLst/>
          </a:prstGeom>
        </p:spPr>
        <p:txBody>
          <a:bodyPr anchor="t"/>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nSpc>
                <a:spcPts val="1660"/>
              </a:lnSpc>
              <a:spcBef>
                <a:spcPts val="0"/>
              </a:spcBef>
              <a:buNone/>
            </a:pPr>
            <a:r>
              <a:rPr lang="en-US" sz="1700" b="1" dirty="0">
                <a:solidFill>
                  <a:srgbClr val="00898B"/>
                </a:solidFill>
                <a:latin typeface="Calibri" panose="020F0502020204030204" pitchFamily="34" charset="0"/>
                <a:cs typeface="Calibri" panose="020F0502020204030204" pitchFamily="34" charset="0"/>
              </a:rPr>
              <a:t>Aziende coinvolte: </a:t>
            </a:r>
          </a:p>
          <a:p>
            <a:pPr marL="0" indent="0">
              <a:lnSpc>
                <a:spcPct val="100000"/>
              </a:lnSpc>
              <a:spcBef>
                <a:spcPts val="0"/>
              </a:spcBef>
              <a:buNone/>
            </a:pPr>
            <a:endParaRPr lang="en-US" sz="800" b="1" dirty="0">
              <a:solidFill>
                <a:srgbClr val="000000"/>
              </a:solidFill>
              <a:latin typeface="Calibri" panose="020F0502020204030204" pitchFamily="34" charset="0"/>
              <a:cs typeface="Calibri" panose="020F0502020204030204" pitchFamily="34" charset="0"/>
            </a:endParaRPr>
          </a:p>
          <a:p>
            <a:pPr marL="317500" indent="-307975">
              <a:lnSpc>
                <a:spcPts val="1660"/>
              </a:lnSpc>
              <a:spcBef>
                <a:spcPts val="0"/>
              </a:spcBef>
              <a:buClr>
                <a:srgbClr val="ADD037"/>
              </a:buClr>
              <a:buFont typeface="+mj-lt"/>
              <a:buAutoNum type="arabicPeriod"/>
            </a:pPr>
            <a:r>
              <a:rPr lang="en-US" sz="1700" b="1" dirty="0">
                <a:solidFill>
                  <a:srgbClr val="000000"/>
                </a:solidFill>
                <a:latin typeface="Calibri" panose="020F0502020204030204" pitchFamily="34" charset="0"/>
                <a:cs typeface="Calibri" panose="020F0502020204030204" pitchFamily="34" charset="0"/>
              </a:rPr>
              <a:t>Nordex </a:t>
            </a:r>
          </a:p>
          <a:p>
            <a:pPr marL="317500" indent="-307975">
              <a:lnSpc>
                <a:spcPct val="100000"/>
              </a:lnSpc>
              <a:spcBef>
                <a:spcPts val="0"/>
              </a:spcBef>
              <a:buClr>
                <a:srgbClr val="ADD037"/>
              </a:buClr>
              <a:buFont typeface="+mj-lt"/>
              <a:buAutoNum type="arabicPeriod"/>
            </a:pPr>
            <a:endParaRPr lang="en-US" sz="800" dirty="0">
              <a:solidFill>
                <a:srgbClr val="000000"/>
              </a:solidFill>
              <a:latin typeface="Calibri" panose="020F0502020204030204" pitchFamily="34" charset="0"/>
              <a:cs typeface="Calibri" panose="020F0502020204030204" pitchFamily="34" charset="0"/>
            </a:endParaRPr>
          </a:p>
          <a:p>
            <a:pPr marL="355600" indent="0">
              <a:lnSpc>
                <a:spcPts val="1260"/>
              </a:lnSpc>
              <a:spcBef>
                <a:spcPts val="0"/>
              </a:spcBef>
              <a:buClr>
                <a:srgbClr val="ADD037"/>
              </a:buClr>
              <a:buNone/>
            </a:pPr>
            <a:r>
              <a:rPr lang="en-US" sz="1300" dirty="0">
                <a:solidFill>
                  <a:srgbClr val="000000"/>
                </a:solidFill>
                <a:latin typeface="Calibri" panose="020F0502020204030204" pitchFamily="34" charset="0"/>
                <a:cs typeface="Calibri" panose="020F0502020204030204" pitchFamily="34" charset="0"/>
              </a:rPr>
              <a:t>Un importante produttore di turbine eoliche che ha integrato sistemi di manutenzione predittiva basati sull'intelligenza artificiale per ottimizzare le prestazioni e la manutenzione delle proprie turbine. </a:t>
            </a:r>
          </a:p>
        </p:txBody>
      </p:sp>
      <p:cxnSp>
        <p:nvCxnSpPr>
          <p:cNvPr id="137" name="Straight Connector 136">
            <a:extLst>
              <a:ext uri="{FF2B5EF4-FFF2-40B4-BE49-F238E27FC236}">
                <a16:creationId xmlns:a16="http://schemas.microsoft.com/office/drawing/2014/main" id="{354C39E6-FF97-95DE-FFAC-A797B7FF0DF5}"/>
              </a:ext>
            </a:extLst>
          </p:cNvPr>
          <p:cNvCxnSpPr>
            <a:cxnSpLocks/>
          </p:cNvCxnSpPr>
          <p:nvPr/>
        </p:nvCxnSpPr>
        <p:spPr>
          <a:xfrm flipH="1">
            <a:off x="544737" y="7186012"/>
            <a:ext cx="6619614"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139" name="Text Placeholder 8">
            <a:extLst>
              <a:ext uri="{FF2B5EF4-FFF2-40B4-BE49-F238E27FC236}">
                <a16:creationId xmlns:a16="http://schemas.microsoft.com/office/drawing/2014/main" id="{96A2275A-F00F-915D-BA5F-80E68C099BBE}"/>
              </a:ext>
            </a:extLst>
          </p:cNvPr>
          <p:cNvSpPr txBox="1">
            <a:spLocks/>
          </p:cNvSpPr>
          <p:nvPr/>
        </p:nvSpPr>
        <p:spPr>
          <a:xfrm>
            <a:off x="3824578" y="7908333"/>
            <a:ext cx="3074432" cy="1456361"/>
          </a:xfrm>
          <a:prstGeom prst="rect">
            <a:avLst/>
          </a:prstGeom>
        </p:spPr>
        <p:txBody>
          <a:bodyPr anchor="t"/>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352425" indent="-342900">
              <a:lnSpc>
                <a:spcPts val="1660"/>
              </a:lnSpc>
              <a:spcBef>
                <a:spcPts val="0"/>
              </a:spcBef>
              <a:buClr>
                <a:srgbClr val="ADD037"/>
              </a:buClr>
              <a:buFont typeface="+mj-lt"/>
              <a:buAutoNum type="arabicPeriod" startAt="2"/>
            </a:pPr>
            <a:r>
              <a:rPr lang="en-US" sz="1700" b="1" dirty="0">
                <a:solidFill>
                  <a:srgbClr val="000000"/>
                </a:solidFill>
                <a:latin typeface="Calibri" panose="020F0502020204030204" pitchFamily="34" charset="0"/>
                <a:cs typeface="Calibri" panose="020F0502020204030204" pitchFamily="34" charset="0"/>
              </a:rPr>
              <a:t>Il cluster delle attrezzature di sollevamento</a:t>
            </a:r>
          </a:p>
          <a:p>
            <a:pPr marL="317500" indent="-307975">
              <a:lnSpc>
                <a:spcPct val="100000"/>
              </a:lnSpc>
              <a:spcBef>
                <a:spcPts val="0"/>
              </a:spcBef>
              <a:buClr>
                <a:srgbClr val="ADD037"/>
              </a:buClr>
              <a:buFont typeface="+mj-lt"/>
              <a:buAutoNum type="arabicPeriod" startAt="2"/>
            </a:pPr>
            <a:endParaRPr lang="en-US" sz="800" dirty="0">
              <a:solidFill>
                <a:srgbClr val="000000"/>
              </a:solidFill>
              <a:latin typeface="Calibri" panose="020F0502020204030204" pitchFamily="34" charset="0"/>
              <a:cs typeface="Calibri" panose="020F0502020204030204" pitchFamily="34" charset="0"/>
            </a:endParaRPr>
          </a:p>
          <a:p>
            <a:pPr marL="355600" indent="0">
              <a:lnSpc>
                <a:spcPts val="1260"/>
              </a:lnSpc>
              <a:spcBef>
                <a:spcPts val="0"/>
              </a:spcBef>
              <a:buClr>
                <a:srgbClr val="ADD037"/>
              </a:buClr>
              <a:buNone/>
            </a:pPr>
            <a:r>
              <a:rPr lang="en-US" sz="1300" dirty="0">
                <a:solidFill>
                  <a:srgbClr val="000000"/>
                </a:solidFill>
                <a:latin typeface="Calibri" panose="020F0502020204030204" pitchFamily="34" charset="0"/>
                <a:cs typeface="Calibri" panose="020F0502020204030204" pitchFamily="34" charset="0"/>
              </a:rPr>
              <a:t>Un importante produttore di turbine eoliche che ha integrato sistemi di manutenzione predittiva basati sull'intelligenza artificiale per ottimizzare le prestazioni e la manutenzione delle proprie turbine. </a:t>
            </a:r>
          </a:p>
        </p:txBody>
      </p:sp>
      <p:cxnSp>
        <p:nvCxnSpPr>
          <p:cNvPr id="143" name="Straight Connector 142">
            <a:extLst>
              <a:ext uri="{FF2B5EF4-FFF2-40B4-BE49-F238E27FC236}">
                <a16:creationId xmlns:a16="http://schemas.microsoft.com/office/drawing/2014/main" id="{D3EA5DE1-7509-A181-10DC-DA468449A599}"/>
              </a:ext>
            </a:extLst>
          </p:cNvPr>
          <p:cNvCxnSpPr>
            <a:cxnSpLocks/>
          </p:cNvCxnSpPr>
          <p:nvPr/>
        </p:nvCxnSpPr>
        <p:spPr>
          <a:xfrm flipH="1">
            <a:off x="544737" y="9665977"/>
            <a:ext cx="6619614"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144" name="Group 143">
            <a:extLst>
              <a:ext uri="{FF2B5EF4-FFF2-40B4-BE49-F238E27FC236}">
                <a16:creationId xmlns:a16="http://schemas.microsoft.com/office/drawing/2014/main" id="{02D3A8F6-AACF-5812-AB18-1916B291F428}"/>
              </a:ext>
            </a:extLst>
          </p:cNvPr>
          <p:cNvGrpSpPr/>
          <p:nvPr/>
        </p:nvGrpSpPr>
        <p:grpSpPr>
          <a:xfrm>
            <a:off x="4120753" y="5312164"/>
            <a:ext cx="3438922" cy="2437858"/>
            <a:chOff x="1950804" y="3053151"/>
            <a:chExt cx="4822143" cy="3418425"/>
          </a:xfrm>
        </p:grpSpPr>
        <p:pic>
          <p:nvPicPr>
            <p:cNvPr id="145" name="Picture 144">
              <a:extLst>
                <a:ext uri="{FF2B5EF4-FFF2-40B4-BE49-F238E27FC236}">
                  <a16:creationId xmlns:a16="http://schemas.microsoft.com/office/drawing/2014/main" id="{0A2A473A-E447-2F73-7A6D-64F1538321D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14026"/>
            <a:stretch/>
          </p:blipFill>
          <p:spPr>
            <a:xfrm>
              <a:off x="1950804" y="3053151"/>
              <a:ext cx="4822141" cy="3418425"/>
            </a:xfrm>
            <a:prstGeom prst="rect">
              <a:avLst/>
            </a:prstGeom>
          </p:spPr>
        </p:pic>
        <p:sp>
          <p:nvSpPr>
            <p:cNvPr id="146" name="Rectangle 145">
              <a:extLst>
                <a:ext uri="{FF2B5EF4-FFF2-40B4-BE49-F238E27FC236}">
                  <a16:creationId xmlns:a16="http://schemas.microsoft.com/office/drawing/2014/main" id="{A4077A85-9CFB-4A95-F22D-F00D3473E012}"/>
                </a:ext>
              </a:extLst>
            </p:cNvPr>
            <p:cNvSpPr/>
            <p:nvPr/>
          </p:nvSpPr>
          <p:spPr>
            <a:xfrm>
              <a:off x="2745449" y="3370988"/>
              <a:ext cx="4027498" cy="2440832"/>
            </a:xfrm>
            <a:prstGeom prst="rect">
              <a:avLst/>
            </a:prstGeom>
            <a:blipFill dpi="0" rotWithShape="1">
              <a:blip r:embed="rId4" cstate="screen">
                <a:extLst>
                  <a:ext uri="{28A0092B-C50C-407E-A947-70E740481C1C}">
                    <a14:useLocalDpi xmlns:a14="http://schemas.microsoft.com/office/drawing/2010/main"/>
                  </a:ext>
                </a:extLst>
              </a:blip>
              <a:srcRect/>
              <a:stretch>
                <a:fillRect t="-814" b="-660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147" name="Group 146">
            <a:extLst>
              <a:ext uri="{FF2B5EF4-FFF2-40B4-BE49-F238E27FC236}">
                <a16:creationId xmlns:a16="http://schemas.microsoft.com/office/drawing/2014/main" id="{6232E4BB-D09C-87C6-6EF8-9879A4FB22AD}"/>
              </a:ext>
            </a:extLst>
          </p:cNvPr>
          <p:cNvGrpSpPr/>
          <p:nvPr/>
        </p:nvGrpSpPr>
        <p:grpSpPr>
          <a:xfrm rot="20570557">
            <a:off x="3976390" y="6026752"/>
            <a:ext cx="1013273" cy="1008681"/>
            <a:chOff x="2301368" y="4765438"/>
            <a:chExt cx="1350264" cy="1344145"/>
          </a:xfrm>
        </p:grpSpPr>
        <p:sp>
          <p:nvSpPr>
            <p:cNvPr id="148" name="Oval 147">
              <a:extLst>
                <a:ext uri="{FF2B5EF4-FFF2-40B4-BE49-F238E27FC236}">
                  <a16:creationId xmlns:a16="http://schemas.microsoft.com/office/drawing/2014/main" id="{AD7600B9-1864-3BD4-66CA-0CC02730576A}"/>
                </a:ext>
              </a:extLst>
            </p:cNvPr>
            <p:cNvSpPr/>
            <p:nvPr/>
          </p:nvSpPr>
          <p:spPr>
            <a:xfrm>
              <a:off x="2307487" y="4765438"/>
              <a:ext cx="1344145" cy="1344145"/>
            </a:xfrm>
            <a:prstGeom prst="ellipse">
              <a:avLst/>
            </a:prstGeom>
            <a:solidFill>
              <a:srgbClr val="ADD037"/>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550" b="1" dirty="0">
                <a:solidFill>
                  <a:schemeClr val="bg1"/>
                </a:solidFill>
                <a:latin typeface="Calibri" panose="020F0502020204030204" pitchFamily="34" charset="0"/>
                <a:cs typeface="Calibri" panose="020F0502020204030204" pitchFamily="34" charset="0"/>
              </a:endParaRPr>
            </a:p>
          </p:txBody>
        </p:sp>
        <p:sp>
          <p:nvSpPr>
            <p:cNvPr id="149" name="TextBox 148">
              <a:extLst>
                <a:ext uri="{FF2B5EF4-FFF2-40B4-BE49-F238E27FC236}">
                  <a16:creationId xmlns:a16="http://schemas.microsoft.com/office/drawing/2014/main" id="{151EE2FF-C762-1FE3-66F2-956EAFBFB55C}"/>
                </a:ext>
              </a:extLst>
            </p:cNvPr>
            <p:cNvSpPr txBox="1"/>
            <p:nvPr/>
          </p:nvSpPr>
          <p:spPr>
            <a:xfrm>
              <a:off x="2301368" y="5006866"/>
              <a:ext cx="1350264" cy="861286"/>
            </a:xfrm>
            <a:prstGeom prst="rect">
              <a:avLst/>
            </a:prstGeom>
            <a:noFill/>
          </p:spPr>
          <p:txBody>
            <a:bodyPr wrap="square">
              <a:spAutoFit/>
            </a:bodyPr>
            <a:lstStyle/>
            <a:p>
              <a:pPr algn="ctr"/>
              <a:r>
                <a:rPr lang="en-US" sz="1800" b="1" dirty="0">
                  <a:solidFill>
                    <a:schemeClr val="bg1"/>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Clicca per visitare</a:t>
              </a:r>
              <a:endParaRPr lang="en-US" sz="1800" b="1" dirty="0">
                <a:solidFill>
                  <a:schemeClr val="bg1"/>
                </a:solidFill>
                <a:latin typeface="Calibri" panose="020F0502020204030204" pitchFamily="34" charset="0"/>
                <a:cs typeface="Calibri" panose="020F0502020204030204" pitchFamily="34" charset="0"/>
              </a:endParaRPr>
            </a:p>
          </p:txBody>
        </p:sp>
      </p:grpSp>
      <p:grpSp>
        <p:nvGrpSpPr>
          <p:cNvPr id="150" name="Group 149">
            <a:extLst>
              <a:ext uri="{FF2B5EF4-FFF2-40B4-BE49-F238E27FC236}">
                <a16:creationId xmlns:a16="http://schemas.microsoft.com/office/drawing/2014/main" id="{86593AD3-3090-261C-965E-2C9DDB0D787A}"/>
              </a:ext>
            </a:extLst>
          </p:cNvPr>
          <p:cNvGrpSpPr/>
          <p:nvPr/>
        </p:nvGrpSpPr>
        <p:grpSpPr>
          <a:xfrm>
            <a:off x="-21247" y="7778259"/>
            <a:ext cx="3320467" cy="2437858"/>
            <a:chOff x="2745449" y="3053151"/>
            <a:chExt cx="4656043" cy="3418425"/>
          </a:xfrm>
        </p:grpSpPr>
        <p:pic>
          <p:nvPicPr>
            <p:cNvPr id="151" name="Picture 150">
              <a:extLst>
                <a:ext uri="{FF2B5EF4-FFF2-40B4-BE49-F238E27FC236}">
                  <a16:creationId xmlns:a16="http://schemas.microsoft.com/office/drawing/2014/main" id="{E4E63F14-E99C-1A67-29B7-E13B1FBE260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l="14563" r="2820"/>
            <a:stretch/>
          </p:blipFill>
          <p:spPr>
            <a:xfrm>
              <a:off x="2767636" y="3053151"/>
              <a:ext cx="4633856" cy="3418425"/>
            </a:xfrm>
            <a:prstGeom prst="rect">
              <a:avLst/>
            </a:prstGeom>
          </p:spPr>
        </p:pic>
        <p:sp>
          <p:nvSpPr>
            <p:cNvPr id="152" name="Rectangle 151">
              <a:extLst>
                <a:ext uri="{FF2B5EF4-FFF2-40B4-BE49-F238E27FC236}">
                  <a16:creationId xmlns:a16="http://schemas.microsoft.com/office/drawing/2014/main" id="{1EE24DFF-E93B-D500-086B-4F86404C9746}"/>
                </a:ext>
              </a:extLst>
            </p:cNvPr>
            <p:cNvSpPr/>
            <p:nvPr/>
          </p:nvSpPr>
          <p:spPr>
            <a:xfrm>
              <a:off x="2745449" y="3370988"/>
              <a:ext cx="4027498" cy="2440832"/>
            </a:xfrm>
            <a:prstGeom prst="rect">
              <a:avLst/>
            </a:prstGeom>
            <a:blipFill dpi="0" rotWithShape="1">
              <a:blip r:embed="rId7" cstate="screen">
                <a:extLst>
                  <a:ext uri="{28A0092B-C50C-407E-A947-70E740481C1C}">
                    <a14:useLocalDpi xmlns:a14="http://schemas.microsoft.com/office/drawing/2010/main"/>
                  </a:ext>
                </a:extLst>
              </a:blip>
              <a:srcRect/>
              <a:stretch>
                <a:fillRect t="-1721" b="-881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153" name="Group 152">
            <a:extLst>
              <a:ext uri="{FF2B5EF4-FFF2-40B4-BE49-F238E27FC236}">
                <a16:creationId xmlns:a16="http://schemas.microsoft.com/office/drawing/2014/main" id="{680EADEB-16A8-2AF0-1CFD-FDDA143754F3}"/>
              </a:ext>
            </a:extLst>
          </p:cNvPr>
          <p:cNvGrpSpPr/>
          <p:nvPr/>
        </p:nvGrpSpPr>
        <p:grpSpPr>
          <a:xfrm rot="20570557">
            <a:off x="2344335" y="8101984"/>
            <a:ext cx="1013273" cy="1008681"/>
            <a:chOff x="2301368" y="4765438"/>
            <a:chExt cx="1350264" cy="1344145"/>
          </a:xfrm>
        </p:grpSpPr>
        <p:sp>
          <p:nvSpPr>
            <p:cNvPr id="154" name="Oval 153">
              <a:extLst>
                <a:ext uri="{FF2B5EF4-FFF2-40B4-BE49-F238E27FC236}">
                  <a16:creationId xmlns:a16="http://schemas.microsoft.com/office/drawing/2014/main" id="{FDDAFE6E-0BD9-CCC7-0788-0F19DF06AA73}"/>
                </a:ext>
              </a:extLst>
            </p:cNvPr>
            <p:cNvSpPr/>
            <p:nvPr/>
          </p:nvSpPr>
          <p:spPr>
            <a:xfrm>
              <a:off x="2307487" y="4765438"/>
              <a:ext cx="1344145" cy="1344145"/>
            </a:xfrm>
            <a:prstGeom prst="ellipse">
              <a:avLst/>
            </a:prstGeom>
            <a:solidFill>
              <a:srgbClr val="ADD037"/>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550" b="1" dirty="0">
                <a:solidFill>
                  <a:schemeClr val="bg1"/>
                </a:solidFill>
                <a:latin typeface="Calibri" panose="020F0502020204030204" pitchFamily="34" charset="0"/>
                <a:cs typeface="Calibri" panose="020F0502020204030204" pitchFamily="34" charset="0"/>
              </a:endParaRPr>
            </a:p>
          </p:txBody>
        </p:sp>
        <p:sp>
          <p:nvSpPr>
            <p:cNvPr id="155" name="TextBox 154">
              <a:extLst>
                <a:ext uri="{FF2B5EF4-FFF2-40B4-BE49-F238E27FC236}">
                  <a16:creationId xmlns:a16="http://schemas.microsoft.com/office/drawing/2014/main" id="{7A439F14-EF92-4C73-F913-CEE6BAE4264C}"/>
                </a:ext>
              </a:extLst>
            </p:cNvPr>
            <p:cNvSpPr txBox="1"/>
            <p:nvPr/>
          </p:nvSpPr>
          <p:spPr>
            <a:xfrm>
              <a:off x="2301368" y="5006866"/>
              <a:ext cx="1350264" cy="861286"/>
            </a:xfrm>
            <a:prstGeom prst="rect">
              <a:avLst/>
            </a:prstGeom>
            <a:noFill/>
          </p:spPr>
          <p:txBody>
            <a:bodyPr wrap="square">
              <a:spAutoFit/>
            </a:bodyPr>
            <a:lstStyle/>
            <a:p>
              <a:pPr algn="ctr"/>
              <a:r>
                <a:rPr lang="en-US" sz="1800" b="1" dirty="0">
                  <a:solidFill>
                    <a:schemeClr val="bg1"/>
                  </a:solidFill>
                  <a:latin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Clicca per visitare</a:t>
              </a:r>
              <a:endParaRPr lang="en-US" sz="1800" b="1"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3644202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BC67ED-46AD-F35A-9CC2-9928C92F37AB}"/>
            </a:ext>
          </a:extLst>
        </p:cNvPr>
        <p:cNvGrpSpPr/>
        <p:nvPr/>
      </p:nvGrpSpPr>
      <p:grpSpPr>
        <a:xfrm>
          <a:off x="0" y="0"/>
          <a:ext cx="0" cy="0"/>
          <a:chOff x="0" y="0"/>
          <a:chExt cx="0" cy="0"/>
        </a:xfrm>
      </p:grpSpPr>
      <p:grpSp>
        <p:nvGrpSpPr>
          <p:cNvPr id="23" name="Graphic 2">
            <a:extLst>
              <a:ext uri="{FF2B5EF4-FFF2-40B4-BE49-F238E27FC236}">
                <a16:creationId xmlns:a16="http://schemas.microsoft.com/office/drawing/2014/main" id="{A3CDF81C-FB87-142E-F5B0-4A0520EAAC52}"/>
              </a:ext>
            </a:extLst>
          </p:cNvPr>
          <p:cNvGrpSpPr/>
          <p:nvPr/>
        </p:nvGrpSpPr>
        <p:grpSpPr>
          <a:xfrm>
            <a:off x="390411" y="-3307743"/>
            <a:ext cx="414291" cy="413839"/>
            <a:chOff x="7257599" y="768348"/>
            <a:chExt cx="868457" cy="867509"/>
          </a:xfrm>
          <a:solidFill>
            <a:schemeClr val="bg1"/>
          </a:solidFill>
        </p:grpSpPr>
        <p:sp>
          <p:nvSpPr>
            <p:cNvPr id="24" name="Freeform 23">
              <a:extLst>
                <a:ext uri="{FF2B5EF4-FFF2-40B4-BE49-F238E27FC236}">
                  <a16:creationId xmlns:a16="http://schemas.microsoft.com/office/drawing/2014/main" id="{A7D14CD5-9297-0A96-AF7B-427B530A985E}"/>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0B8FE606-98BB-1FDE-7F93-F0F29FB3079B}"/>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B82644B6-A389-DEAA-9F93-8AABDF4251D8}"/>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7F8814D7-7041-46E0-792E-F20898BA136D}"/>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29B997AF-6D1E-60D4-DC04-28A18D10D294}"/>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10" name="Slide Number Placeholder 5">
            <a:extLst>
              <a:ext uri="{FF2B5EF4-FFF2-40B4-BE49-F238E27FC236}">
                <a16:creationId xmlns:a16="http://schemas.microsoft.com/office/drawing/2014/main" id="{8AA37F36-7589-C51E-C840-4F35BE81BDFE}"/>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26</a:t>
            </a:fld>
            <a:endParaRPr lang="en-US" dirty="0">
              <a:solidFill>
                <a:srgbClr val="262626"/>
              </a:solidFill>
            </a:endParaRPr>
          </a:p>
        </p:txBody>
      </p:sp>
      <p:sp>
        <p:nvSpPr>
          <p:cNvPr id="18" name="Freeform 17">
            <a:extLst>
              <a:ext uri="{FF2B5EF4-FFF2-40B4-BE49-F238E27FC236}">
                <a16:creationId xmlns:a16="http://schemas.microsoft.com/office/drawing/2014/main" id="{012D395E-BF07-ADCC-1D43-C4AEB43AB856}"/>
              </a:ext>
            </a:extLst>
          </p:cNvPr>
          <p:cNvSpPr/>
          <p:nvPr/>
        </p:nvSpPr>
        <p:spPr>
          <a:xfrm rot="11406470">
            <a:off x="6448443" y="2004218"/>
            <a:ext cx="1932799" cy="1695414"/>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gradFill>
            <a:gsLst>
              <a:gs pos="98000">
                <a:srgbClr val="51C4C6"/>
              </a:gs>
              <a:gs pos="0">
                <a:srgbClr val="00403F"/>
              </a:gs>
            </a:gsLst>
            <a:lin ang="5400000" scaled="1"/>
          </a:gradFill>
          <a:ln w="5331" cap="flat">
            <a:noFill/>
            <a:prstDash val="solid"/>
            <a:miter/>
          </a:ln>
        </p:spPr>
        <p:txBody>
          <a:bodyPr rtlCol="0" anchor="ctr"/>
          <a:lstStyle/>
          <a:p>
            <a:endParaRPr lang="en-US"/>
          </a:p>
        </p:txBody>
      </p:sp>
      <p:sp>
        <p:nvSpPr>
          <p:cNvPr id="12" name="TextBox 11">
            <a:extLst>
              <a:ext uri="{FF2B5EF4-FFF2-40B4-BE49-F238E27FC236}">
                <a16:creationId xmlns:a16="http://schemas.microsoft.com/office/drawing/2014/main" id="{8FEA6706-D00C-98DB-2652-1625138E9AD7}"/>
              </a:ext>
            </a:extLst>
          </p:cNvPr>
          <p:cNvSpPr txBox="1"/>
          <p:nvPr/>
        </p:nvSpPr>
        <p:spPr>
          <a:xfrm>
            <a:off x="631727" y="408553"/>
            <a:ext cx="6919333" cy="365356"/>
          </a:xfrm>
          <a:prstGeom prst="rect">
            <a:avLst/>
          </a:prstGeom>
          <a:noFill/>
        </p:spPr>
        <p:txBody>
          <a:bodyPr wrap="square" rtlCol="0" anchor="ctr">
            <a:spAutoFit/>
          </a:bodyPr>
          <a:lstStyle/>
          <a:p>
            <a:pPr marL="6350">
              <a:lnSpc>
                <a:spcPts val="2120"/>
              </a:lnSpc>
              <a:tabLst>
                <a:tab pos="611188" algn="l"/>
                <a:tab pos="612775" algn="l"/>
              </a:tabLst>
            </a:pPr>
            <a:r>
              <a:rPr lang="en-US" sz="2100" b="1" dirty="0">
                <a:solidFill>
                  <a:srgbClr val="00898B"/>
                </a:solidFill>
                <a:latin typeface="Calibri" panose="020F0502020204030204" pitchFamily="34" charset="0"/>
                <a:cs typeface="Calibri" panose="020F0502020204030204" pitchFamily="34" charset="0"/>
              </a:rPr>
              <a:t>Problema</a:t>
            </a:r>
          </a:p>
        </p:txBody>
      </p:sp>
      <p:sp>
        <p:nvSpPr>
          <p:cNvPr id="17" name="Text Placeholder 1">
            <a:extLst>
              <a:ext uri="{FF2B5EF4-FFF2-40B4-BE49-F238E27FC236}">
                <a16:creationId xmlns:a16="http://schemas.microsoft.com/office/drawing/2014/main" id="{15901BCD-714C-C319-B8B8-6CDE3E6BD93A}"/>
              </a:ext>
            </a:extLst>
          </p:cNvPr>
          <p:cNvSpPr txBox="1">
            <a:spLocks/>
          </p:cNvSpPr>
          <p:nvPr/>
        </p:nvSpPr>
        <p:spPr>
          <a:xfrm>
            <a:off x="649800" y="806919"/>
            <a:ext cx="6349150" cy="1694438"/>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a:solidFill>
                  <a:srgbClr val="262626"/>
                </a:solidFill>
              </a:rPr>
              <a:t>L'energia eolica svolge un ruolo fondamentale nella strategia norvegese in materia di energie rinnovabili, contribuendo in modo significativo alla riduzione delle emissioni di carbonio e all'aumento dell'indipendenza energetica. Tuttavia, la manutenzione delle turbine eoliche rappresenta una sfida importante, poiché guasti imprevisti, condizioni meteorologiche avverse e costi di manutenzione elevati possono causare tempi di inattività prolungati e una riduzione della produzione di energia. I metodi di manutenzione tradizionali si basano spesso su ispezioni programmate o riparazioni reattive, che possono comportare un'allocazione inefficiente delle risorse e costi operativi più elevati.  Data la crescente importanza della sostenibilità nel settore energetico, era necessario un approccio più proattivo e intelligente alla manutenzione delle turbine. L'intelligenza artificiale (AI) ha offerto una soluzione promettente, consentendo il monitoraggio in tempo reale e l'analisi predittiva per anticipare potenziali problemi prima che si aggravino, migliorando in ultima analisi l'efficienza, l'affidabilità e la sostenibilità della produzione di energia eolica.</a:t>
            </a:r>
          </a:p>
        </p:txBody>
      </p:sp>
      <p:cxnSp>
        <p:nvCxnSpPr>
          <p:cNvPr id="19" name="Straight Connector 18">
            <a:extLst>
              <a:ext uri="{FF2B5EF4-FFF2-40B4-BE49-F238E27FC236}">
                <a16:creationId xmlns:a16="http://schemas.microsoft.com/office/drawing/2014/main" id="{A5EDB53D-EF11-C07E-BC24-73CB061227C6}"/>
              </a:ext>
            </a:extLst>
          </p:cNvPr>
          <p:cNvCxnSpPr>
            <a:cxnSpLocks/>
            <a:stCxn id="12" idx="1"/>
          </p:cNvCxnSpPr>
          <p:nvPr/>
        </p:nvCxnSpPr>
        <p:spPr>
          <a:xfrm flipH="1" flipV="1">
            <a:off x="15128" y="591230"/>
            <a:ext cx="616599" cy="1"/>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EFA313FC-39C0-0FBF-E71B-D2477AEF87D5}"/>
              </a:ext>
            </a:extLst>
          </p:cNvPr>
          <p:cNvCxnSpPr>
            <a:cxnSpLocks/>
          </p:cNvCxnSpPr>
          <p:nvPr/>
        </p:nvCxnSpPr>
        <p:spPr>
          <a:xfrm flipH="1">
            <a:off x="-27131" y="5112878"/>
            <a:ext cx="3055319"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AC81FCC2-2B52-D0AE-F355-27287BF20CDD}"/>
              </a:ext>
            </a:extLst>
          </p:cNvPr>
          <p:cNvCxnSpPr>
            <a:cxnSpLocks/>
          </p:cNvCxnSpPr>
          <p:nvPr/>
        </p:nvCxnSpPr>
        <p:spPr>
          <a:xfrm>
            <a:off x="3028188" y="5037762"/>
            <a:ext cx="0" cy="3543467"/>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04718DF4-00BB-A510-BCD9-6B167644CAD4}"/>
              </a:ext>
            </a:extLst>
          </p:cNvPr>
          <p:cNvSpPr txBox="1"/>
          <p:nvPr/>
        </p:nvSpPr>
        <p:spPr>
          <a:xfrm>
            <a:off x="586524" y="4971870"/>
            <a:ext cx="2307277" cy="1121141"/>
          </a:xfrm>
          <a:prstGeom prst="rect">
            <a:avLst/>
          </a:prstGeom>
          <a:noFill/>
        </p:spPr>
        <p:txBody>
          <a:bodyPr wrap="square" rtlCol="0">
            <a:spAutoFit/>
          </a:bodyPr>
          <a:lstStyle/>
          <a:p>
            <a:pPr>
              <a:lnSpc>
                <a:spcPts val="1580"/>
              </a:lnSpc>
            </a:pPr>
            <a:r>
              <a:rPr lang="en-US" sz="1600" b="1" dirty="0">
                <a:solidFill>
                  <a:srgbClr val="00898B"/>
                </a:solidFill>
                <a:highlight>
                  <a:srgbClr val="FFFFFF"/>
                </a:highlight>
                <a:latin typeface="Calibri" panose="020F0502020204030204" pitchFamily="34" charset="0"/>
                <a:cs typeface="Calibri" panose="020F0502020204030204" pitchFamily="34" charset="0"/>
              </a:rPr>
              <a:t>Il sistema basato sull'IA offre diverse funzionalità chiave, tra cui:</a:t>
            </a:r>
          </a:p>
          <a:p>
            <a:pPr>
              <a:lnSpc>
                <a:spcPts val="1580"/>
              </a:lnSpc>
            </a:pPr>
            <a:endParaRPr lang="en-US" sz="1600" b="1" dirty="0">
              <a:solidFill>
                <a:srgbClr val="00898B"/>
              </a:solidFill>
              <a:highlight>
                <a:srgbClr val="FFFFFF"/>
              </a:highlight>
              <a:latin typeface="Calibri" panose="020F0502020204030204" pitchFamily="34" charset="0"/>
              <a:cs typeface="Calibri" panose="020F0502020204030204" pitchFamily="34" charset="0"/>
            </a:endParaRPr>
          </a:p>
        </p:txBody>
      </p:sp>
      <p:sp>
        <p:nvSpPr>
          <p:cNvPr id="46" name="TextBox 45">
            <a:extLst>
              <a:ext uri="{FF2B5EF4-FFF2-40B4-BE49-F238E27FC236}">
                <a16:creationId xmlns:a16="http://schemas.microsoft.com/office/drawing/2014/main" id="{D7458E24-9F61-AC5C-5B60-4E7AA9C2E7A9}"/>
              </a:ext>
            </a:extLst>
          </p:cNvPr>
          <p:cNvSpPr txBox="1"/>
          <p:nvPr/>
        </p:nvSpPr>
        <p:spPr>
          <a:xfrm>
            <a:off x="2806278" y="5037760"/>
            <a:ext cx="4307893" cy="3670685"/>
          </a:xfrm>
          <a:prstGeom prst="rect">
            <a:avLst/>
          </a:prstGeom>
          <a:noFill/>
        </p:spPr>
        <p:txBody>
          <a:bodyPr wrap="square" rtlCol="0">
            <a:spAutoFit/>
          </a:bodyPr>
          <a:lstStyle/>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01. </a:t>
            </a:r>
            <a:r>
              <a:rPr lang="en-US" sz="1600" b="1" dirty="0">
                <a:solidFill>
                  <a:srgbClr val="00898B"/>
                </a:solidFill>
                <a:latin typeface="Calibri" panose="020F0502020204030204" pitchFamily="34" charset="0"/>
                <a:cs typeface="Calibri" panose="020F0502020204030204" pitchFamily="34" charset="0"/>
              </a:rPr>
              <a:t>   Rilevamento precoce dei guasti </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584200">
              <a:lnSpc>
                <a:spcPts val="1240"/>
              </a:lnSpc>
              <a:buClr>
                <a:srgbClr val="60BB47"/>
              </a:buClr>
            </a:pPr>
            <a:r>
              <a:rPr lang="en-US" sz="1150" dirty="0">
                <a:solidFill>
                  <a:srgbClr val="000000"/>
                </a:solidFill>
                <a:latin typeface="Calibri" panose="020F0502020204030204" pitchFamily="34" charset="0"/>
                <a:cs typeface="Calibri" panose="020F0502020204030204" pitchFamily="34" charset="0"/>
              </a:rPr>
              <a:t>Identificazione di problemi minori prima che si trasformino in guasti gravi.</a:t>
            </a: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02. </a:t>
            </a:r>
            <a:r>
              <a:rPr lang="en-US" sz="1600" b="1" dirty="0">
                <a:solidFill>
                  <a:srgbClr val="00898B"/>
                </a:solidFill>
                <a:latin typeface="Calibri" panose="020F0502020204030204" pitchFamily="34" charset="0"/>
                <a:cs typeface="Calibri" panose="020F0502020204030204" pitchFamily="34" charset="0"/>
              </a:rPr>
              <a:t>   Monitoraggio in tempo reale </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584200">
              <a:lnSpc>
                <a:spcPts val="1240"/>
              </a:lnSpc>
              <a:buClr>
                <a:srgbClr val="60BB47"/>
              </a:buClr>
            </a:pPr>
            <a:r>
              <a:rPr lang="en-US" sz="1150" dirty="0">
                <a:solidFill>
                  <a:srgbClr val="000000"/>
                </a:solidFill>
                <a:latin typeface="Calibri" panose="020F0502020204030204" pitchFamily="34" charset="0"/>
                <a:cs typeface="Calibri" panose="020F0502020204030204" pitchFamily="34" charset="0"/>
              </a:rPr>
              <a:t>Monitoraggio continuo delle prestazioni delle turbine, anche nei parchi eolici offshore remoti.</a:t>
            </a: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03. </a:t>
            </a:r>
            <a:r>
              <a:rPr lang="en-US" sz="1600" b="1" dirty="0">
                <a:solidFill>
                  <a:srgbClr val="00898B"/>
                </a:solidFill>
                <a:latin typeface="Calibri" panose="020F0502020204030204" pitchFamily="34" charset="0"/>
                <a:cs typeface="Calibri" panose="020F0502020204030204" pitchFamily="34" charset="0"/>
              </a:rPr>
              <a:t>   Avvisi automatici </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584200">
              <a:lnSpc>
                <a:spcPts val="1240"/>
              </a:lnSpc>
              <a:buClr>
                <a:srgbClr val="60BB47"/>
              </a:buClr>
            </a:pPr>
            <a:r>
              <a:rPr lang="en-US" sz="1150" dirty="0">
                <a:solidFill>
                  <a:srgbClr val="000000"/>
                </a:solidFill>
                <a:latin typeface="Calibri" panose="020F0502020204030204" pitchFamily="34" charset="0"/>
                <a:cs typeface="Calibri" panose="020F0502020204030204" pitchFamily="34" charset="0"/>
              </a:rPr>
              <a:t>Notifica ai team di manutenzione quando vengono rilevate anomalie o potenziali guasti.</a:t>
            </a: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04. </a:t>
            </a:r>
            <a:r>
              <a:rPr lang="en-US" sz="1600" b="1" dirty="0">
                <a:solidFill>
                  <a:srgbClr val="00898B"/>
                </a:solidFill>
                <a:latin typeface="Calibri" panose="020F0502020204030204" pitchFamily="34" charset="0"/>
                <a:cs typeface="Calibri" panose="020F0502020204030204" pitchFamily="34" charset="0"/>
              </a:rPr>
              <a:t>   Allocazione </a:t>
            </a:r>
            <a:r>
              <a:rPr lang="en-US" sz="1600" b="1" dirty="0" err="1">
                <a:solidFill>
                  <a:srgbClr val="00898B"/>
                </a:solidFill>
                <a:latin typeface="Calibri" panose="020F0502020204030204" pitchFamily="34" charset="0"/>
                <a:cs typeface="Calibri" panose="020F0502020204030204" pitchFamily="34" charset="0"/>
              </a:rPr>
              <a:t>ottimizzata </a:t>
            </a:r>
            <a:r>
              <a:rPr lang="en-US" sz="1600" b="1" dirty="0">
                <a:solidFill>
                  <a:srgbClr val="00898B"/>
                </a:solidFill>
                <a:latin typeface="Calibri" panose="020F0502020204030204" pitchFamily="34" charset="0"/>
                <a:cs typeface="Calibri" panose="020F0502020204030204" pitchFamily="34" charset="0"/>
              </a:rPr>
              <a:t>delle risorse </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584200">
              <a:lnSpc>
                <a:spcPts val="1240"/>
              </a:lnSpc>
              <a:buClr>
                <a:srgbClr val="60BB47"/>
              </a:buClr>
            </a:pPr>
            <a:r>
              <a:rPr lang="en-US" sz="1150" dirty="0">
                <a:solidFill>
                  <a:srgbClr val="000000"/>
                </a:solidFill>
                <a:latin typeface="Calibri" panose="020F0502020204030204" pitchFamily="34" charset="0"/>
                <a:cs typeface="Calibri" panose="020F0502020204030204" pitchFamily="34" charset="0"/>
              </a:rPr>
              <a:t>Garantire che gli interventi di manutenzione si concentrino sulle turbine più a rischio, riducendo le interruzioni operative.</a:t>
            </a: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05. </a:t>
            </a:r>
            <a:r>
              <a:rPr lang="en-US" sz="1600" b="1" dirty="0">
                <a:solidFill>
                  <a:srgbClr val="00898B"/>
                </a:solidFill>
                <a:latin typeface="Calibri" panose="020F0502020204030204" pitchFamily="34" charset="0"/>
                <a:cs typeface="Calibri" panose="020F0502020204030204" pitchFamily="34" charset="0"/>
              </a:rPr>
              <a:t>   Integrazione con i gemelli digitali </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584200">
              <a:lnSpc>
                <a:spcPts val="1240"/>
              </a:lnSpc>
              <a:buClr>
                <a:srgbClr val="60BB47"/>
              </a:buClr>
            </a:pPr>
            <a:r>
              <a:rPr lang="en-US" sz="1150" dirty="0">
                <a:solidFill>
                  <a:srgbClr val="000000"/>
                </a:solidFill>
                <a:latin typeface="Calibri" panose="020F0502020204030204" pitchFamily="34" charset="0"/>
                <a:cs typeface="Calibri" panose="020F0502020204030204" pitchFamily="34" charset="0"/>
              </a:rPr>
              <a:t>Simulazione delle prestazioni delle turbine per testare e perfezionare i modelli predittivi.</a:t>
            </a:r>
          </a:p>
          <a:p>
            <a:pPr marL="755650" indent="-171450">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p:txBody>
      </p:sp>
      <p:cxnSp>
        <p:nvCxnSpPr>
          <p:cNvPr id="48" name="Straight Connector 47">
            <a:extLst>
              <a:ext uri="{FF2B5EF4-FFF2-40B4-BE49-F238E27FC236}">
                <a16:creationId xmlns:a16="http://schemas.microsoft.com/office/drawing/2014/main" id="{BF2585A6-ED34-2DA4-46E9-68CD626D400F}"/>
              </a:ext>
            </a:extLst>
          </p:cNvPr>
          <p:cNvCxnSpPr>
            <a:cxnSpLocks/>
          </p:cNvCxnSpPr>
          <p:nvPr/>
        </p:nvCxnSpPr>
        <p:spPr>
          <a:xfrm flipH="1">
            <a:off x="3038858" y="5658563"/>
            <a:ext cx="4512314"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07E6CC33-7774-6E89-9DEC-F2D45B435D93}"/>
              </a:ext>
            </a:extLst>
          </p:cNvPr>
          <p:cNvCxnSpPr>
            <a:cxnSpLocks/>
          </p:cNvCxnSpPr>
          <p:nvPr/>
        </p:nvCxnSpPr>
        <p:spPr>
          <a:xfrm flipH="1">
            <a:off x="3038858" y="6382911"/>
            <a:ext cx="4512314"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C5A6571B-EB4A-D29E-FC54-1A5E0F97B621}"/>
              </a:ext>
            </a:extLst>
          </p:cNvPr>
          <p:cNvCxnSpPr>
            <a:cxnSpLocks/>
          </p:cNvCxnSpPr>
          <p:nvPr/>
        </p:nvCxnSpPr>
        <p:spPr>
          <a:xfrm flipH="1">
            <a:off x="3038858" y="7078572"/>
            <a:ext cx="4512314"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044E8D8F-5031-90B8-F366-30EB8AC11317}"/>
              </a:ext>
            </a:extLst>
          </p:cNvPr>
          <p:cNvCxnSpPr>
            <a:cxnSpLocks/>
          </p:cNvCxnSpPr>
          <p:nvPr/>
        </p:nvCxnSpPr>
        <p:spPr>
          <a:xfrm flipH="1">
            <a:off x="3038858" y="7781129"/>
            <a:ext cx="4512314"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54" name="TextBox 53">
            <a:extLst>
              <a:ext uri="{FF2B5EF4-FFF2-40B4-BE49-F238E27FC236}">
                <a16:creationId xmlns:a16="http://schemas.microsoft.com/office/drawing/2014/main" id="{CC9E2BE6-2D09-8115-C14E-1DBC2F694A0B}"/>
              </a:ext>
            </a:extLst>
          </p:cNvPr>
          <p:cNvSpPr txBox="1"/>
          <p:nvPr/>
        </p:nvSpPr>
        <p:spPr>
          <a:xfrm>
            <a:off x="610783" y="2974996"/>
            <a:ext cx="6919333" cy="365356"/>
          </a:xfrm>
          <a:prstGeom prst="rect">
            <a:avLst/>
          </a:prstGeom>
          <a:noFill/>
        </p:spPr>
        <p:txBody>
          <a:bodyPr wrap="square" rtlCol="0" anchor="ctr">
            <a:spAutoFit/>
          </a:bodyPr>
          <a:lstStyle/>
          <a:p>
            <a:pPr marL="6350">
              <a:lnSpc>
                <a:spcPts val="2120"/>
              </a:lnSpc>
              <a:tabLst>
                <a:tab pos="611188" algn="l"/>
                <a:tab pos="612775" algn="l"/>
              </a:tabLst>
            </a:pPr>
            <a:r>
              <a:rPr lang="en-US" sz="2100" b="1" dirty="0">
                <a:solidFill>
                  <a:srgbClr val="00898B"/>
                </a:solidFill>
                <a:latin typeface="Calibri" panose="020F0502020204030204" pitchFamily="34" charset="0"/>
                <a:cs typeface="Calibri" panose="020F0502020204030204" pitchFamily="34" charset="0"/>
              </a:rPr>
              <a:t>Intervento </a:t>
            </a:r>
          </a:p>
        </p:txBody>
      </p:sp>
      <p:cxnSp>
        <p:nvCxnSpPr>
          <p:cNvPr id="55" name="Straight Connector 54">
            <a:extLst>
              <a:ext uri="{FF2B5EF4-FFF2-40B4-BE49-F238E27FC236}">
                <a16:creationId xmlns:a16="http://schemas.microsoft.com/office/drawing/2014/main" id="{B28BB7AB-8FAE-5CBA-1B1B-E23DC4D15C77}"/>
              </a:ext>
            </a:extLst>
          </p:cNvPr>
          <p:cNvCxnSpPr>
            <a:cxnSpLocks/>
            <a:stCxn id="54" idx="1"/>
          </p:cNvCxnSpPr>
          <p:nvPr/>
        </p:nvCxnSpPr>
        <p:spPr>
          <a:xfrm flipH="1" flipV="1">
            <a:off x="-5816" y="3157673"/>
            <a:ext cx="616599" cy="1"/>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56" name="Text Placeholder 1">
            <a:extLst>
              <a:ext uri="{FF2B5EF4-FFF2-40B4-BE49-F238E27FC236}">
                <a16:creationId xmlns:a16="http://schemas.microsoft.com/office/drawing/2014/main" id="{E3D84639-E4FD-ADD2-04C8-D129B07DCEBD}"/>
              </a:ext>
            </a:extLst>
          </p:cNvPr>
          <p:cNvSpPr txBox="1">
            <a:spLocks/>
          </p:cNvSpPr>
          <p:nvPr/>
        </p:nvSpPr>
        <p:spPr>
          <a:xfrm>
            <a:off x="610783" y="3384199"/>
            <a:ext cx="6349150" cy="1522557"/>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a:solidFill>
                  <a:srgbClr val="262626"/>
                </a:solidFill>
              </a:rPr>
              <a:t>Per affrontare queste sfide, Nordex ed Equinor hanno sviluppato e implementato un sistema di manutenzione predittiva basato sull'intelligenza artificiale. Il sistema sfrutta i dati raccolti da sensori avanzati installati sulle turbine eoliche, monitorando continuamente indicatori chiave di prestazione quali livelli di vibrazione, fluttuazioni di temperatura, velocità del vento, movimento delle pale e usura dei componenti.</a:t>
            </a:r>
          </a:p>
          <a:p>
            <a:pPr algn="just">
              <a:lnSpc>
                <a:spcPts val="1220"/>
              </a:lnSpc>
              <a:spcBef>
                <a:spcPts val="0"/>
              </a:spcBef>
            </a:pPr>
            <a:r>
              <a:rPr lang="en-US" sz="1150" b="0" dirty="0">
                <a:solidFill>
                  <a:srgbClr val="262626"/>
                </a:solidFill>
              </a:rPr>
              <a:t> </a:t>
            </a:r>
          </a:p>
          <a:p>
            <a:pPr algn="just">
              <a:lnSpc>
                <a:spcPts val="1220"/>
              </a:lnSpc>
              <a:spcBef>
                <a:spcPts val="0"/>
              </a:spcBef>
            </a:pPr>
            <a:r>
              <a:rPr lang="en-US" sz="1150" b="0" dirty="0">
                <a:solidFill>
                  <a:srgbClr val="262626"/>
                </a:solidFill>
              </a:rPr>
              <a:t>Utilizzando algoritmi di apprendimento automatico, il sistema analizza i dati storici e in tempo reale per rilevare modelli, anomalie e segnali di allarme precoci di potenziali guasti. Invece di affidarsi a programmi di manutenzione fissi, le informazioni basate sull'intelligenza artificiale consentono agli operatori di eseguire la manutenzione solo quando necessario, prevenendo i guasti e </a:t>
            </a:r>
            <a:r>
              <a:rPr lang="en-US" sz="1150" b="0" dirty="0" err="1">
                <a:solidFill>
                  <a:srgbClr val="262626"/>
                </a:solidFill>
              </a:rPr>
              <a:t>riducendo al minimo </a:t>
            </a:r>
            <a:r>
              <a:rPr lang="en-US" sz="1150" b="0" dirty="0">
                <a:solidFill>
                  <a:srgbClr val="262626"/>
                </a:solidFill>
              </a:rPr>
              <a:t>gli interventi di assistenza non necessari.</a:t>
            </a:r>
          </a:p>
          <a:p>
            <a:pPr algn="just">
              <a:lnSpc>
                <a:spcPts val="1220"/>
              </a:lnSpc>
              <a:spcBef>
                <a:spcPts val="0"/>
              </a:spcBef>
            </a:pPr>
            <a:endParaRPr lang="en-US" sz="1150" b="0" dirty="0">
              <a:solidFill>
                <a:srgbClr val="262626"/>
              </a:solidFill>
            </a:endParaRPr>
          </a:p>
        </p:txBody>
      </p:sp>
      <p:cxnSp>
        <p:nvCxnSpPr>
          <p:cNvPr id="60" name="Straight Connector 59">
            <a:extLst>
              <a:ext uri="{FF2B5EF4-FFF2-40B4-BE49-F238E27FC236}">
                <a16:creationId xmlns:a16="http://schemas.microsoft.com/office/drawing/2014/main" id="{1BAC3CE3-51E5-8DB9-E2CE-6F4B8C3F629E}"/>
              </a:ext>
            </a:extLst>
          </p:cNvPr>
          <p:cNvCxnSpPr>
            <a:cxnSpLocks/>
          </p:cNvCxnSpPr>
          <p:nvPr/>
        </p:nvCxnSpPr>
        <p:spPr>
          <a:xfrm flipH="1">
            <a:off x="3038858" y="8581229"/>
            <a:ext cx="4512314"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pic>
        <p:nvPicPr>
          <p:cNvPr id="78" name="Picture 77">
            <a:extLst>
              <a:ext uri="{FF2B5EF4-FFF2-40B4-BE49-F238E27FC236}">
                <a16:creationId xmlns:a16="http://schemas.microsoft.com/office/drawing/2014/main" id="{B48ED80C-9731-7438-36E5-A913F067E74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9524" b="19524"/>
          <a:stretch/>
        </p:blipFill>
        <p:spPr>
          <a:xfrm flipH="1">
            <a:off x="4029740" y="8551057"/>
            <a:ext cx="3529935" cy="1613670"/>
          </a:xfrm>
          <a:prstGeom prst="rect">
            <a:avLst/>
          </a:prstGeom>
        </p:spPr>
      </p:pic>
      <p:sp>
        <p:nvSpPr>
          <p:cNvPr id="79" name="object 13">
            <a:extLst>
              <a:ext uri="{FF2B5EF4-FFF2-40B4-BE49-F238E27FC236}">
                <a16:creationId xmlns:a16="http://schemas.microsoft.com/office/drawing/2014/main" id="{BE5E5CA4-C698-9A01-22A0-ADAF4B56680C}"/>
              </a:ext>
            </a:extLst>
          </p:cNvPr>
          <p:cNvSpPr/>
          <p:nvPr/>
        </p:nvSpPr>
        <p:spPr>
          <a:xfrm rot="16200000">
            <a:off x="2407764" y="6139788"/>
            <a:ext cx="1613669" cy="6436206"/>
          </a:xfrm>
          <a:custGeom>
            <a:avLst/>
            <a:gdLst/>
            <a:ahLst/>
            <a:cxnLst/>
            <a:rect l="l" t="t" r="r" b="b"/>
            <a:pathLst>
              <a:path w="1277620" h="1277620">
                <a:moveTo>
                  <a:pt x="1277480" y="0"/>
                </a:moveTo>
                <a:lnTo>
                  <a:pt x="0" y="0"/>
                </a:lnTo>
                <a:lnTo>
                  <a:pt x="0" y="1277480"/>
                </a:lnTo>
                <a:lnTo>
                  <a:pt x="1277480" y="1277480"/>
                </a:lnTo>
                <a:lnTo>
                  <a:pt x="1277480" y="0"/>
                </a:lnTo>
                <a:close/>
              </a:path>
            </a:pathLst>
          </a:custGeom>
          <a:gradFill>
            <a:gsLst>
              <a:gs pos="62000">
                <a:srgbClr val="00898B"/>
              </a:gs>
              <a:gs pos="97000">
                <a:srgbClr val="51C4C6">
                  <a:alpha val="0"/>
                </a:srgbClr>
              </a:gs>
              <a:gs pos="0">
                <a:srgbClr val="00403F"/>
              </a:gs>
            </a:gsLst>
            <a:lin ang="5400000" scaled="0"/>
          </a:gradFill>
        </p:spPr>
        <p:txBody>
          <a:bodyPr wrap="square" lIns="0" tIns="0" rIns="0" bIns="0" rtlCol="0"/>
          <a:lstStyle/>
          <a:p>
            <a:endParaRPr dirty="0">
              <a:solidFill>
                <a:srgbClr val="F05A28"/>
              </a:solidFill>
            </a:endParaRPr>
          </a:p>
        </p:txBody>
      </p:sp>
      <p:sp>
        <p:nvSpPr>
          <p:cNvPr id="80" name="TextBox 79">
            <a:extLst>
              <a:ext uri="{FF2B5EF4-FFF2-40B4-BE49-F238E27FC236}">
                <a16:creationId xmlns:a16="http://schemas.microsoft.com/office/drawing/2014/main" id="{B6C4F6DA-E20E-A9C3-B2EC-CDAAE1370CF1}"/>
              </a:ext>
            </a:extLst>
          </p:cNvPr>
          <p:cNvSpPr txBox="1"/>
          <p:nvPr/>
        </p:nvSpPr>
        <p:spPr>
          <a:xfrm>
            <a:off x="689310" y="9008040"/>
            <a:ext cx="3914585" cy="1054135"/>
          </a:xfrm>
          <a:prstGeom prst="rect">
            <a:avLst/>
          </a:prstGeom>
          <a:noFill/>
        </p:spPr>
        <p:txBody>
          <a:bodyPr wrap="square" rtlCol="0">
            <a:spAutoFit/>
          </a:bodyPr>
          <a:lstStyle/>
          <a:p>
            <a:pPr algn="ctr">
              <a:lnSpc>
                <a:spcPts val="1480"/>
              </a:lnSpc>
            </a:pP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Passando da un approccio reattivo a uno predittivo, Nordex ed Equinor hanno migliorato significativamente l'affidabilità e la durata delle loro turbine eoliche, aumentando l'efficienza e la sostenibilità complessive.</a:t>
            </a:r>
          </a:p>
          <a:p>
            <a:pPr algn="ctr">
              <a:lnSpc>
                <a:spcPts val="1480"/>
              </a:lnSpc>
            </a:pPr>
            <a:endParaRPr lang="en-US" sz="1400" i="1" spc="0" baseline="0" dirty="0">
              <a:ln/>
              <a:solidFill>
                <a:schemeClr val="bg1"/>
              </a:solidFill>
              <a:latin typeface="Calibri" panose="020F0502020204030204" pitchFamily="34" charset="0"/>
              <a:cs typeface="Calibri" panose="020F0502020204030204" pitchFamily="34" charset="0"/>
              <a:sym typeface="Poppins-MediumItalic"/>
              <a:rtl val="0"/>
            </a:endParaRPr>
          </a:p>
        </p:txBody>
      </p:sp>
      <p:grpSp>
        <p:nvGrpSpPr>
          <p:cNvPr id="81" name="Group 80">
            <a:extLst>
              <a:ext uri="{FF2B5EF4-FFF2-40B4-BE49-F238E27FC236}">
                <a16:creationId xmlns:a16="http://schemas.microsoft.com/office/drawing/2014/main" id="{A7C2C599-0E92-48BF-10EA-27621191513D}"/>
              </a:ext>
            </a:extLst>
          </p:cNvPr>
          <p:cNvGrpSpPr/>
          <p:nvPr/>
        </p:nvGrpSpPr>
        <p:grpSpPr>
          <a:xfrm>
            <a:off x="2393336" y="8331115"/>
            <a:ext cx="506531" cy="527128"/>
            <a:chOff x="3402050" y="5539672"/>
            <a:chExt cx="751576" cy="782137"/>
          </a:xfrm>
        </p:grpSpPr>
        <p:sp>
          <p:nvSpPr>
            <p:cNvPr id="82" name="Freeform 81">
              <a:extLst>
                <a:ext uri="{FF2B5EF4-FFF2-40B4-BE49-F238E27FC236}">
                  <a16:creationId xmlns:a16="http://schemas.microsoft.com/office/drawing/2014/main" id="{B0E4F648-09A7-4EF1-BA9A-7343706FB169}"/>
                </a:ext>
              </a:extLst>
            </p:cNvPr>
            <p:cNvSpPr/>
            <p:nvPr/>
          </p:nvSpPr>
          <p:spPr>
            <a:xfrm>
              <a:off x="3402050" y="5539672"/>
              <a:ext cx="751576" cy="782137"/>
            </a:xfrm>
            <a:custGeom>
              <a:avLst/>
              <a:gdLst>
                <a:gd name="connsiteX0" fmla="*/ 27317 w 751576"/>
                <a:gd name="connsiteY0" fmla="*/ 782137 h 782137"/>
                <a:gd name="connsiteX1" fmla="*/ 0 w 751576"/>
                <a:gd name="connsiteY1" fmla="*/ 640899 h 782137"/>
                <a:gd name="connsiteX2" fmla="*/ 23986 w 751576"/>
                <a:gd name="connsiteY2" fmla="*/ 508323 h 782137"/>
                <a:gd name="connsiteX3" fmla="*/ 0 w 751576"/>
                <a:gd name="connsiteY3" fmla="*/ 375746 h 782137"/>
                <a:gd name="connsiteX4" fmla="*/ 375788 w 751576"/>
                <a:gd name="connsiteY4" fmla="*/ 0 h 782137"/>
                <a:gd name="connsiteX5" fmla="*/ 751577 w 751576"/>
                <a:gd name="connsiteY5" fmla="*/ 375746 h 782137"/>
                <a:gd name="connsiteX6" fmla="*/ 727590 w 751576"/>
                <a:gd name="connsiteY6" fmla="*/ 508323 h 782137"/>
                <a:gd name="connsiteX7" fmla="*/ 632977 w 751576"/>
                <a:gd name="connsiteY7" fmla="*/ 649560 h 782137"/>
                <a:gd name="connsiteX8" fmla="*/ 376455 w 751576"/>
                <a:gd name="connsiteY8" fmla="*/ 750825 h 782137"/>
                <a:gd name="connsiteX9" fmla="*/ 119932 w 751576"/>
                <a:gd name="connsiteY9" fmla="*/ 649560 h 782137"/>
                <a:gd name="connsiteX10" fmla="*/ 28651 w 751576"/>
                <a:gd name="connsiteY10" fmla="*/ 782137 h 78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1576" h="782137">
                  <a:moveTo>
                    <a:pt x="27317" y="782137"/>
                  </a:moveTo>
                  <a:cubicBezTo>
                    <a:pt x="9327" y="738167"/>
                    <a:pt x="0" y="690865"/>
                    <a:pt x="0" y="640899"/>
                  </a:cubicBezTo>
                  <a:cubicBezTo>
                    <a:pt x="0" y="590933"/>
                    <a:pt x="8662" y="549628"/>
                    <a:pt x="23986" y="508323"/>
                  </a:cubicBezTo>
                  <a:cubicBezTo>
                    <a:pt x="8662" y="467017"/>
                    <a:pt x="0" y="422381"/>
                    <a:pt x="0" y="375746"/>
                  </a:cubicBezTo>
                  <a:cubicBezTo>
                    <a:pt x="0" y="168553"/>
                    <a:pt x="167905" y="0"/>
                    <a:pt x="375788" y="0"/>
                  </a:cubicBezTo>
                  <a:cubicBezTo>
                    <a:pt x="583670" y="0"/>
                    <a:pt x="751577" y="167886"/>
                    <a:pt x="751577" y="375746"/>
                  </a:cubicBezTo>
                  <a:cubicBezTo>
                    <a:pt x="751577" y="583605"/>
                    <a:pt x="742915" y="467017"/>
                    <a:pt x="727590" y="508323"/>
                  </a:cubicBezTo>
                  <a:cubicBezTo>
                    <a:pt x="706934" y="562286"/>
                    <a:pt x="674286" y="610919"/>
                    <a:pt x="632977" y="649560"/>
                  </a:cubicBezTo>
                  <a:cubicBezTo>
                    <a:pt x="565681" y="712185"/>
                    <a:pt x="475731" y="750825"/>
                    <a:pt x="376455" y="750825"/>
                  </a:cubicBezTo>
                  <a:cubicBezTo>
                    <a:pt x="277176" y="750825"/>
                    <a:pt x="186562" y="712185"/>
                    <a:pt x="119932" y="649560"/>
                  </a:cubicBezTo>
                  <a:cubicBezTo>
                    <a:pt x="80620" y="686202"/>
                    <a:pt x="49305" y="731505"/>
                    <a:pt x="28651" y="782137"/>
                  </a:cubicBezTo>
                  <a:close/>
                </a:path>
              </a:pathLst>
            </a:custGeom>
            <a:solidFill>
              <a:srgbClr val="ADD037"/>
            </a:solidFill>
            <a:ln w="6662" cap="flat">
              <a:noFill/>
              <a:prstDash val="solid"/>
              <a:miter/>
            </a:ln>
          </p:spPr>
          <p:txBody>
            <a:bodyPr rtlCol="0" anchor="ctr"/>
            <a:lstStyle/>
            <a:p>
              <a:endParaRPr lang="en-US">
                <a:solidFill>
                  <a:srgbClr val="262626"/>
                </a:solidFill>
              </a:endParaRPr>
            </a:p>
          </p:txBody>
        </p:sp>
        <p:sp>
          <p:nvSpPr>
            <p:cNvPr id="83" name="Freeform 82">
              <a:extLst>
                <a:ext uri="{FF2B5EF4-FFF2-40B4-BE49-F238E27FC236}">
                  <a16:creationId xmlns:a16="http://schemas.microsoft.com/office/drawing/2014/main" id="{19FE9EAC-DC8D-4063-DD96-DAD2A45F718A}"/>
                </a:ext>
              </a:extLst>
            </p:cNvPr>
            <p:cNvSpPr/>
            <p:nvPr/>
          </p:nvSpPr>
          <p:spPr>
            <a:xfrm>
              <a:off x="3794857" y="5761975"/>
              <a:ext cx="213675" cy="282614"/>
            </a:xfrm>
            <a:custGeom>
              <a:avLst/>
              <a:gdLst>
                <a:gd name="connsiteX0" fmla="*/ 138227 w 213675"/>
                <a:gd name="connsiteY0" fmla="*/ 215400 h 282614"/>
                <a:gd name="connsiteX1" fmla="*/ 75596 w 213675"/>
                <a:gd name="connsiteY1" fmla="*/ 209405 h 282614"/>
                <a:gd name="connsiteX2" fmla="*/ 1637 w 213675"/>
                <a:gd name="connsiteY2" fmla="*/ 88819 h 282614"/>
                <a:gd name="connsiteX3" fmla="*/ 117571 w 213675"/>
                <a:gd name="connsiteY3" fmla="*/ 213 h 282614"/>
                <a:gd name="connsiteX4" fmla="*/ 213518 w 213675"/>
                <a:gd name="connsiteY4" fmla="*/ 100812 h 282614"/>
                <a:gd name="connsiteX5" fmla="*/ 134228 w 213675"/>
                <a:gd name="connsiteY5" fmla="*/ 262702 h 282614"/>
                <a:gd name="connsiteX6" fmla="*/ 106911 w 213675"/>
                <a:gd name="connsiteY6" fmla="*/ 282022 h 282614"/>
                <a:gd name="connsiteX7" fmla="*/ 98249 w 213675"/>
                <a:gd name="connsiteY7" fmla="*/ 282022 h 282614"/>
                <a:gd name="connsiteX8" fmla="*/ 100248 w 213675"/>
                <a:gd name="connsiteY8" fmla="*/ 273362 h 282614"/>
                <a:gd name="connsiteX9" fmla="*/ 138227 w 213675"/>
                <a:gd name="connsiteY9" fmla="*/ 214068 h 28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675" h="282614">
                  <a:moveTo>
                    <a:pt x="138227" y="215400"/>
                  </a:moveTo>
                  <a:cubicBezTo>
                    <a:pt x="114907" y="213402"/>
                    <a:pt x="94918" y="214734"/>
                    <a:pt x="75596" y="209405"/>
                  </a:cubicBezTo>
                  <a:cubicBezTo>
                    <a:pt x="23625" y="195414"/>
                    <a:pt x="-7690" y="141451"/>
                    <a:pt x="1637" y="88819"/>
                  </a:cubicBezTo>
                  <a:cubicBezTo>
                    <a:pt x="11631" y="32858"/>
                    <a:pt x="58939" y="-3118"/>
                    <a:pt x="117571" y="213"/>
                  </a:cubicBezTo>
                  <a:cubicBezTo>
                    <a:pt x="168877" y="3544"/>
                    <a:pt x="211519" y="47514"/>
                    <a:pt x="213518" y="100812"/>
                  </a:cubicBezTo>
                  <a:cubicBezTo>
                    <a:pt x="216182" y="168765"/>
                    <a:pt x="184867" y="220730"/>
                    <a:pt x="134228" y="262702"/>
                  </a:cubicBezTo>
                  <a:cubicBezTo>
                    <a:pt x="125568" y="270031"/>
                    <a:pt x="116239" y="276027"/>
                    <a:pt x="106911" y="282022"/>
                  </a:cubicBezTo>
                  <a:cubicBezTo>
                    <a:pt x="104912" y="283355"/>
                    <a:pt x="100914" y="282022"/>
                    <a:pt x="98249" y="282022"/>
                  </a:cubicBezTo>
                  <a:cubicBezTo>
                    <a:pt x="98249" y="279358"/>
                    <a:pt x="98249" y="276027"/>
                    <a:pt x="100248" y="273362"/>
                  </a:cubicBezTo>
                  <a:cubicBezTo>
                    <a:pt x="112907" y="253375"/>
                    <a:pt x="125568" y="233389"/>
                    <a:pt x="138227" y="214068"/>
                  </a:cubicBezTo>
                  <a:close/>
                </a:path>
              </a:pathLst>
            </a:custGeom>
            <a:solidFill>
              <a:schemeClr val="bg1"/>
            </a:solidFill>
            <a:ln w="6662" cap="flat">
              <a:noFill/>
              <a:prstDash val="solid"/>
              <a:miter/>
            </a:ln>
          </p:spPr>
          <p:txBody>
            <a:bodyPr rtlCol="0" anchor="ctr"/>
            <a:lstStyle/>
            <a:p>
              <a:endParaRPr lang="en-US">
                <a:solidFill>
                  <a:srgbClr val="262626"/>
                </a:solidFill>
              </a:endParaRPr>
            </a:p>
          </p:txBody>
        </p:sp>
        <p:sp>
          <p:nvSpPr>
            <p:cNvPr id="84" name="Freeform 83">
              <a:extLst>
                <a:ext uri="{FF2B5EF4-FFF2-40B4-BE49-F238E27FC236}">
                  <a16:creationId xmlns:a16="http://schemas.microsoft.com/office/drawing/2014/main" id="{25A4C291-46B0-4A87-B829-18FE4986EEC9}"/>
                </a:ext>
              </a:extLst>
            </p:cNvPr>
            <p:cNvSpPr/>
            <p:nvPr/>
          </p:nvSpPr>
          <p:spPr>
            <a:xfrm>
              <a:off x="3546595" y="5762276"/>
              <a:ext cx="213875" cy="282387"/>
            </a:xfrm>
            <a:custGeom>
              <a:avLst/>
              <a:gdLst>
                <a:gd name="connsiteX0" fmla="*/ 134630 w 213875"/>
                <a:gd name="connsiteY0" fmla="*/ 211102 h 282387"/>
                <a:gd name="connsiteX1" fmla="*/ 59339 w 213875"/>
                <a:gd name="connsiteY1" fmla="*/ 203108 h 282387"/>
                <a:gd name="connsiteX2" fmla="*/ 4038 w 213875"/>
                <a:gd name="connsiteY2" fmla="*/ 77193 h 282387"/>
                <a:gd name="connsiteX3" fmla="*/ 119305 w 213875"/>
                <a:gd name="connsiteY3" fmla="*/ 578 h 282387"/>
                <a:gd name="connsiteX4" fmla="*/ 213253 w 213875"/>
                <a:gd name="connsiteY4" fmla="*/ 95848 h 282387"/>
                <a:gd name="connsiteX5" fmla="*/ 169277 w 213875"/>
                <a:gd name="connsiteY5" fmla="*/ 228424 h 282387"/>
                <a:gd name="connsiteX6" fmla="*/ 109978 w 213875"/>
                <a:gd name="connsiteY6" fmla="*/ 280389 h 282387"/>
                <a:gd name="connsiteX7" fmla="*/ 97984 w 213875"/>
                <a:gd name="connsiteY7" fmla="*/ 282388 h 282387"/>
                <a:gd name="connsiteX8" fmla="*/ 101982 w 213875"/>
                <a:gd name="connsiteY8" fmla="*/ 271728 h 282387"/>
                <a:gd name="connsiteX9" fmla="*/ 137962 w 213875"/>
                <a:gd name="connsiteY9" fmla="*/ 215099 h 282387"/>
                <a:gd name="connsiteX10" fmla="*/ 134630 w 213875"/>
                <a:gd name="connsiteY10" fmla="*/ 211102 h 28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875" h="282387">
                  <a:moveTo>
                    <a:pt x="134630" y="211102"/>
                  </a:moveTo>
                  <a:cubicBezTo>
                    <a:pt x="108645" y="217098"/>
                    <a:pt x="83326" y="215099"/>
                    <a:pt x="59339" y="203108"/>
                  </a:cubicBezTo>
                  <a:cubicBezTo>
                    <a:pt x="13365" y="180457"/>
                    <a:pt x="-9955" y="127159"/>
                    <a:pt x="4038" y="77193"/>
                  </a:cubicBezTo>
                  <a:cubicBezTo>
                    <a:pt x="18029" y="27227"/>
                    <a:pt x="65336" y="-4752"/>
                    <a:pt x="119305" y="578"/>
                  </a:cubicBezTo>
                  <a:cubicBezTo>
                    <a:pt x="167945" y="5242"/>
                    <a:pt x="209254" y="45881"/>
                    <a:pt x="213253" y="95848"/>
                  </a:cubicBezTo>
                  <a:cubicBezTo>
                    <a:pt x="217251" y="146480"/>
                    <a:pt x="201926" y="191116"/>
                    <a:pt x="169277" y="228424"/>
                  </a:cubicBezTo>
                  <a:cubicBezTo>
                    <a:pt x="151954" y="247744"/>
                    <a:pt x="130633" y="263734"/>
                    <a:pt x="109978" y="280389"/>
                  </a:cubicBezTo>
                  <a:cubicBezTo>
                    <a:pt x="107313" y="282388"/>
                    <a:pt x="101982" y="281721"/>
                    <a:pt x="97984" y="282388"/>
                  </a:cubicBezTo>
                  <a:cubicBezTo>
                    <a:pt x="99316" y="279057"/>
                    <a:pt x="99983" y="275059"/>
                    <a:pt x="101982" y="271728"/>
                  </a:cubicBezTo>
                  <a:cubicBezTo>
                    <a:pt x="113976" y="253074"/>
                    <a:pt x="125968" y="233754"/>
                    <a:pt x="137962" y="215099"/>
                  </a:cubicBezTo>
                  <a:cubicBezTo>
                    <a:pt x="136629" y="213767"/>
                    <a:pt x="135962" y="212435"/>
                    <a:pt x="134630" y="211102"/>
                  </a:cubicBezTo>
                  <a:close/>
                </a:path>
              </a:pathLst>
            </a:custGeom>
            <a:solidFill>
              <a:schemeClr val="bg1"/>
            </a:solidFill>
            <a:ln w="6662" cap="flat">
              <a:noFill/>
              <a:prstDash val="solid"/>
              <a:miter/>
            </a:ln>
          </p:spPr>
          <p:txBody>
            <a:bodyPr rtlCol="0" anchor="ctr"/>
            <a:lstStyle/>
            <a:p>
              <a:endParaRPr lang="en-US">
                <a:solidFill>
                  <a:srgbClr val="262626"/>
                </a:solidFill>
              </a:endParaRPr>
            </a:p>
          </p:txBody>
        </p:sp>
      </p:grpSp>
      <p:sp>
        <p:nvSpPr>
          <p:cNvPr id="85" name="Freeform 84">
            <a:extLst>
              <a:ext uri="{FF2B5EF4-FFF2-40B4-BE49-F238E27FC236}">
                <a16:creationId xmlns:a16="http://schemas.microsoft.com/office/drawing/2014/main" id="{ABAFBBA8-9795-40D7-85CC-542DF65AEEB8}"/>
              </a:ext>
            </a:extLst>
          </p:cNvPr>
          <p:cNvSpPr/>
          <p:nvPr/>
        </p:nvSpPr>
        <p:spPr>
          <a:xfrm rot="907098">
            <a:off x="-520516" y="9325379"/>
            <a:ext cx="1706380" cy="1496804"/>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21407344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DBA31E-9E9B-9AEC-5B75-DA129FC47F51}"/>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C14F25B9-2EE1-7073-D77A-FE69D9BFEB68}"/>
              </a:ext>
            </a:extLst>
          </p:cNvPr>
          <p:cNvPicPr>
            <a:picLocks noChangeAspect="1"/>
          </p:cNvPicPr>
          <p:nvPr/>
        </p:nvPicPr>
        <p:blipFill rotWithShape="1">
          <a:blip r:embed="rId2"/>
          <a:srcRect l="19016" t="11019" r="27051" b="4496"/>
          <a:stretch/>
        </p:blipFill>
        <p:spPr>
          <a:xfrm>
            <a:off x="3678019" y="6405918"/>
            <a:ext cx="3881656" cy="3432644"/>
          </a:xfrm>
          <a:prstGeom prst="rect">
            <a:avLst/>
          </a:prstGeom>
        </p:spPr>
      </p:pic>
      <p:grpSp>
        <p:nvGrpSpPr>
          <p:cNvPr id="23" name="Graphic 2">
            <a:extLst>
              <a:ext uri="{FF2B5EF4-FFF2-40B4-BE49-F238E27FC236}">
                <a16:creationId xmlns:a16="http://schemas.microsoft.com/office/drawing/2014/main" id="{4379B7B5-B8A6-5EFE-21B0-67BBF389C514}"/>
              </a:ext>
            </a:extLst>
          </p:cNvPr>
          <p:cNvGrpSpPr/>
          <p:nvPr/>
        </p:nvGrpSpPr>
        <p:grpSpPr>
          <a:xfrm>
            <a:off x="390411" y="-3307743"/>
            <a:ext cx="414291" cy="413839"/>
            <a:chOff x="7257599" y="768348"/>
            <a:chExt cx="868457" cy="867509"/>
          </a:xfrm>
          <a:solidFill>
            <a:schemeClr val="bg1"/>
          </a:solidFill>
        </p:grpSpPr>
        <p:sp>
          <p:nvSpPr>
            <p:cNvPr id="24" name="Freeform 23">
              <a:extLst>
                <a:ext uri="{FF2B5EF4-FFF2-40B4-BE49-F238E27FC236}">
                  <a16:creationId xmlns:a16="http://schemas.microsoft.com/office/drawing/2014/main" id="{4864A776-F2E4-9EB0-70C2-4A9677D653D7}"/>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325595CF-34FC-2BA5-BC00-19781AF7D1CF}"/>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AB17BDFE-E2D1-E326-51DE-B9200E7C329B}"/>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102CB411-9386-2790-8F4B-DD427676408F}"/>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05BFF040-379D-A362-82CC-DC4235A7CFF4}"/>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88" name="TextBox 87">
            <a:extLst>
              <a:ext uri="{FF2B5EF4-FFF2-40B4-BE49-F238E27FC236}">
                <a16:creationId xmlns:a16="http://schemas.microsoft.com/office/drawing/2014/main" id="{01B25CA3-CC02-B89C-69FA-9A4C867E45D3}"/>
              </a:ext>
            </a:extLst>
          </p:cNvPr>
          <p:cNvSpPr txBox="1"/>
          <p:nvPr/>
        </p:nvSpPr>
        <p:spPr>
          <a:xfrm>
            <a:off x="613655" y="670563"/>
            <a:ext cx="6919333" cy="365356"/>
          </a:xfrm>
          <a:prstGeom prst="rect">
            <a:avLst/>
          </a:prstGeom>
          <a:noFill/>
        </p:spPr>
        <p:txBody>
          <a:bodyPr wrap="square" rtlCol="0" anchor="ctr">
            <a:spAutoFit/>
          </a:bodyPr>
          <a:lstStyle/>
          <a:p>
            <a:pPr marL="6350">
              <a:lnSpc>
                <a:spcPts val="2120"/>
              </a:lnSpc>
              <a:tabLst>
                <a:tab pos="611188" algn="l"/>
                <a:tab pos="612775" algn="l"/>
              </a:tabLst>
            </a:pPr>
            <a:r>
              <a:rPr lang="en-US" sz="2100" b="1" dirty="0">
                <a:solidFill>
                  <a:srgbClr val="00898B"/>
                </a:solidFill>
                <a:latin typeface="Calibri" panose="020F0502020204030204" pitchFamily="34" charset="0"/>
                <a:cs typeface="Calibri" panose="020F0502020204030204" pitchFamily="34" charset="0"/>
              </a:rPr>
              <a:t>Risultati</a:t>
            </a:r>
          </a:p>
        </p:txBody>
      </p:sp>
      <p:sp>
        <p:nvSpPr>
          <p:cNvPr id="89" name="Text Placeholder 1">
            <a:extLst>
              <a:ext uri="{FF2B5EF4-FFF2-40B4-BE49-F238E27FC236}">
                <a16:creationId xmlns:a16="http://schemas.microsoft.com/office/drawing/2014/main" id="{C750B143-1EE5-126C-8AF2-E44F3BE2551A}"/>
              </a:ext>
            </a:extLst>
          </p:cNvPr>
          <p:cNvSpPr txBox="1">
            <a:spLocks/>
          </p:cNvSpPr>
          <p:nvPr/>
        </p:nvSpPr>
        <p:spPr>
          <a:xfrm>
            <a:off x="562779" y="4860363"/>
            <a:ext cx="6389643" cy="1035769"/>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a:solidFill>
                  <a:srgbClr val="262626"/>
                </a:solidFill>
              </a:rPr>
              <a:t>Oltre ai miglioramenti operativi, il successo di questo sistema di manutenzione basato sull'intelligenza artificiale è stato integrato nei programmi di istruzione e formazione professionale (IFP). Studiando le applicazioni reali dell'intelligenza artificiale nel settore delle energie rinnovabili, gli studenti acquisiscono preziose conoscenze sul ruolo della tecnologia nel miglioramento della sostenibilità energetica. Il caso di studio è stato utilizzato per dimostrare come l'intelligenza artificiale possa </a:t>
            </a:r>
            <a:r>
              <a:rPr lang="en-US" sz="1150" b="0" dirty="0" err="1">
                <a:solidFill>
                  <a:srgbClr val="262626"/>
                </a:solidFill>
              </a:rPr>
              <a:t>ottimizzare </a:t>
            </a:r>
            <a:r>
              <a:rPr lang="en-US" sz="1150" b="0" dirty="0">
                <a:solidFill>
                  <a:srgbClr val="262626"/>
                </a:solidFill>
              </a:rPr>
              <a:t>le infrastrutture per le energie rinnovabili, ridurre i costi e sostenere la transizione globale verso soluzioni energetiche più ecologiche.</a:t>
            </a:r>
          </a:p>
        </p:txBody>
      </p:sp>
      <p:cxnSp>
        <p:nvCxnSpPr>
          <p:cNvPr id="90" name="Straight Connector 89">
            <a:extLst>
              <a:ext uri="{FF2B5EF4-FFF2-40B4-BE49-F238E27FC236}">
                <a16:creationId xmlns:a16="http://schemas.microsoft.com/office/drawing/2014/main" id="{0AF650B6-1ABC-017E-A3CA-B54D586FA883}"/>
              </a:ext>
            </a:extLst>
          </p:cNvPr>
          <p:cNvCxnSpPr>
            <a:cxnSpLocks/>
            <a:stCxn id="88" idx="1"/>
          </p:cNvCxnSpPr>
          <p:nvPr/>
        </p:nvCxnSpPr>
        <p:spPr>
          <a:xfrm flipH="1" flipV="1">
            <a:off x="-2944" y="853240"/>
            <a:ext cx="616599" cy="1"/>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109" name="Freeform 108">
            <a:extLst>
              <a:ext uri="{FF2B5EF4-FFF2-40B4-BE49-F238E27FC236}">
                <a16:creationId xmlns:a16="http://schemas.microsoft.com/office/drawing/2014/main" id="{90401D38-AF48-59BF-5381-9672AD513D27}"/>
              </a:ext>
            </a:extLst>
          </p:cNvPr>
          <p:cNvSpPr/>
          <p:nvPr/>
        </p:nvSpPr>
        <p:spPr>
          <a:xfrm rot="10491851">
            <a:off x="6154269" y="-611708"/>
            <a:ext cx="1932799" cy="1695414"/>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gradFill>
            <a:gsLst>
              <a:gs pos="98000">
                <a:srgbClr val="51C4C6"/>
              </a:gs>
              <a:gs pos="0">
                <a:srgbClr val="00403F"/>
              </a:gs>
            </a:gsLst>
            <a:lin ang="5400000" scaled="1"/>
          </a:gradFill>
          <a:ln w="5331" cap="flat">
            <a:noFill/>
            <a:prstDash val="solid"/>
            <a:miter/>
          </a:ln>
        </p:spPr>
        <p:txBody>
          <a:bodyPr rtlCol="0" anchor="ctr"/>
          <a:lstStyle/>
          <a:p>
            <a:endParaRPr lang="en-US"/>
          </a:p>
        </p:txBody>
      </p:sp>
      <p:sp>
        <p:nvSpPr>
          <p:cNvPr id="110" name="Slide Number Placeholder 5">
            <a:extLst>
              <a:ext uri="{FF2B5EF4-FFF2-40B4-BE49-F238E27FC236}">
                <a16:creationId xmlns:a16="http://schemas.microsoft.com/office/drawing/2014/main" id="{C15F7B5F-8203-4952-2875-17CD4AF45580}"/>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27</a:t>
            </a:fld>
            <a:endParaRPr lang="en-US" dirty="0">
              <a:solidFill>
                <a:srgbClr val="262626"/>
              </a:solidFill>
            </a:endParaRPr>
          </a:p>
        </p:txBody>
      </p:sp>
      <p:cxnSp>
        <p:nvCxnSpPr>
          <p:cNvPr id="2" name="Straight Connector 1">
            <a:extLst>
              <a:ext uri="{FF2B5EF4-FFF2-40B4-BE49-F238E27FC236}">
                <a16:creationId xmlns:a16="http://schemas.microsoft.com/office/drawing/2014/main" id="{0338628D-D995-A66C-4DF5-88F36EC34FB1}"/>
              </a:ext>
            </a:extLst>
          </p:cNvPr>
          <p:cNvCxnSpPr>
            <a:cxnSpLocks/>
          </p:cNvCxnSpPr>
          <p:nvPr/>
        </p:nvCxnSpPr>
        <p:spPr>
          <a:xfrm>
            <a:off x="3678019" y="1590540"/>
            <a:ext cx="0" cy="2770669"/>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CE1FB47B-2609-6BCB-83F5-61612B03C072}"/>
              </a:ext>
            </a:extLst>
          </p:cNvPr>
          <p:cNvCxnSpPr>
            <a:cxnSpLocks/>
          </p:cNvCxnSpPr>
          <p:nvPr/>
        </p:nvCxnSpPr>
        <p:spPr>
          <a:xfrm>
            <a:off x="-9796" y="1596635"/>
            <a:ext cx="3687815"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0A905EEB-2DE9-2B40-4A61-C41A1F775BA6}"/>
              </a:ext>
            </a:extLst>
          </p:cNvPr>
          <p:cNvCxnSpPr>
            <a:cxnSpLocks/>
          </p:cNvCxnSpPr>
          <p:nvPr/>
        </p:nvCxnSpPr>
        <p:spPr>
          <a:xfrm>
            <a:off x="3678019" y="4350576"/>
            <a:ext cx="3879304"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FC810C21-EA5B-6154-BE6D-CC70968CE0D3}"/>
              </a:ext>
            </a:extLst>
          </p:cNvPr>
          <p:cNvSpPr txBox="1"/>
          <p:nvPr/>
        </p:nvSpPr>
        <p:spPr>
          <a:xfrm>
            <a:off x="562779" y="1435183"/>
            <a:ext cx="2765205" cy="1531510"/>
          </a:xfrm>
          <a:prstGeom prst="rect">
            <a:avLst/>
          </a:prstGeom>
          <a:noFill/>
        </p:spPr>
        <p:txBody>
          <a:bodyPr wrap="square" rtlCol="0">
            <a:spAutoFit/>
          </a:bodyPr>
          <a:lstStyle/>
          <a:p>
            <a:pPr>
              <a:lnSpc>
                <a:spcPts val="1580"/>
              </a:lnSpc>
            </a:pPr>
            <a:r>
              <a:rPr lang="en-US" sz="1600" b="1" dirty="0">
                <a:solidFill>
                  <a:srgbClr val="00898B"/>
                </a:solidFill>
                <a:highlight>
                  <a:srgbClr val="FFFFFF"/>
                </a:highlight>
                <a:latin typeface="Calibri" panose="020F0502020204030204" pitchFamily="34" charset="0"/>
                <a:cs typeface="Calibri" panose="020F0502020204030204" pitchFamily="34" charset="0"/>
              </a:rPr>
              <a:t>L'implementazione della manutenzione predittiva basata sull'intelligenza artificiale ha portato a significativi miglioramenti nell'efficienza operativa e nella sostenibilità della produzione di energia eolica. I risultati principali includono: </a:t>
            </a:r>
          </a:p>
        </p:txBody>
      </p:sp>
      <p:sp>
        <p:nvSpPr>
          <p:cNvPr id="7" name="TextBox 6">
            <a:extLst>
              <a:ext uri="{FF2B5EF4-FFF2-40B4-BE49-F238E27FC236}">
                <a16:creationId xmlns:a16="http://schemas.microsoft.com/office/drawing/2014/main" id="{DCCD68E9-6098-C87C-FCEB-B777DD20379E}"/>
              </a:ext>
            </a:extLst>
          </p:cNvPr>
          <p:cNvSpPr txBox="1"/>
          <p:nvPr/>
        </p:nvSpPr>
        <p:spPr>
          <a:xfrm>
            <a:off x="3816325" y="1672796"/>
            <a:ext cx="3297846" cy="3324436"/>
          </a:xfrm>
          <a:prstGeom prst="rect">
            <a:avLst/>
          </a:prstGeom>
          <a:noFill/>
        </p:spPr>
        <p:txBody>
          <a:bodyPr wrap="square" rtlCol="0">
            <a:spAutoFit/>
          </a:bodyPr>
          <a:lstStyle/>
          <a:p>
            <a:pPr marL="182563" indent="-174625">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Riduzione del 25% dei costi di manutenzione, ottenuta grazie alla riduzione di ispezioni e interventi non necessari.</a:t>
            </a:r>
          </a:p>
          <a:p>
            <a:pPr marL="182563" indent="-174625">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Aumento del 40% dell'efficienza operativa delle turbine, poiché un minor numero di guasti significa tempi di attività più lunghi e una maggiore produzione di energia.</a:t>
            </a:r>
          </a:p>
          <a:p>
            <a:pPr marL="182563" indent="-174625">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Estensione della durata di vita delle turbine, poiché la manutenzione proattiva riduce l'usura, ritardando la necessità di sostituzioni importanti.</a:t>
            </a:r>
          </a:p>
          <a:p>
            <a:pPr marL="182563" indent="-174625">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Riduzione dell'impronta di carbonio, poiché un minor numero di interventi di assistenza (soprattutto nei parchi eolici offshore) comporta una riduzione delle emissioni derivanti dalle operazioni di manutenzione.</a:t>
            </a:r>
          </a:p>
          <a:p>
            <a:pPr marL="182563" indent="-174625">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Maggiore sicurezza per le squadre di manutenzione, poiché l'IA aiuta a prevedere e prevenire i guasti, riducendo il rischio di lavorare in condizioni pericolose.</a:t>
            </a:r>
          </a:p>
          <a:p>
            <a:pPr marL="182563" indent="-174625">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a:p>
            <a:pPr marL="182563" lvl="0" indent="-174625">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a:p>
            <a:pPr marL="182563" indent="-174625">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a:p>
            <a:pPr marL="182563" lvl="0" indent="-174625">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a:p>
            <a:pPr marL="584200" lvl="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p:txBody>
      </p:sp>
      <p:sp>
        <p:nvSpPr>
          <p:cNvPr id="30" name="object 13">
            <a:extLst>
              <a:ext uri="{FF2B5EF4-FFF2-40B4-BE49-F238E27FC236}">
                <a16:creationId xmlns:a16="http://schemas.microsoft.com/office/drawing/2014/main" id="{A25E3025-82DC-3AAE-F806-89F22B9E9570}"/>
              </a:ext>
            </a:extLst>
          </p:cNvPr>
          <p:cNvSpPr/>
          <p:nvPr/>
        </p:nvSpPr>
        <p:spPr>
          <a:xfrm rot="16200000">
            <a:off x="1663784" y="4720744"/>
            <a:ext cx="3450529" cy="6785113"/>
          </a:xfrm>
          <a:custGeom>
            <a:avLst/>
            <a:gdLst/>
            <a:ahLst/>
            <a:cxnLst/>
            <a:rect l="l" t="t" r="r" b="b"/>
            <a:pathLst>
              <a:path w="1277620" h="1277620">
                <a:moveTo>
                  <a:pt x="1277480" y="0"/>
                </a:moveTo>
                <a:lnTo>
                  <a:pt x="0" y="0"/>
                </a:lnTo>
                <a:lnTo>
                  <a:pt x="0" y="1277480"/>
                </a:lnTo>
                <a:lnTo>
                  <a:pt x="1277480" y="1277480"/>
                </a:lnTo>
                <a:lnTo>
                  <a:pt x="1277480" y="0"/>
                </a:lnTo>
                <a:close/>
              </a:path>
            </a:pathLst>
          </a:custGeom>
          <a:gradFill>
            <a:gsLst>
              <a:gs pos="62000">
                <a:srgbClr val="00898B"/>
              </a:gs>
              <a:gs pos="97000">
                <a:srgbClr val="51C4C6">
                  <a:alpha val="0"/>
                </a:srgbClr>
              </a:gs>
              <a:gs pos="0">
                <a:srgbClr val="00403F"/>
              </a:gs>
            </a:gsLst>
            <a:lin ang="5400000" scaled="0"/>
          </a:gradFill>
        </p:spPr>
        <p:txBody>
          <a:bodyPr wrap="square" lIns="0" tIns="0" rIns="0" bIns="0" rtlCol="0"/>
          <a:lstStyle/>
          <a:p>
            <a:endParaRPr dirty="0">
              <a:solidFill>
                <a:srgbClr val="F05A28"/>
              </a:solidFill>
            </a:endParaRPr>
          </a:p>
        </p:txBody>
      </p:sp>
      <p:sp>
        <p:nvSpPr>
          <p:cNvPr id="31" name="TextBox 30">
            <a:extLst>
              <a:ext uri="{FF2B5EF4-FFF2-40B4-BE49-F238E27FC236}">
                <a16:creationId xmlns:a16="http://schemas.microsoft.com/office/drawing/2014/main" id="{1AEACCE4-BC61-3E67-270C-8AC2CF51EB10}"/>
              </a:ext>
            </a:extLst>
          </p:cNvPr>
          <p:cNvSpPr txBox="1"/>
          <p:nvPr/>
        </p:nvSpPr>
        <p:spPr>
          <a:xfrm>
            <a:off x="847461" y="6835742"/>
            <a:ext cx="3383399" cy="2593018"/>
          </a:xfrm>
          <a:prstGeom prst="rect">
            <a:avLst/>
          </a:prstGeom>
          <a:noFill/>
        </p:spPr>
        <p:txBody>
          <a:bodyPr wrap="square" rtlCol="0">
            <a:spAutoFit/>
          </a:bodyPr>
          <a:lstStyle/>
          <a:p>
            <a:pPr algn="ctr">
              <a:lnSpc>
                <a:spcPts val="1480"/>
              </a:lnSpc>
            </a:pP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Inoltre, l'integrazione della manutenzione predittiva nelle operazioni di energia eolica funge da modello per altri settori delle energie rinnovabili, tra cui l'energia solare e idroelettrica, dimostrando come l'IA possa essere applicata a varie iniziative di energia sostenibile. Con la continua evoluzione dell'IA, si prevede che ulteriori perfezionamenti nell'analisi predittiva e nell'automazione miglioreranno ulteriormente l'efficienza e l'affidabilità, rafforzando la redditività a lungo termine dell'energia eolica come fonte chiave di energia rinnovabile.</a:t>
            </a:r>
          </a:p>
          <a:p>
            <a:pPr algn="ctr">
              <a:lnSpc>
                <a:spcPts val="1480"/>
              </a:lnSpc>
            </a:pPr>
            <a:endParaRPr lang="en-US" sz="1400" i="1" spc="0" baseline="0" dirty="0">
              <a:ln/>
              <a:solidFill>
                <a:schemeClr val="bg1"/>
              </a:solidFill>
              <a:latin typeface="Calibri" panose="020F0502020204030204" pitchFamily="34" charset="0"/>
              <a:cs typeface="Calibri" panose="020F0502020204030204" pitchFamily="34" charset="0"/>
              <a:sym typeface="Poppins-MediumItalic"/>
              <a:rtl val="0"/>
            </a:endParaRPr>
          </a:p>
        </p:txBody>
      </p:sp>
      <p:grpSp>
        <p:nvGrpSpPr>
          <p:cNvPr id="32" name="Group 31">
            <a:extLst>
              <a:ext uri="{FF2B5EF4-FFF2-40B4-BE49-F238E27FC236}">
                <a16:creationId xmlns:a16="http://schemas.microsoft.com/office/drawing/2014/main" id="{5B2AB1D4-693A-2C44-DC8B-97008179EF8C}"/>
              </a:ext>
            </a:extLst>
          </p:cNvPr>
          <p:cNvGrpSpPr/>
          <p:nvPr/>
        </p:nvGrpSpPr>
        <p:grpSpPr>
          <a:xfrm>
            <a:off x="2285895" y="6122449"/>
            <a:ext cx="506531" cy="527128"/>
            <a:chOff x="3402050" y="5539672"/>
            <a:chExt cx="751576" cy="782137"/>
          </a:xfrm>
        </p:grpSpPr>
        <p:sp>
          <p:nvSpPr>
            <p:cNvPr id="33" name="Freeform 32">
              <a:extLst>
                <a:ext uri="{FF2B5EF4-FFF2-40B4-BE49-F238E27FC236}">
                  <a16:creationId xmlns:a16="http://schemas.microsoft.com/office/drawing/2014/main" id="{3DDC7E70-BCC0-B1E4-9CB7-5FC8AC355B0B}"/>
                </a:ext>
              </a:extLst>
            </p:cNvPr>
            <p:cNvSpPr/>
            <p:nvPr/>
          </p:nvSpPr>
          <p:spPr>
            <a:xfrm>
              <a:off x="3402050" y="5539672"/>
              <a:ext cx="751576" cy="782137"/>
            </a:xfrm>
            <a:custGeom>
              <a:avLst/>
              <a:gdLst>
                <a:gd name="connsiteX0" fmla="*/ 27317 w 751576"/>
                <a:gd name="connsiteY0" fmla="*/ 782137 h 782137"/>
                <a:gd name="connsiteX1" fmla="*/ 0 w 751576"/>
                <a:gd name="connsiteY1" fmla="*/ 640899 h 782137"/>
                <a:gd name="connsiteX2" fmla="*/ 23986 w 751576"/>
                <a:gd name="connsiteY2" fmla="*/ 508323 h 782137"/>
                <a:gd name="connsiteX3" fmla="*/ 0 w 751576"/>
                <a:gd name="connsiteY3" fmla="*/ 375746 h 782137"/>
                <a:gd name="connsiteX4" fmla="*/ 375788 w 751576"/>
                <a:gd name="connsiteY4" fmla="*/ 0 h 782137"/>
                <a:gd name="connsiteX5" fmla="*/ 751577 w 751576"/>
                <a:gd name="connsiteY5" fmla="*/ 375746 h 782137"/>
                <a:gd name="connsiteX6" fmla="*/ 727590 w 751576"/>
                <a:gd name="connsiteY6" fmla="*/ 508323 h 782137"/>
                <a:gd name="connsiteX7" fmla="*/ 632977 w 751576"/>
                <a:gd name="connsiteY7" fmla="*/ 649560 h 782137"/>
                <a:gd name="connsiteX8" fmla="*/ 376455 w 751576"/>
                <a:gd name="connsiteY8" fmla="*/ 750825 h 782137"/>
                <a:gd name="connsiteX9" fmla="*/ 119932 w 751576"/>
                <a:gd name="connsiteY9" fmla="*/ 649560 h 782137"/>
                <a:gd name="connsiteX10" fmla="*/ 28651 w 751576"/>
                <a:gd name="connsiteY10" fmla="*/ 782137 h 78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1576" h="782137">
                  <a:moveTo>
                    <a:pt x="27317" y="782137"/>
                  </a:moveTo>
                  <a:cubicBezTo>
                    <a:pt x="9327" y="738167"/>
                    <a:pt x="0" y="690865"/>
                    <a:pt x="0" y="640899"/>
                  </a:cubicBezTo>
                  <a:cubicBezTo>
                    <a:pt x="0" y="590933"/>
                    <a:pt x="8662" y="549628"/>
                    <a:pt x="23986" y="508323"/>
                  </a:cubicBezTo>
                  <a:cubicBezTo>
                    <a:pt x="8662" y="467017"/>
                    <a:pt x="0" y="422381"/>
                    <a:pt x="0" y="375746"/>
                  </a:cubicBezTo>
                  <a:cubicBezTo>
                    <a:pt x="0" y="168553"/>
                    <a:pt x="167905" y="0"/>
                    <a:pt x="375788" y="0"/>
                  </a:cubicBezTo>
                  <a:cubicBezTo>
                    <a:pt x="583670" y="0"/>
                    <a:pt x="751577" y="167886"/>
                    <a:pt x="751577" y="375746"/>
                  </a:cubicBezTo>
                  <a:cubicBezTo>
                    <a:pt x="751577" y="583605"/>
                    <a:pt x="742915" y="467017"/>
                    <a:pt x="727590" y="508323"/>
                  </a:cubicBezTo>
                  <a:cubicBezTo>
                    <a:pt x="706934" y="562286"/>
                    <a:pt x="674286" y="610919"/>
                    <a:pt x="632977" y="649560"/>
                  </a:cubicBezTo>
                  <a:cubicBezTo>
                    <a:pt x="565681" y="712185"/>
                    <a:pt x="475731" y="750825"/>
                    <a:pt x="376455" y="750825"/>
                  </a:cubicBezTo>
                  <a:cubicBezTo>
                    <a:pt x="277176" y="750825"/>
                    <a:pt x="186562" y="712185"/>
                    <a:pt x="119932" y="649560"/>
                  </a:cubicBezTo>
                  <a:cubicBezTo>
                    <a:pt x="80620" y="686202"/>
                    <a:pt x="49305" y="731505"/>
                    <a:pt x="28651" y="782137"/>
                  </a:cubicBezTo>
                  <a:close/>
                </a:path>
              </a:pathLst>
            </a:custGeom>
            <a:solidFill>
              <a:srgbClr val="ADD037"/>
            </a:solidFill>
            <a:ln w="6662" cap="flat">
              <a:noFill/>
              <a:prstDash val="solid"/>
              <a:miter/>
            </a:ln>
          </p:spPr>
          <p:txBody>
            <a:bodyPr rtlCol="0" anchor="ctr"/>
            <a:lstStyle/>
            <a:p>
              <a:endParaRPr lang="en-US">
                <a:solidFill>
                  <a:srgbClr val="262626"/>
                </a:solidFill>
              </a:endParaRPr>
            </a:p>
          </p:txBody>
        </p:sp>
        <p:sp>
          <p:nvSpPr>
            <p:cNvPr id="34" name="Freeform 33">
              <a:extLst>
                <a:ext uri="{FF2B5EF4-FFF2-40B4-BE49-F238E27FC236}">
                  <a16:creationId xmlns:a16="http://schemas.microsoft.com/office/drawing/2014/main" id="{7017AA32-D0B9-C2A3-B2BA-35A3E52273D7}"/>
                </a:ext>
              </a:extLst>
            </p:cNvPr>
            <p:cNvSpPr/>
            <p:nvPr/>
          </p:nvSpPr>
          <p:spPr>
            <a:xfrm>
              <a:off x="3794857" y="5761975"/>
              <a:ext cx="213675" cy="282614"/>
            </a:xfrm>
            <a:custGeom>
              <a:avLst/>
              <a:gdLst>
                <a:gd name="connsiteX0" fmla="*/ 138227 w 213675"/>
                <a:gd name="connsiteY0" fmla="*/ 215400 h 282614"/>
                <a:gd name="connsiteX1" fmla="*/ 75596 w 213675"/>
                <a:gd name="connsiteY1" fmla="*/ 209405 h 282614"/>
                <a:gd name="connsiteX2" fmla="*/ 1637 w 213675"/>
                <a:gd name="connsiteY2" fmla="*/ 88819 h 282614"/>
                <a:gd name="connsiteX3" fmla="*/ 117571 w 213675"/>
                <a:gd name="connsiteY3" fmla="*/ 213 h 282614"/>
                <a:gd name="connsiteX4" fmla="*/ 213518 w 213675"/>
                <a:gd name="connsiteY4" fmla="*/ 100812 h 282614"/>
                <a:gd name="connsiteX5" fmla="*/ 134228 w 213675"/>
                <a:gd name="connsiteY5" fmla="*/ 262702 h 282614"/>
                <a:gd name="connsiteX6" fmla="*/ 106911 w 213675"/>
                <a:gd name="connsiteY6" fmla="*/ 282022 h 282614"/>
                <a:gd name="connsiteX7" fmla="*/ 98249 w 213675"/>
                <a:gd name="connsiteY7" fmla="*/ 282022 h 282614"/>
                <a:gd name="connsiteX8" fmla="*/ 100248 w 213675"/>
                <a:gd name="connsiteY8" fmla="*/ 273362 h 282614"/>
                <a:gd name="connsiteX9" fmla="*/ 138227 w 213675"/>
                <a:gd name="connsiteY9" fmla="*/ 214068 h 28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675" h="282614">
                  <a:moveTo>
                    <a:pt x="138227" y="215400"/>
                  </a:moveTo>
                  <a:cubicBezTo>
                    <a:pt x="114907" y="213402"/>
                    <a:pt x="94918" y="214734"/>
                    <a:pt x="75596" y="209405"/>
                  </a:cubicBezTo>
                  <a:cubicBezTo>
                    <a:pt x="23625" y="195414"/>
                    <a:pt x="-7690" y="141451"/>
                    <a:pt x="1637" y="88819"/>
                  </a:cubicBezTo>
                  <a:cubicBezTo>
                    <a:pt x="11631" y="32858"/>
                    <a:pt x="58939" y="-3118"/>
                    <a:pt x="117571" y="213"/>
                  </a:cubicBezTo>
                  <a:cubicBezTo>
                    <a:pt x="168877" y="3544"/>
                    <a:pt x="211519" y="47514"/>
                    <a:pt x="213518" y="100812"/>
                  </a:cubicBezTo>
                  <a:cubicBezTo>
                    <a:pt x="216182" y="168765"/>
                    <a:pt x="184867" y="220730"/>
                    <a:pt x="134228" y="262702"/>
                  </a:cubicBezTo>
                  <a:cubicBezTo>
                    <a:pt x="125568" y="270031"/>
                    <a:pt x="116239" y="276027"/>
                    <a:pt x="106911" y="282022"/>
                  </a:cubicBezTo>
                  <a:cubicBezTo>
                    <a:pt x="104912" y="283355"/>
                    <a:pt x="100914" y="282022"/>
                    <a:pt x="98249" y="282022"/>
                  </a:cubicBezTo>
                  <a:cubicBezTo>
                    <a:pt x="98249" y="279358"/>
                    <a:pt x="98249" y="276027"/>
                    <a:pt x="100248" y="273362"/>
                  </a:cubicBezTo>
                  <a:cubicBezTo>
                    <a:pt x="112907" y="253375"/>
                    <a:pt x="125568" y="233389"/>
                    <a:pt x="138227" y="214068"/>
                  </a:cubicBezTo>
                  <a:close/>
                </a:path>
              </a:pathLst>
            </a:custGeom>
            <a:solidFill>
              <a:schemeClr val="bg1"/>
            </a:solidFill>
            <a:ln w="6662" cap="flat">
              <a:noFill/>
              <a:prstDash val="solid"/>
              <a:miter/>
            </a:ln>
          </p:spPr>
          <p:txBody>
            <a:bodyPr rtlCol="0" anchor="ctr"/>
            <a:lstStyle/>
            <a:p>
              <a:endParaRPr lang="en-US">
                <a:solidFill>
                  <a:srgbClr val="262626"/>
                </a:solidFill>
              </a:endParaRPr>
            </a:p>
          </p:txBody>
        </p:sp>
        <p:sp>
          <p:nvSpPr>
            <p:cNvPr id="35" name="Freeform 34">
              <a:extLst>
                <a:ext uri="{FF2B5EF4-FFF2-40B4-BE49-F238E27FC236}">
                  <a16:creationId xmlns:a16="http://schemas.microsoft.com/office/drawing/2014/main" id="{C4F82978-55A9-12E3-D1AE-F12086871D7F}"/>
                </a:ext>
              </a:extLst>
            </p:cNvPr>
            <p:cNvSpPr/>
            <p:nvPr/>
          </p:nvSpPr>
          <p:spPr>
            <a:xfrm>
              <a:off x="3546595" y="5762276"/>
              <a:ext cx="213875" cy="282387"/>
            </a:xfrm>
            <a:custGeom>
              <a:avLst/>
              <a:gdLst>
                <a:gd name="connsiteX0" fmla="*/ 134630 w 213875"/>
                <a:gd name="connsiteY0" fmla="*/ 211102 h 282387"/>
                <a:gd name="connsiteX1" fmla="*/ 59339 w 213875"/>
                <a:gd name="connsiteY1" fmla="*/ 203108 h 282387"/>
                <a:gd name="connsiteX2" fmla="*/ 4038 w 213875"/>
                <a:gd name="connsiteY2" fmla="*/ 77193 h 282387"/>
                <a:gd name="connsiteX3" fmla="*/ 119305 w 213875"/>
                <a:gd name="connsiteY3" fmla="*/ 578 h 282387"/>
                <a:gd name="connsiteX4" fmla="*/ 213253 w 213875"/>
                <a:gd name="connsiteY4" fmla="*/ 95848 h 282387"/>
                <a:gd name="connsiteX5" fmla="*/ 169277 w 213875"/>
                <a:gd name="connsiteY5" fmla="*/ 228424 h 282387"/>
                <a:gd name="connsiteX6" fmla="*/ 109978 w 213875"/>
                <a:gd name="connsiteY6" fmla="*/ 280389 h 282387"/>
                <a:gd name="connsiteX7" fmla="*/ 97984 w 213875"/>
                <a:gd name="connsiteY7" fmla="*/ 282388 h 282387"/>
                <a:gd name="connsiteX8" fmla="*/ 101982 w 213875"/>
                <a:gd name="connsiteY8" fmla="*/ 271728 h 282387"/>
                <a:gd name="connsiteX9" fmla="*/ 137962 w 213875"/>
                <a:gd name="connsiteY9" fmla="*/ 215099 h 282387"/>
                <a:gd name="connsiteX10" fmla="*/ 134630 w 213875"/>
                <a:gd name="connsiteY10" fmla="*/ 211102 h 28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875" h="282387">
                  <a:moveTo>
                    <a:pt x="134630" y="211102"/>
                  </a:moveTo>
                  <a:cubicBezTo>
                    <a:pt x="108645" y="217098"/>
                    <a:pt x="83326" y="215099"/>
                    <a:pt x="59339" y="203108"/>
                  </a:cubicBezTo>
                  <a:cubicBezTo>
                    <a:pt x="13365" y="180457"/>
                    <a:pt x="-9955" y="127159"/>
                    <a:pt x="4038" y="77193"/>
                  </a:cubicBezTo>
                  <a:cubicBezTo>
                    <a:pt x="18029" y="27227"/>
                    <a:pt x="65336" y="-4752"/>
                    <a:pt x="119305" y="578"/>
                  </a:cubicBezTo>
                  <a:cubicBezTo>
                    <a:pt x="167945" y="5242"/>
                    <a:pt x="209254" y="45881"/>
                    <a:pt x="213253" y="95848"/>
                  </a:cubicBezTo>
                  <a:cubicBezTo>
                    <a:pt x="217251" y="146480"/>
                    <a:pt x="201926" y="191116"/>
                    <a:pt x="169277" y="228424"/>
                  </a:cubicBezTo>
                  <a:cubicBezTo>
                    <a:pt x="151954" y="247744"/>
                    <a:pt x="130633" y="263734"/>
                    <a:pt x="109978" y="280389"/>
                  </a:cubicBezTo>
                  <a:cubicBezTo>
                    <a:pt x="107313" y="282388"/>
                    <a:pt x="101982" y="281721"/>
                    <a:pt x="97984" y="282388"/>
                  </a:cubicBezTo>
                  <a:cubicBezTo>
                    <a:pt x="99316" y="279057"/>
                    <a:pt x="99983" y="275059"/>
                    <a:pt x="101982" y="271728"/>
                  </a:cubicBezTo>
                  <a:cubicBezTo>
                    <a:pt x="113976" y="253074"/>
                    <a:pt x="125968" y="233754"/>
                    <a:pt x="137962" y="215099"/>
                  </a:cubicBezTo>
                  <a:cubicBezTo>
                    <a:pt x="136629" y="213767"/>
                    <a:pt x="135962" y="212435"/>
                    <a:pt x="134630" y="211102"/>
                  </a:cubicBezTo>
                  <a:close/>
                </a:path>
              </a:pathLst>
            </a:custGeom>
            <a:solidFill>
              <a:schemeClr val="bg1"/>
            </a:solidFill>
            <a:ln w="6662" cap="flat">
              <a:noFill/>
              <a:prstDash val="solid"/>
              <a:miter/>
            </a:ln>
          </p:spPr>
          <p:txBody>
            <a:bodyPr rtlCol="0" anchor="ctr"/>
            <a:lstStyle/>
            <a:p>
              <a:endParaRPr lang="en-US">
                <a:solidFill>
                  <a:srgbClr val="262626"/>
                </a:solidFill>
              </a:endParaRPr>
            </a:p>
          </p:txBody>
        </p:sp>
      </p:grpSp>
      <p:sp>
        <p:nvSpPr>
          <p:cNvPr id="37" name="Freeform 36">
            <a:extLst>
              <a:ext uri="{FF2B5EF4-FFF2-40B4-BE49-F238E27FC236}">
                <a16:creationId xmlns:a16="http://schemas.microsoft.com/office/drawing/2014/main" id="{6FC41F0A-7A49-B097-275A-8DBB9276BE51}"/>
              </a:ext>
            </a:extLst>
          </p:cNvPr>
          <p:cNvSpPr/>
          <p:nvPr/>
        </p:nvSpPr>
        <p:spPr>
          <a:xfrm rot="907098">
            <a:off x="-471742" y="8373714"/>
            <a:ext cx="1706380" cy="1496804"/>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30501099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E3B2F8-0BB8-5B06-3AA1-330C510AE0A4}"/>
            </a:ext>
          </a:extLst>
        </p:cNvPr>
        <p:cNvGrpSpPr/>
        <p:nvPr/>
      </p:nvGrpSpPr>
      <p:grpSpPr>
        <a:xfrm>
          <a:off x="0" y="0"/>
          <a:ext cx="0" cy="0"/>
          <a:chOff x="0" y="0"/>
          <a:chExt cx="0" cy="0"/>
        </a:xfrm>
      </p:grpSpPr>
      <p:pic>
        <p:nvPicPr>
          <p:cNvPr id="17" name="Picture 16">
            <a:extLst>
              <a:ext uri="{FF2B5EF4-FFF2-40B4-BE49-F238E27FC236}">
                <a16:creationId xmlns:a16="http://schemas.microsoft.com/office/drawing/2014/main" id="{9936132C-E6BA-795E-24D9-6C70AAE5FAE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5556" b="16507"/>
          <a:stretch/>
        </p:blipFill>
        <p:spPr>
          <a:xfrm>
            <a:off x="-22775" y="1296765"/>
            <a:ext cx="7582449" cy="3437294"/>
          </a:xfrm>
          <a:prstGeom prst="rect">
            <a:avLst/>
          </a:prstGeom>
        </p:spPr>
      </p:pic>
      <p:sp>
        <p:nvSpPr>
          <p:cNvPr id="12" name="object 13">
            <a:extLst>
              <a:ext uri="{FF2B5EF4-FFF2-40B4-BE49-F238E27FC236}">
                <a16:creationId xmlns:a16="http://schemas.microsoft.com/office/drawing/2014/main" id="{8DC5B5E2-FFCB-5995-FE7E-9701AA838B8D}"/>
              </a:ext>
            </a:extLst>
          </p:cNvPr>
          <p:cNvSpPr/>
          <p:nvPr/>
        </p:nvSpPr>
        <p:spPr>
          <a:xfrm>
            <a:off x="509999" y="3629621"/>
            <a:ext cx="3128424" cy="1600305"/>
          </a:xfrm>
          <a:custGeom>
            <a:avLst/>
            <a:gdLst/>
            <a:ahLst/>
            <a:cxnLst/>
            <a:rect l="l" t="t" r="r" b="b"/>
            <a:pathLst>
              <a:path w="1277620" h="1277620">
                <a:moveTo>
                  <a:pt x="1277480" y="0"/>
                </a:moveTo>
                <a:lnTo>
                  <a:pt x="0" y="0"/>
                </a:lnTo>
                <a:lnTo>
                  <a:pt x="0" y="1277480"/>
                </a:lnTo>
                <a:lnTo>
                  <a:pt x="1277480" y="1277480"/>
                </a:lnTo>
                <a:lnTo>
                  <a:pt x="1277480" y="0"/>
                </a:lnTo>
                <a:close/>
              </a:path>
            </a:pathLst>
          </a:custGeom>
          <a:gradFill>
            <a:gsLst>
              <a:gs pos="62000">
                <a:srgbClr val="00898B">
                  <a:alpha val="82000"/>
                </a:srgbClr>
              </a:gs>
              <a:gs pos="97000">
                <a:srgbClr val="51C4C6"/>
              </a:gs>
              <a:gs pos="0">
                <a:srgbClr val="00403F"/>
              </a:gs>
            </a:gsLst>
            <a:lin ang="5400000" scaled="0"/>
          </a:gradFill>
        </p:spPr>
        <p:txBody>
          <a:bodyPr wrap="square" lIns="0" tIns="0" rIns="0" bIns="0" rtlCol="0"/>
          <a:lstStyle/>
          <a:p>
            <a:endParaRPr dirty="0">
              <a:solidFill>
                <a:srgbClr val="F05A28"/>
              </a:solidFill>
            </a:endParaRPr>
          </a:p>
        </p:txBody>
      </p:sp>
      <p:sp>
        <p:nvSpPr>
          <p:cNvPr id="14" name="Text Placeholder 8">
            <a:extLst>
              <a:ext uri="{FF2B5EF4-FFF2-40B4-BE49-F238E27FC236}">
                <a16:creationId xmlns:a16="http://schemas.microsoft.com/office/drawing/2014/main" id="{E3B1CABA-AD59-0E0C-B761-5DB609E323FF}"/>
              </a:ext>
            </a:extLst>
          </p:cNvPr>
          <p:cNvSpPr txBox="1">
            <a:spLocks/>
          </p:cNvSpPr>
          <p:nvPr/>
        </p:nvSpPr>
        <p:spPr>
          <a:xfrm>
            <a:off x="630797" y="3048902"/>
            <a:ext cx="3007626" cy="1456361"/>
          </a:xfrm>
          <a:prstGeom prst="rect">
            <a:avLst/>
          </a:prstGeom>
        </p:spPr>
        <p:txBody>
          <a:bodyPr anchor="b"/>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nSpc>
                <a:spcPts val="2300"/>
              </a:lnSpc>
              <a:spcBef>
                <a:spcPts val="0"/>
              </a:spcBef>
              <a:buNone/>
            </a:pPr>
            <a:r>
              <a:rPr lang="en-US" sz="2400" b="1" dirty="0">
                <a:solidFill>
                  <a:schemeClr val="bg1"/>
                </a:solidFill>
                <a:latin typeface="Calibri" panose="020F0502020204030204" pitchFamily="34" charset="0"/>
                <a:cs typeface="Calibri" panose="020F0502020204030204" pitchFamily="34" charset="0"/>
              </a:rPr>
              <a:t>Ottimizzazione delle reti intelligenti </a:t>
            </a:r>
            <a:endParaRPr lang="en-US" sz="2000" dirty="0">
              <a:solidFill>
                <a:schemeClr val="bg1"/>
              </a:solidFill>
              <a:latin typeface="Calibri" panose="020F0502020204030204" pitchFamily="34" charset="0"/>
              <a:cs typeface="Calibri" panose="020F0502020204030204" pitchFamily="34" charset="0"/>
            </a:endParaRPr>
          </a:p>
        </p:txBody>
      </p:sp>
      <p:sp>
        <p:nvSpPr>
          <p:cNvPr id="129" name="Freeform 128">
            <a:extLst>
              <a:ext uri="{FF2B5EF4-FFF2-40B4-BE49-F238E27FC236}">
                <a16:creationId xmlns:a16="http://schemas.microsoft.com/office/drawing/2014/main" id="{ABD07468-16D3-28ED-A357-F5704738658E}"/>
              </a:ext>
            </a:extLst>
          </p:cNvPr>
          <p:cNvSpPr/>
          <p:nvPr/>
        </p:nvSpPr>
        <p:spPr>
          <a:xfrm rot="11207408">
            <a:off x="5794270" y="-787653"/>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gradFill>
            <a:gsLst>
              <a:gs pos="98000">
                <a:srgbClr val="51C4C6"/>
              </a:gs>
              <a:gs pos="0">
                <a:srgbClr val="00403F"/>
              </a:gs>
            </a:gsLst>
            <a:lin ang="5400000" scaled="1"/>
          </a:gradFill>
          <a:ln w="5331" cap="flat">
            <a:noFill/>
            <a:prstDash val="solid"/>
            <a:miter/>
          </a:ln>
        </p:spPr>
        <p:txBody>
          <a:bodyPr rtlCol="0" anchor="ctr"/>
          <a:lstStyle/>
          <a:p>
            <a:endParaRPr lang="en-US"/>
          </a:p>
        </p:txBody>
      </p:sp>
      <p:sp>
        <p:nvSpPr>
          <p:cNvPr id="226" name="Text Placeholder 35">
            <a:extLst>
              <a:ext uri="{FF2B5EF4-FFF2-40B4-BE49-F238E27FC236}">
                <a16:creationId xmlns:a16="http://schemas.microsoft.com/office/drawing/2014/main" id="{04F370BE-D849-0DCE-8E10-1B36C5EE3260}"/>
              </a:ext>
            </a:extLst>
          </p:cNvPr>
          <p:cNvSpPr txBox="1">
            <a:spLocks/>
          </p:cNvSpPr>
          <p:nvPr/>
        </p:nvSpPr>
        <p:spPr>
          <a:xfrm>
            <a:off x="610445" y="4852742"/>
            <a:ext cx="2940829" cy="361280"/>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None/>
            </a:pPr>
            <a:r>
              <a:rPr lang="en-US" sz="1400" b="1" dirty="0">
                <a:solidFill>
                  <a:schemeClr val="bg1"/>
                </a:solidFill>
                <a:latin typeface="Calibri" panose="020F0502020204030204" pitchFamily="34" charset="0"/>
                <a:cs typeface="Calibri" panose="020F0502020204030204" pitchFamily="34" charset="0"/>
              </a:rPr>
              <a:t>  Paese: </a:t>
            </a:r>
            <a:r>
              <a:rPr lang="en-US" sz="1400" dirty="0">
                <a:solidFill>
                  <a:schemeClr val="bg1"/>
                </a:solidFill>
                <a:latin typeface="Calibri" panose="020F0502020204030204" pitchFamily="34" charset="0"/>
                <a:cs typeface="Calibri" panose="020F0502020204030204" pitchFamily="34" charset="0"/>
              </a:rPr>
              <a:t> Norvegia</a:t>
            </a:r>
            <a:endParaRPr lang="en-US" sz="1400" b="1" dirty="0">
              <a:solidFill>
                <a:schemeClr val="bg1"/>
              </a:solidFill>
              <a:latin typeface="Calibri" panose="020F0502020204030204" pitchFamily="34" charset="0"/>
              <a:cs typeface="Calibri" panose="020F0502020204030204" pitchFamily="34" charset="0"/>
            </a:endParaRPr>
          </a:p>
          <a:p>
            <a:pPr marL="0" indent="0">
              <a:buNone/>
            </a:pPr>
            <a:endParaRPr lang="en-US" sz="1400" b="1" dirty="0">
              <a:solidFill>
                <a:schemeClr val="bg1"/>
              </a:solidFill>
              <a:latin typeface="Calibri" panose="020F0502020204030204" pitchFamily="34" charset="0"/>
              <a:cs typeface="Calibri" panose="020F0502020204030204" pitchFamily="34" charset="0"/>
            </a:endParaRPr>
          </a:p>
        </p:txBody>
      </p:sp>
      <p:sp>
        <p:nvSpPr>
          <p:cNvPr id="256" name="Slide Number Placeholder 5">
            <a:extLst>
              <a:ext uri="{FF2B5EF4-FFF2-40B4-BE49-F238E27FC236}">
                <a16:creationId xmlns:a16="http://schemas.microsoft.com/office/drawing/2014/main" id="{6AE0F919-1481-FF36-042B-41FCA9047969}"/>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28</a:t>
            </a:fld>
            <a:endParaRPr lang="en-US" dirty="0">
              <a:solidFill>
                <a:srgbClr val="262626"/>
              </a:solidFill>
            </a:endParaRPr>
          </a:p>
        </p:txBody>
      </p:sp>
      <p:cxnSp>
        <p:nvCxnSpPr>
          <p:cNvPr id="2" name="Straight Connector 1">
            <a:extLst>
              <a:ext uri="{FF2B5EF4-FFF2-40B4-BE49-F238E27FC236}">
                <a16:creationId xmlns:a16="http://schemas.microsoft.com/office/drawing/2014/main" id="{F10DA734-F6EC-7B54-6543-D426DCE03D56}"/>
              </a:ext>
            </a:extLst>
          </p:cNvPr>
          <p:cNvCxnSpPr>
            <a:cxnSpLocks/>
          </p:cNvCxnSpPr>
          <p:nvPr/>
        </p:nvCxnSpPr>
        <p:spPr>
          <a:xfrm flipV="1">
            <a:off x="1410318" y="0"/>
            <a:ext cx="0" cy="1298713"/>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359F6B1F-4B60-419C-4BFB-24BB90D82576}"/>
              </a:ext>
            </a:extLst>
          </p:cNvPr>
          <p:cNvSpPr txBox="1"/>
          <p:nvPr/>
        </p:nvSpPr>
        <p:spPr>
          <a:xfrm>
            <a:off x="1601623" y="673031"/>
            <a:ext cx="4056217" cy="320665"/>
          </a:xfrm>
          <a:prstGeom prst="rect">
            <a:avLst/>
          </a:prstGeom>
          <a:noFill/>
        </p:spPr>
        <p:txBody>
          <a:bodyPr wrap="square" rtlCol="0" anchor="t">
            <a:spAutoFit/>
          </a:bodyPr>
          <a:lstStyle/>
          <a:p>
            <a:pPr marL="9525">
              <a:lnSpc>
                <a:spcPts val="1560"/>
              </a:lnSpc>
              <a:tabLst>
                <a:tab pos="1189038" algn="l"/>
              </a:tabLst>
            </a:pPr>
            <a:r>
              <a:rPr lang="en-US" sz="2200" b="1" dirty="0">
                <a:solidFill>
                  <a:srgbClr val="000000"/>
                </a:solidFill>
                <a:latin typeface="Calibri" panose="020F0502020204030204" pitchFamily="34" charset="0"/>
                <a:cs typeface="Calibri" panose="020F0502020204030204" pitchFamily="34" charset="0"/>
              </a:rPr>
              <a:t>ENERGIA</a:t>
            </a:r>
          </a:p>
        </p:txBody>
      </p:sp>
      <p:grpSp>
        <p:nvGrpSpPr>
          <p:cNvPr id="4" name="Group 3">
            <a:extLst>
              <a:ext uri="{FF2B5EF4-FFF2-40B4-BE49-F238E27FC236}">
                <a16:creationId xmlns:a16="http://schemas.microsoft.com/office/drawing/2014/main" id="{31D78C55-4FF4-7ABD-A3F4-C2C89E0EAAD3}"/>
              </a:ext>
            </a:extLst>
          </p:cNvPr>
          <p:cNvGrpSpPr/>
          <p:nvPr/>
        </p:nvGrpSpPr>
        <p:grpSpPr>
          <a:xfrm rot="16200000">
            <a:off x="580124" y="306956"/>
            <a:ext cx="793054" cy="947012"/>
            <a:chOff x="547405" y="6570863"/>
            <a:chExt cx="1035254" cy="1236230"/>
          </a:xfrm>
        </p:grpSpPr>
        <p:sp>
          <p:nvSpPr>
            <p:cNvPr id="5" name="Freeform 4">
              <a:extLst>
                <a:ext uri="{FF2B5EF4-FFF2-40B4-BE49-F238E27FC236}">
                  <a16:creationId xmlns:a16="http://schemas.microsoft.com/office/drawing/2014/main" id="{2E3F891C-9349-5558-0152-CBC83D474318}"/>
                </a:ext>
              </a:extLst>
            </p:cNvPr>
            <p:cNvSpPr/>
            <p:nvPr/>
          </p:nvSpPr>
          <p:spPr>
            <a:xfrm>
              <a:off x="1059795" y="7527291"/>
              <a:ext cx="11386" cy="120435"/>
            </a:xfrm>
            <a:custGeom>
              <a:avLst/>
              <a:gdLst>
                <a:gd name="connsiteX0" fmla="*/ 5693 w 11386"/>
                <a:gd name="connsiteY0" fmla="*/ 120436 h 120435"/>
                <a:gd name="connsiteX1" fmla="*/ 0 w 11386"/>
                <a:gd name="connsiteY1" fmla="*/ 114744 h 120435"/>
                <a:gd name="connsiteX2" fmla="*/ 0 w 11386"/>
                <a:gd name="connsiteY2" fmla="*/ 5692 h 120435"/>
                <a:gd name="connsiteX3" fmla="*/ 5693 w 11386"/>
                <a:gd name="connsiteY3" fmla="*/ 0 h 120435"/>
                <a:gd name="connsiteX4" fmla="*/ 11386 w 11386"/>
                <a:gd name="connsiteY4" fmla="*/ 5692 h 120435"/>
                <a:gd name="connsiteX5" fmla="*/ 11386 w 11386"/>
                <a:gd name="connsiteY5" fmla="*/ 114744 h 120435"/>
                <a:gd name="connsiteX6" fmla="*/ 5693 w 11386"/>
                <a:gd name="connsiteY6" fmla="*/ 120436 h 120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86" h="120435">
                  <a:moveTo>
                    <a:pt x="5693" y="120436"/>
                  </a:moveTo>
                  <a:cubicBezTo>
                    <a:pt x="2505" y="120436"/>
                    <a:pt x="0" y="117931"/>
                    <a:pt x="0" y="114744"/>
                  </a:cubicBezTo>
                  <a:lnTo>
                    <a:pt x="0" y="5692"/>
                  </a:lnTo>
                  <a:cubicBezTo>
                    <a:pt x="0" y="2504"/>
                    <a:pt x="2505" y="0"/>
                    <a:pt x="5693" y="0"/>
                  </a:cubicBezTo>
                  <a:cubicBezTo>
                    <a:pt x="8881" y="0"/>
                    <a:pt x="11386" y="2504"/>
                    <a:pt x="11386" y="5692"/>
                  </a:cubicBezTo>
                  <a:lnTo>
                    <a:pt x="11386" y="114744"/>
                  </a:lnTo>
                  <a:cubicBezTo>
                    <a:pt x="11386" y="117931"/>
                    <a:pt x="8881" y="120436"/>
                    <a:pt x="5693" y="120436"/>
                  </a:cubicBezTo>
                  <a:close/>
                </a:path>
              </a:pathLst>
            </a:custGeom>
            <a:solidFill>
              <a:srgbClr val="343434"/>
            </a:solidFill>
            <a:ln w="2276" cap="flat">
              <a:noFill/>
              <a:prstDash val="solid"/>
              <a:miter/>
            </a:ln>
          </p:spPr>
          <p:txBody>
            <a:bodyPr rtlCol="0" anchor="ctr"/>
            <a:lstStyle/>
            <a:p>
              <a:endParaRPr lang="en-US"/>
            </a:p>
          </p:txBody>
        </p:sp>
        <p:grpSp>
          <p:nvGrpSpPr>
            <p:cNvPr id="6" name="Graphic 15">
              <a:extLst>
                <a:ext uri="{FF2B5EF4-FFF2-40B4-BE49-F238E27FC236}">
                  <a16:creationId xmlns:a16="http://schemas.microsoft.com/office/drawing/2014/main" id="{CF897AE7-37C1-6FC9-8CBF-A09C630A1FB5}"/>
                </a:ext>
              </a:extLst>
            </p:cNvPr>
            <p:cNvGrpSpPr/>
            <p:nvPr/>
          </p:nvGrpSpPr>
          <p:grpSpPr>
            <a:xfrm>
              <a:off x="1006279" y="7689162"/>
              <a:ext cx="118191" cy="117931"/>
              <a:chOff x="1006279" y="7689162"/>
              <a:chExt cx="118191" cy="117931"/>
            </a:xfrm>
          </p:grpSpPr>
          <p:sp>
            <p:nvSpPr>
              <p:cNvPr id="10" name="Freeform 9">
                <a:extLst>
                  <a:ext uri="{FF2B5EF4-FFF2-40B4-BE49-F238E27FC236}">
                    <a16:creationId xmlns:a16="http://schemas.microsoft.com/office/drawing/2014/main" id="{9094C1FA-722C-1B4E-4C43-046998A8281B}"/>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11" name="Freeform 10">
                <a:extLst>
                  <a:ext uri="{FF2B5EF4-FFF2-40B4-BE49-F238E27FC236}">
                    <a16:creationId xmlns:a16="http://schemas.microsoft.com/office/drawing/2014/main" id="{E8D091C5-64DD-2730-ECFB-FBB25BDD438E}"/>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ADD037"/>
              </a:solidFill>
              <a:ln w="2276" cap="flat">
                <a:noFill/>
                <a:prstDash val="solid"/>
                <a:miter/>
              </a:ln>
            </p:spPr>
            <p:txBody>
              <a:bodyPr rtlCol="0" anchor="ctr"/>
              <a:lstStyle/>
              <a:p>
                <a:endParaRPr lang="en-US"/>
              </a:p>
            </p:txBody>
          </p:sp>
        </p:grpSp>
        <p:grpSp>
          <p:nvGrpSpPr>
            <p:cNvPr id="7" name="Graphic 15">
              <a:extLst>
                <a:ext uri="{FF2B5EF4-FFF2-40B4-BE49-F238E27FC236}">
                  <a16:creationId xmlns:a16="http://schemas.microsoft.com/office/drawing/2014/main" id="{F8C0ED31-1F63-907F-CD67-378BFB5476F2}"/>
                </a:ext>
              </a:extLst>
            </p:cNvPr>
            <p:cNvGrpSpPr/>
            <p:nvPr/>
          </p:nvGrpSpPr>
          <p:grpSpPr>
            <a:xfrm>
              <a:off x="547405" y="6570863"/>
              <a:ext cx="1035254" cy="914993"/>
              <a:chOff x="547405" y="6570863"/>
              <a:chExt cx="1035254" cy="914993"/>
            </a:xfrm>
          </p:grpSpPr>
          <p:sp>
            <p:nvSpPr>
              <p:cNvPr id="8" name="Freeform 7">
                <a:extLst>
                  <a:ext uri="{FF2B5EF4-FFF2-40B4-BE49-F238E27FC236}">
                    <a16:creationId xmlns:a16="http://schemas.microsoft.com/office/drawing/2014/main" id="{98ADC9CF-8135-A484-2F2A-0524F08ED311}"/>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ADD037"/>
              </a:solidFill>
              <a:ln w="2276" cap="flat">
                <a:noFill/>
                <a:prstDash val="solid"/>
                <a:miter/>
              </a:ln>
            </p:spPr>
            <p:txBody>
              <a:bodyPr rtlCol="0" anchor="ctr"/>
              <a:lstStyle/>
              <a:p>
                <a:endParaRPr lang="en-US" dirty="0"/>
              </a:p>
            </p:txBody>
          </p:sp>
          <p:sp>
            <p:nvSpPr>
              <p:cNvPr id="9" name="Freeform 8">
                <a:extLst>
                  <a:ext uri="{FF2B5EF4-FFF2-40B4-BE49-F238E27FC236}">
                    <a16:creationId xmlns:a16="http://schemas.microsoft.com/office/drawing/2014/main" id="{5968761C-BC1F-F4F6-42A6-6F201D286A6E}"/>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a:p>
            </p:txBody>
          </p:sp>
        </p:grpSp>
      </p:grpSp>
      <p:cxnSp>
        <p:nvCxnSpPr>
          <p:cNvPr id="35" name="Straight Connector 34">
            <a:extLst>
              <a:ext uri="{FF2B5EF4-FFF2-40B4-BE49-F238E27FC236}">
                <a16:creationId xmlns:a16="http://schemas.microsoft.com/office/drawing/2014/main" id="{E3CDCD8E-17B9-369E-05F1-AF115EAC6443}"/>
              </a:ext>
            </a:extLst>
          </p:cNvPr>
          <p:cNvCxnSpPr>
            <a:cxnSpLocks/>
          </p:cNvCxnSpPr>
          <p:nvPr/>
        </p:nvCxnSpPr>
        <p:spPr>
          <a:xfrm flipH="1">
            <a:off x="561945" y="4744830"/>
            <a:ext cx="2245910" cy="0"/>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37" name="Freeform 36">
            <a:extLst>
              <a:ext uri="{FF2B5EF4-FFF2-40B4-BE49-F238E27FC236}">
                <a16:creationId xmlns:a16="http://schemas.microsoft.com/office/drawing/2014/main" id="{EE67FC8E-CFB5-D679-315F-8F1C79C426EA}"/>
              </a:ext>
            </a:extLst>
          </p:cNvPr>
          <p:cNvSpPr/>
          <p:nvPr/>
        </p:nvSpPr>
        <p:spPr>
          <a:xfrm rot="16857412">
            <a:off x="2750626" y="4367501"/>
            <a:ext cx="1258839" cy="1104229"/>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chemeClr val="bg1">
              <a:alpha val="52000"/>
            </a:schemeClr>
          </a:solidFill>
          <a:ln w="5331" cap="flat">
            <a:noFill/>
            <a:prstDash val="solid"/>
            <a:miter/>
          </a:ln>
        </p:spPr>
        <p:txBody>
          <a:bodyPr rtlCol="0" anchor="ctr"/>
          <a:lstStyle/>
          <a:p>
            <a:endParaRPr lang="en-US"/>
          </a:p>
        </p:txBody>
      </p:sp>
      <p:grpSp>
        <p:nvGrpSpPr>
          <p:cNvPr id="15" name="Graphic 503">
            <a:extLst>
              <a:ext uri="{FF2B5EF4-FFF2-40B4-BE49-F238E27FC236}">
                <a16:creationId xmlns:a16="http://schemas.microsoft.com/office/drawing/2014/main" id="{5E6FBBD7-6158-1E01-3B1A-4FBA5D9F5C7C}"/>
              </a:ext>
            </a:extLst>
          </p:cNvPr>
          <p:cNvGrpSpPr>
            <a:grpSpLocks noChangeAspect="1"/>
          </p:cNvGrpSpPr>
          <p:nvPr/>
        </p:nvGrpSpPr>
        <p:grpSpPr>
          <a:xfrm>
            <a:off x="610445" y="572768"/>
            <a:ext cx="420888" cy="420928"/>
            <a:chOff x="5744107" y="3913060"/>
            <a:chExt cx="1135616" cy="1135724"/>
          </a:xfrm>
          <a:noFill/>
        </p:grpSpPr>
        <p:grpSp>
          <p:nvGrpSpPr>
            <p:cNvPr id="18" name="Graphic 503">
              <a:extLst>
                <a:ext uri="{FF2B5EF4-FFF2-40B4-BE49-F238E27FC236}">
                  <a16:creationId xmlns:a16="http://schemas.microsoft.com/office/drawing/2014/main" id="{3935FB4A-5728-22F3-067A-67AEB5BA3828}"/>
                </a:ext>
              </a:extLst>
            </p:cNvPr>
            <p:cNvGrpSpPr/>
            <p:nvPr/>
          </p:nvGrpSpPr>
          <p:grpSpPr>
            <a:xfrm>
              <a:off x="5744107" y="3913060"/>
              <a:ext cx="1135616" cy="1135724"/>
              <a:chOff x="5744107" y="3913060"/>
              <a:chExt cx="1135616" cy="1135724"/>
            </a:xfrm>
            <a:noFill/>
          </p:grpSpPr>
          <p:sp>
            <p:nvSpPr>
              <p:cNvPr id="45" name="Freeform 44">
                <a:extLst>
                  <a:ext uri="{FF2B5EF4-FFF2-40B4-BE49-F238E27FC236}">
                    <a16:creationId xmlns:a16="http://schemas.microsoft.com/office/drawing/2014/main" id="{02580584-39BD-8BD3-F9B8-5B08A4AFD515}"/>
                  </a:ext>
                </a:extLst>
              </p:cNvPr>
              <p:cNvSpPr/>
              <p:nvPr/>
            </p:nvSpPr>
            <p:spPr>
              <a:xfrm rot="-1410000">
                <a:off x="5924677" y="4098908"/>
                <a:ext cx="772483" cy="771435"/>
              </a:xfrm>
              <a:custGeom>
                <a:avLst/>
                <a:gdLst>
                  <a:gd name="connsiteX0" fmla="*/ 772483 w 772483"/>
                  <a:gd name="connsiteY0" fmla="*/ 385718 h 771435"/>
                  <a:gd name="connsiteX1" fmla="*/ 386242 w 772483"/>
                  <a:gd name="connsiteY1" fmla="*/ 771435 h 771435"/>
                  <a:gd name="connsiteX2" fmla="*/ 0 w 772483"/>
                  <a:gd name="connsiteY2" fmla="*/ 385718 h 771435"/>
                  <a:gd name="connsiteX3" fmla="*/ 386242 w 772483"/>
                  <a:gd name="connsiteY3" fmla="*/ 0 h 771435"/>
                  <a:gd name="connsiteX4" fmla="*/ 772483 w 772483"/>
                  <a:gd name="connsiteY4" fmla="*/ 385718 h 7714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2483" h="771435">
                    <a:moveTo>
                      <a:pt x="772483" y="385718"/>
                    </a:moveTo>
                    <a:cubicBezTo>
                      <a:pt x="772483" y="598744"/>
                      <a:pt x="599557" y="771435"/>
                      <a:pt x="386242" y="771435"/>
                    </a:cubicBezTo>
                    <a:cubicBezTo>
                      <a:pt x="172926" y="771435"/>
                      <a:pt x="0" y="598744"/>
                      <a:pt x="0" y="385718"/>
                    </a:cubicBezTo>
                    <a:cubicBezTo>
                      <a:pt x="0" y="172692"/>
                      <a:pt x="172926" y="0"/>
                      <a:pt x="386242" y="0"/>
                    </a:cubicBezTo>
                    <a:cubicBezTo>
                      <a:pt x="599557" y="0"/>
                      <a:pt x="772483" y="172692"/>
                      <a:pt x="772483" y="385718"/>
                    </a:cubicBezTo>
                    <a:close/>
                  </a:path>
                </a:pathLst>
              </a:custGeom>
              <a:noFill/>
              <a:ln w="12700" cap="rnd">
                <a:solidFill>
                  <a:srgbClr val="000000"/>
                </a:solidFill>
                <a:prstDash val="solid"/>
                <a:round/>
              </a:ln>
            </p:spPr>
            <p:txBody>
              <a:bodyPr rtlCol="0" anchor="ctr"/>
              <a:lstStyle/>
              <a:p>
                <a:endParaRPr lang="en-US" sz="1799"/>
              </a:p>
            </p:txBody>
          </p:sp>
          <p:grpSp>
            <p:nvGrpSpPr>
              <p:cNvPr id="46" name="Graphic 503">
                <a:extLst>
                  <a:ext uri="{FF2B5EF4-FFF2-40B4-BE49-F238E27FC236}">
                    <a16:creationId xmlns:a16="http://schemas.microsoft.com/office/drawing/2014/main" id="{C11416C5-645F-E7C8-C6E3-FEC7BB3A7912}"/>
                  </a:ext>
                </a:extLst>
              </p:cNvPr>
              <p:cNvGrpSpPr/>
              <p:nvPr/>
            </p:nvGrpSpPr>
            <p:grpSpPr>
              <a:xfrm>
                <a:off x="6155108" y="3929543"/>
                <a:ext cx="313615" cy="1102756"/>
                <a:chOff x="6155108" y="3929543"/>
                <a:chExt cx="313615" cy="1102756"/>
              </a:xfrm>
            </p:grpSpPr>
            <p:sp>
              <p:nvSpPr>
                <p:cNvPr id="133" name="Freeform 132">
                  <a:extLst>
                    <a:ext uri="{FF2B5EF4-FFF2-40B4-BE49-F238E27FC236}">
                      <a16:creationId xmlns:a16="http://schemas.microsoft.com/office/drawing/2014/main" id="{BC829ACF-85EB-5198-2187-2672EA9916A2}"/>
                    </a:ext>
                  </a:extLst>
                </p:cNvPr>
                <p:cNvSpPr/>
                <p:nvPr/>
              </p:nvSpPr>
              <p:spPr>
                <a:xfrm>
                  <a:off x="6417554" y="3929543"/>
                  <a:ext cx="51168" cy="179671"/>
                </a:xfrm>
                <a:custGeom>
                  <a:avLst/>
                  <a:gdLst>
                    <a:gd name="connsiteX0" fmla="*/ 0 w 51168"/>
                    <a:gd name="connsiteY0" fmla="*/ 179672 h 179671"/>
                    <a:gd name="connsiteX1" fmla="*/ 51169 w 51168"/>
                    <a:gd name="connsiteY1" fmla="*/ 0 h 179671"/>
                  </a:gdLst>
                  <a:ahLst/>
                  <a:cxnLst>
                    <a:cxn ang="0">
                      <a:pos x="connsiteX0" y="connsiteY0"/>
                    </a:cxn>
                    <a:cxn ang="0">
                      <a:pos x="connsiteX1" y="connsiteY1"/>
                    </a:cxn>
                  </a:cxnLst>
                  <a:rect l="l" t="t" r="r" b="b"/>
                  <a:pathLst>
                    <a:path w="51168" h="179671">
                      <a:moveTo>
                        <a:pt x="0" y="179672"/>
                      </a:moveTo>
                      <a:lnTo>
                        <a:pt x="51169" y="0"/>
                      </a:lnTo>
                    </a:path>
                  </a:pathLst>
                </a:custGeom>
                <a:ln w="12700" cap="rnd">
                  <a:solidFill>
                    <a:srgbClr val="000000"/>
                  </a:solidFill>
                  <a:prstDash val="solid"/>
                  <a:round/>
                </a:ln>
              </p:spPr>
              <p:txBody>
                <a:bodyPr rtlCol="0" anchor="ctr"/>
                <a:lstStyle/>
                <a:p>
                  <a:endParaRPr lang="en-US" sz="1799"/>
                </a:p>
              </p:txBody>
            </p:sp>
            <p:sp>
              <p:nvSpPr>
                <p:cNvPr id="134" name="Freeform 133">
                  <a:extLst>
                    <a:ext uri="{FF2B5EF4-FFF2-40B4-BE49-F238E27FC236}">
                      <a16:creationId xmlns:a16="http://schemas.microsoft.com/office/drawing/2014/main" id="{F144F6DE-B9B2-24D0-636C-96D9201E04D7}"/>
                    </a:ext>
                  </a:extLst>
                </p:cNvPr>
                <p:cNvSpPr/>
                <p:nvPr/>
              </p:nvSpPr>
              <p:spPr>
                <a:xfrm>
                  <a:off x="6155108" y="4850980"/>
                  <a:ext cx="51168" cy="181320"/>
                </a:xfrm>
                <a:custGeom>
                  <a:avLst/>
                  <a:gdLst>
                    <a:gd name="connsiteX0" fmla="*/ 0 w 51168"/>
                    <a:gd name="connsiteY0" fmla="*/ 181320 h 181320"/>
                    <a:gd name="connsiteX1" fmla="*/ 51169 w 51168"/>
                    <a:gd name="connsiteY1" fmla="*/ 0 h 181320"/>
                  </a:gdLst>
                  <a:ahLst/>
                  <a:cxnLst>
                    <a:cxn ang="0">
                      <a:pos x="connsiteX0" y="connsiteY0"/>
                    </a:cxn>
                    <a:cxn ang="0">
                      <a:pos x="connsiteX1" y="connsiteY1"/>
                    </a:cxn>
                  </a:cxnLst>
                  <a:rect l="l" t="t" r="r" b="b"/>
                  <a:pathLst>
                    <a:path w="51168" h="181320">
                      <a:moveTo>
                        <a:pt x="0" y="181320"/>
                      </a:moveTo>
                      <a:lnTo>
                        <a:pt x="51169" y="0"/>
                      </a:lnTo>
                    </a:path>
                  </a:pathLst>
                </a:custGeom>
                <a:ln w="12700" cap="rnd">
                  <a:solidFill>
                    <a:srgbClr val="000000"/>
                  </a:solidFill>
                  <a:prstDash val="solid"/>
                  <a:round/>
                </a:ln>
              </p:spPr>
              <p:txBody>
                <a:bodyPr rtlCol="0" anchor="ctr"/>
                <a:lstStyle/>
                <a:p>
                  <a:endParaRPr lang="en-US" sz="1799"/>
                </a:p>
              </p:txBody>
            </p:sp>
          </p:grpSp>
          <p:grpSp>
            <p:nvGrpSpPr>
              <p:cNvPr id="47" name="Graphic 503">
                <a:extLst>
                  <a:ext uri="{FF2B5EF4-FFF2-40B4-BE49-F238E27FC236}">
                    <a16:creationId xmlns:a16="http://schemas.microsoft.com/office/drawing/2014/main" id="{FBEFACDE-77EC-9955-335F-07BEED9D32D0}"/>
                  </a:ext>
                </a:extLst>
              </p:cNvPr>
              <p:cNvGrpSpPr/>
              <p:nvPr/>
            </p:nvGrpSpPr>
            <p:grpSpPr>
              <a:xfrm>
                <a:off x="5760613" y="4325151"/>
                <a:ext cx="1102604" cy="311541"/>
                <a:chOff x="5760613" y="4325151"/>
                <a:chExt cx="1102604" cy="311541"/>
              </a:xfrm>
            </p:grpSpPr>
            <p:sp>
              <p:nvSpPr>
                <p:cNvPr id="131" name="Freeform 130">
                  <a:extLst>
                    <a:ext uri="{FF2B5EF4-FFF2-40B4-BE49-F238E27FC236}">
                      <a16:creationId xmlns:a16="http://schemas.microsoft.com/office/drawing/2014/main" id="{0D20D2B6-21E5-B486-1C16-2BE38CF00504}"/>
                    </a:ext>
                  </a:extLst>
                </p:cNvPr>
                <p:cNvSpPr/>
                <p:nvPr/>
              </p:nvSpPr>
              <p:spPr>
                <a:xfrm>
                  <a:off x="5760613" y="4325151"/>
                  <a:ext cx="179916" cy="51099"/>
                </a:xfrm>
                <a:custGeom>
                  <a:avLst/>
                  <a:gdLst>
                    <a:gd name="connsiteX0" fmla="*/ 179916 w 179916"/>
                    <a:gd name="connsiteY0" fmla="*/ 51100 h 51099"/>
                    <a:gd name="connsiteX1" fmla="*/ 0 w 179916"/>
                    <a:gd name="connsiteY1" fmla="*/ 0 h 51099"/>
                  </a:gdLst>
                  <a:ahLst/>
                  <a:cxnLst>
                    <a:cxn ang="0">
                      <a:pos x="connsiteX0" y="connsiteY0"/>
                    </a:cxn>
                    <a:cxn ang="0">
                      <a:pos x="connsiteX1" y="connsiteY1"/>
                    </a:cxn>
                  </a:cxnLst>
                  <a:rect l="l" t="t" r="r" b="b"/>
                  <a:pathLst>
                    <a:path w="179916" h="51099">
                      <a:moveTo>
                        <a:pt x="179916" y="51100"/>
                      </a:moveTo>
                      <a:lnTo>
                        <a:pt x="0" y="0"/>
                      </a:lnTo>
                    </a:path>
                  </a:pathLst>
                </a:custGeom>
                <a:ln w="12700" cap="rnd">
                  <a:solidFill>
                    <a:srgbClr val="000000"/>
                  </a:solidFill>
                  <a:prstDash val="solid"/>
                  <a:round/>
                </a:ln>
              </p:spPr>
              <p:txBody>
                <a:bodyPr rtlCol="0" anchor="ctr"/>
                <a:lstStyle/>
                <a:p>
                  <a:endParaRPr lang="en-US" sz="1799"/>
                </a:p>
              </p:txBody>
            </p:sp>
            <p:sp>
              <p:nvSpPr>
                <p:cNvPr id="132" name="Freeform 131">
                  <a:extLst>
                    <a:ext uri="{FF2B5EF4-FFF2-40B4-BE49-F238E27FC236}">
                      <a16:creationId xmlns:a16="http://schemas.microsoft.com/office/drawing/2014/main" id="{065C3FC0-87A9-B266-E5ED-E88E26975FB5}"/>
                    </a:ext>
                  </a:extLst>
                </p:cNvPr>
                <p:cNvSpPr/>
                <p:nvPr/>
              </p:nvSpPr>
              <p:spPr>
                <a:xfrm>
                  <a:off x="6683302" y="4585593"/>
                  <a:ext cx="179916" cy="51099"/>
                </a:xfrm>
                <a:custGeom>
                  <a:avLst/>
                  <a:gdLst>
                    <a:gd name="connsiteX0" fmla="*/ 179916 w 179916"/>
                    <a:gd name="connsiteY0" fmla="*/ 51099 h 51099"/>
                    <a:gd name="connsiteX1" fmla="*/ 0 w 179916"/>
                    <a:gd name="connsiteY1" fmla="*/ 0 h 51099"/>
                  </a:gdLst>
                  <a:ahLst/>
                  <a:cxnLst>
                    <a:cxn ang="0">
                      <a:pos x="connsiteX0" y="connsiteY0"/>
                    </a:cxn>
                    <a:cxn ang="0">
                      <a:pos x="connsiteX1" y="connsiteY1"/>
                    </a:cxn>
                  </a:cxnLst>
                  <a:rect l="l" t="t" r="r" b="b"/>
                  <a:pathLst>
                    <a:path w="179916" h="51099">
                      <a:moveTo>
                        <a:pt x="179916" y="51099"/>
                      </a:moveTo>
                      <a:lnTo>
                        <a:pt x="0" y="0"/>
                      </a:lnTo>
                    </a:path>
                  </a:pathLst>
                </a:custGeom>
                <a:ln w="12700" cap="rnd">
                  <a:solidFill>
                    <a:srgbClr val="000000"/>
                  </a:solidFill>
                  <a:prstDash val="solid"/>
                  <a:round/>
                </a:ln>
              </p:spPr>
              <p:txBody>
                <a:bodyPr rtlCol="0" anchor="ctr"/>
                <a:lstStyle/>
                <a:p>
                  <a:endParaRPr lang="en-US" sz="1799"/>
                </a:p>
              </p:txBody>
            </p:sp>
          </p:grpSp>
          <p:grpSp>
            <p:nvGrpSpPr>
              <p:cNvPr id="48" name="Graphic 503">
                <a:extLst>
                  <a:ext uri="{FF2B5EF4-FFF2-40B4-BE49-F238E27FC236}">
                    <a16:creationId xmlns:a16="http://schemas.microsoft.com/office/drawing/2014/main" id="{665B896D-B52A-F1A2-AC53-94FC9041C503}"/>
                  </a:ext>
                </a:extLst>
              </p:cNvPr>
              <p:cNvGrpSpPr/>
              <p:nvPr/>
            </p:nvGrpSpPr>
            <p:grpSpPr>
              <a:xfrm>
                <a:off x="5811782" y="4201524"/>
                <a:ext cx="1000266" cy="558796"/>
                <a:chOff x="5811782" y="4201524"/>
                <a:chExt cx="1000266" cy="558796"/>
              </a:xfrm>
            </p:grpSpPr>
            <p:sp>
              <p:nvSpPr>
                <p:cNvPr id="128" name="Freeform 127">
                  <a:extLst>
                    <a:ext uri="{FF2B5EF4-FFF2-40B4-BE49-F238E27FC236}">
                      <a16:creationId xmlns:a16="http://schemas.microsoft.com/office/drawing/2014/main" id="{F67B9ADA-CC39-B1A8-0152-99AD7DF7B2CC}"/>
                    </a:ext>
                  </a:extLst>
                </p:cNvPr>
                <p:cNvSpPr/>
                <p:nvPr/>
              </p:nvSpPr>
              <p:spPr>
                <a:xfrm>
                  <a:off x="5811782" y="4668011"/>
                  <a:ext cx="163409" cy="92308"/>
                </a:xfrm>
                <a:custGeom>
                  <a:avLst/>
                  <a:gdLst>
                    <a:gd name="connsiteX0" fmla="*/ 163410 w 163409"/>
                    <a:gd name="connsiteY0" fmla="*/ 0 h 92308"/>
                    <a:gd name="connsiteX1" fmla="*/ 0 w 163409"/>
                    <a:gd name="connsiteY1" fmla="*/ 92308 h 92308"/>
                  </a:gdLst>
                  <a:ahLst/>
                  <a:cxnLst>
                    <a:cxn ang="0">
                      <a:pos x="connsiteX0" y="connsiteY0"/>
                    </a:cxn>
                    <a:cxn ang="0">
                      <a:pos x="connsiteX1" y="connsiteY1"/>
                    </a:cxn>
                  </a:cxnLst>
                  <a:rect l="l" t="t" r="r" b="b"/>
                  <a:pathLst>
                    <a:path w="163409" h="92308">
                      <a:moveTo>
                        <a:pt x="163410" y="0"/>
                      </a:moveTo>
                      <a:lnTo>
                        <a:pt x="0" y="92308"/>
                      </a:lnTo>
                    </a:path>
                  </a:pathLst>
                </a:custGeom>
                <a:ln w="12700" cap="rnd">
                  <a:solidFill>
                    <a:srgbClr val="000000"/>
                  </a:solidFill>
                  <a:prstDash val="solid"/>
                  <a:round/>
                </a:ln>
              </p:spPr>
              <p:txBody>
                <a:bodyPr rtlCol="0" anchor="ctr"/>
                <a:lstStyle/>
                <a:p>
                  <a:endParaRPr lang="en-US" sz="1799"/>
                </a:p>
              </p:txBody>
            </p:sp>
            <p:sp>
              <p:nvSpPr>
                <p:cNvPr id="130" name="Freeform 129">
                  <a:extLst>
                    <a:ext uri="{FF2B5EF4-FFF2-40B4-BE49-F238E27FC236}">
                      <a16:creationId xmlns:a16="http://schemas.microsoft.com/office/drawing/2014/main" id="{40C51FA0-AEA0-6321-F109-32F84958FFF5}"/>
                    </a:ext>
                  </a:extLst>
                </p:cNvPr>
                <p:cNvSpPr/>
                <p:nvPr/>
              </p:nvSpPr>
              <p:spPr>
                <a:xfrm>
                  <a:off x="6648639" y="4201524"/>
                  <a:ext cx="163409" cy="90660"/>
                </a:xfrm>
                <a:custGeom>
                  <a:avLst/>
                  <a:gdLst>
                    <a:gd name="connsiteX0" fmla="*/ 163410 w 163409"/>
                    <a:gd name="connsiteY0" fmla="*/ 0 h 90660"/>
                    <a:gd name="connsiteX1" fmla="*/ 0 w 163409"/>
                    <a:gd name="connsiteY1" fmla="*/ 90660 h 90660"/>
                  </a:gdLst>
                  <a:ahLst/>
                  <a:cxnLst>
                    <a:cxn ang="0">
                      <a:pos x="connsiteX0" y="connsiteY0"/>
                    </a:cxn>
                    <a:cxn ang="0">
                      <a:pos x="connsiteX1" y="connsiteY1"/>
                    </a:cxn>
                  </a:cxnLst>
                  <a:rect l="l" t="t" r="r" b="b"/>
                  <a:pathLst>
                    <a:path w="163409" h="90660">
                      <a:moveTo>
                        <a:pt x="163410" y="0"/>
                      </a:moveTo>
                      <a:lnTo>
                        <a:pt x="0" y="90660"/>
                      </a:lnTo>
                    </a:path>
                  </a:pathLst>
                </a:custGeom>
                <a:ln w="12700" cap="rnd">
                  <a:solidFill>
                    <a:srgbClr val="000000"/>
                  </a:solidFill>
                  <a:prstDash val="solid"/>
                  <a:round/>
                </a:ln>
              </p:spPr>
              <p:txBody>
                <a:bodyPr rtlCol="0" anchor="ctr"/>
                <a:lstStyle/>
                <a:p>
                  <a:endParaRPr lang="en-US" sz="1799"/>
                </a:p>
              </p:txBody>
            </p:sp>
          </p:grpSp>
          <p:grpSp>
            <p:nvGrpSpPr>
              <p:cNvPr id="49" name="Graphic 503">
                <a:extLst>
                  <a:ext uri="{FF2B5EF4-FFF2-40B4-BE49-F238E27FC236}">
                    <a16:creationId xmlns:a16="http://schemas.microsoft.com/office/drawing/2014/main" id="{D3A647D8-5256-093E-19B5-FCD0E87E1D90}"/>
                  </a:ext>
                </a:extLst>
              </p:cNvPr>
              <p:cNvGrpSpPr/>
              <p:nvPr/>
            </p:nvGrpSpPr>
            <p:grpSpPr>
              <a:xfrm>
                <a:off x="6032963" y="3980643"/>
                <a:ext cx="557904" cy="1000558"/>
                <a:chOff x="6032963" y="3980643"/>
                <a:chExt cx="557904" cy="1000558"/>
              </a:xfrm>
            </p:grpSpPr>
            <p:sp>
              <p:nvSpPr>
                <p:cNvPr id="62" name="Freeform 61">
                  <a:extLst>
                    <a:ext uri="{FF2B5EF4-FFF2-40B4-BE49-F238E27FC236}">
                      <a16:creationId xmlns:a16="http://schemas.microsoft.com/office/drawing/2014/main" id="{7F6E1B64-B93E-56C4-3059-1EB46AA4BC1F}"/>
                    </a:ext>
                  </a:extLst>
                </p:cNvPr>
                <p:cNvSpPr/>
                <p:nvPr/>
              </p:nvSpPr>
              <p:spPr>
                <a:xfrm>
                  <a:off x="6500084" y="4818013"/>
                  <a:ext cx="90783" cy="163188"/>
                </a:xfrm>
                <a:custGeom>
                  <a:avLst/>
                  <a:gdLst>
                    <a:gd name="connsiteX0" fmla="*/ 0 w 90783"/>
                    <a:gd name="connsiteY0" fmla="*/ 0 h 163188"/>
                    <a:gd name="connsiteX1" fmla="*/ 90783 w 90783"/>
                    <a:gd name="connsiteY1" fmla="*/ 163188 h 163188"/>
                  </a:gdLst>
                  <a:ahLst/>
                  <a:cxnLst>
                    <a:cxn ang="0">
                      <a:pos x="connsiteX0" y="connsiteY0"/>
                    </a:cxn>
                    <a:cxn ang="0">
                      <a:pos x="connsiteX1" y="connsiteY1"/>
                    </a:cxn>
                  </a:cxnLst>
                  <a:rect l="l" t="t" r="r" b="b"/>
                  <a:pathLst>
                    <a:path w="90783" h="163188">
                      <a:moveTo>
                        <a:pt x="0" y="0"/>
                      </a:moveTo>
                      <a:lnTo>
                        <a:pt x="90783" y="163188"/>
                      </a:lnTo>
                    </a:path>
                  </a:pathLst>
                </a:custGeom>
                <a:ln w="12700" cap="rnd">
                  <a:solidFill>
                    <a:srgbClr val="000000"/>
                  </a:solidFill>
                  <a:prstDash val="solid"/>
                  <a:round/>
                </a:ln>
              </p:spPr>
              <p:txBody>
                <a:bodyPr rtlCol="0" anchor="ctr"/>
                <a:lstStyle/>
                <a:p>
                  <a:endParaRPr lang="en-US" sz="1799"/>
                </a:p>
              </p:txBody>
            </p:sp>
            <p:sp>
              <p:nvSpPr>
                <p:cNvPr id="63" name="Freeform 62">
                  <a:extLst>
                    <a:ext uri="{FF2B5EF4-FFF2-40B4-BE49-F238E27FC236}">
                      <a16:creationId xmlns:a16="http://schemas.microsoft.com/office/drawing/2014/main" id="{33019E0A-4E70-3577-C28A-2F1114F74B37}"/>
                    </a:ext>
                  </a:extLst>
                </p:cNvPr>
                <p:cNvSpPr/>
                <p:nvPr/>
              </p:nvSpPr>
              <p:spPr>
                <a:xfrm>
                  <a:off x="6032963" y="3980643"/>
                  <a:ext cx="90783" cy="163188"/>
                </a:xfrm>
                <a:custGeom>
                  <a:avLst/>
                  <a:gdLst>
                    <a:gd name="connsiteX0" fmla="*/ 0 w 90783"/>
                    <a:gd name="connsiteY0" fmla="*/ 0 h 163188"/>
                    <a:gd name="connsiteX1" fmla="*/ 90783 w 90783"/>
                    <a:gd name="connsiteY1" fmla="*/ 163188 h 163188"/>
                  </a:gdLst>
                  <a:ahLst/>
                  <a:cxnLst>
                    <a:cxn ang="0">
                      <a:pos x="connsiteX0" y="connsiteY0"/>
                    </a:cxn>
                    <a:cxn ang="0">
                      <a:pos x="connsiteX1" y="connsiteY1"/>
                    </a:cxn>
                  </a:cxnLst>
                  <a:rect l="l" t="t" r="r" b="b"/>
                  <a:pathLst>
                    <a:path w="90783" h="163188">
                      <a:moveTo>
                        <a:pt x="0" y="0"/>
                      </a:moveTo>
                      <a:lnTo>
                        <a:pt x="90783" y="163188"/>
                      </a:lnTo>
                    </a:path>
                  </a:pathLst>
                </a:custGeom>
                <a:ln w="12700" cap="rnd">
                  <a:solidFill>
                    <a:srgbClr val="000000"/>
                  </a:solidFill>
                  <a:prstDash val="solid"/>
                  <a:round/>
                </a:ln>
              </p:spPr>
              <p:txBody>
                <a:bodyPr rtlCol="0" anchor="ctr"/>
                <a:lstStyle/>
                <a:p>
                  <a:endParaRPr lang="en-US" sz="1799"/>
                </a:p>
              </p:txBody>
            </p:sp>
          </p:grpSp>
          <p:grpSp>
            <p:nvGrpSpPr>
              <p:cNvPr id="50" name="Graphic 503">
                <a:extLst>
                  <a:ext uri="{FF2B5EF4-FFF2-40B4-BE49-F238E27FC236}">
                    <a16:creationId xmlns:a16="http://schemas.microsoft.com/office/drawing/2014/main" id="{612CB787-780A-1609-E532-C3B6564DA639}"/>
                  </a:ext>
                </a:extLst>
              </p:cNvPr>
              <p:cNvGrpSpPr/>
              <p:nvPr/>
            </p:nvGrpSpPr>
            <p:grpSpPr>
              <a:xfrm>
                <a:off x="5938878" y="4044929"/>
                <a:ext cx="746073" cy="870337"/>
                <a:chOff x="5938878" y="4044929"/>
                <a:chExt cx="746073" cy="870337"/>
              </a:xfrm>
            </p:grpSpPr>
            <p:sp>
              <p:nvSpPr>
                <p:cNvPr id="60" name="Freeform 59">
                  <a:extLst>
                    <a:ext uri="{FF2B5EF4-FFF2-40B4-BE49-F238E27FC236}">
                      <a16:creationId xmlns:a16="http://schemas.microsoft.com/office/drawing/2014/main" id="{E76D6A08-C692-044F-7E81-0BE58795D823}"/>
                    </a:ext>
                  </a:extLst>
                </p:cNvPr>
                <p:cNvSpPr/>
                <p:nvPr/>
              </p:nvSpPr>
              <p:spPr>
                <a:xfrm>
                  <a:off x="5938878" y="4773507"/>
                  <a:ext cx="122144" cy="141759"/>
                </a:xfrm>
                <a:custGeom>
                  <a:avLst/>
                  <a:gdLst>
                    <a:gd name="connsiteX0" fmla="*/ 122145 w 122144"/>
                    <a:gd name="connsiteY0" fmla="*/ 0 h 141759"/>
                    <a:gd name="connsiteX1" fmla="*/ 0 w 122144"/>
                    <a:gd name="connsiteY1" fmla="*/ 141759 h 141759"/>
                  </a:gdLst>
                  <a:ahLst/>
                  <a:cxnLst>
                    <a:cxn ang="0">
                      <a:pos x="connsiteX0" y="connsiteY0"/>
                    </a:cxn>
                    <a:cxn ang="0">
                      <a:pos x="connsiteX1" y="connsiteY1"/>
                    </a:cxn>
                  </a:cxnLst>
                  <a:rect l="l" t="t" r="r" b="b"/>
                  <a:pathLst>
                    <a:path w="122144" h="141759">
                      <a:moveTo>
                        <a:pt x="122145" y="0"/>
                      </a:moveTo>
                      <a:lnTo>
                        <a:pt x="0" y="141759"/>
                      </a:lnTo>
                    </a:path>
                  </a:pathLst>
                </a:custGeom>
                <a:ln w="12700" cap="rnd">
                  <a:solidFill>
                    <a:srgbClr val="000000"/>
                  </a:solidFill>
                  <a:prstDash val="solid"/>
                  <a:round/>
                </a:ln>
              </p:spPr>
              <p:txBody>
                <a:bodyPr rtlCol="0" anchor="ctr"/>
                <a:lstStyle/>
                <a:p>
                  <a:endParaRPr lang="en-US" sz="1799"/>
                </a:p>
              </p:txBody>
            </p:sp>
            <p:sp>
              <p:nvSpPr>
                <p:cNvPr id="61" name="Freeform 60">
                  <a:extLst>
                    <a:ext uri="{FF2B5EF4-FFF2-40B4-BE49-F238E27FC236}">
                      <a16:creationId xmlns:a16="http://schemas.microsoft.com/office/drawing/2014/main" id="{94DBFC67-D527-4637-830C-45A08AB8B723}"/>
                    </a:ext>
                  </a:extLst>
                </p:cNvPr>
                <p:cNvSpPr/>
                <p:nvPr/>
              </p:nvSpPr>
              <p:spPr>
                <a:xfrm>
                  <a:off x="6562807" y="4044929"/>
                  <a:ext cx="122144" cy="143407"/>
                </a:xfrm>
                <a:custGeom>
                  <a:avLst/>
                  <a:gdLst>
                    <a:gd name="connsiteX0" fmla="*/ 122145 w 122144"/>
                    <a:gd name="connsiteY0" fmla="*/ 0 h 143407"/>
                    <a:gd name="connsiteX1" fmla="*/ 0 w 122144"/>
                    <a:gd name="connsiteY1" fmla="*/ 143408 h 143407"/>
                  </a:gdLst>
                  <a:ahLst/>
                  <a:cxnLst>
                    <a:cxn ang="0">
                      <a:pos x="connsiteX0" y="connsiteY0"/>
                    </a:cxn>
                    <a:cxn ang="0">
                      <a:pos x="connsiteX1" y="connsiteY1"/>
                    </a:cxn>
                  </a:cxnLst>
                  <a:rect l="l" t="t" r="r" b="b"/>
                  <a:pathLst>
                    <a:path w="122144" h="143407">
                      <a:moveTo>
                        <a:pt x="122145" y="0"/>
                      </a:moveTo>
                      <a:lnTo>
                        <a:pt x="0" y="143408"/>
                      </a:lnTo>
                    </a:path>
                  </a:pathLst>
                </a:custGeom>
                <a:ln w="12700" cap="rnd">
                  <a:solidFill>
                    <a:srgbClr val="000000"/>
                  </a:solidFill>
                  <a:prstDash val="solid"/>
                  <a:round/>
                </a:ln>
              </p:spPr>
              <p:txBody>
                <a:bodyPr rtlCol="0" anchor="ctr"/>
                <a:lstStyle/>
                <a:p>
                  <a:endParaRPr lang="en-US" sz="1799"/>
                </a:p>
              </p:txBody>
            </p:sp>
          </p:grpSp>
          <p:grpSp>
            <p:nvGrpSpPr>
              <p:cNvPr id="51" name="Graphic 503">
                <a:extLst>
                  <a:ext uri="{FF2B5EF4-FFF2-40B4-BE49-F238E27FC236}">
                    <a16:creationId xmlns:a16="http://schemas.microsoft.com/office/drawing/2014/main" id="{7BEC4525-197D-2A3F-0126-83DE80E7FE29}"/>
                  </a:ext>
                </a:extLst>
              </p:cNvPr>
              <p:cNvGrpSpPr/>
              <p:nvPr/>
            </p:nvGrpSpPr>
            <p:grpSpPr>
              <a:xfrm>
                <a:off x="5876155" y="4107567"/>
                <a:ext cx="871519" cy="745061"/>
                <a:chOff x="5876155" y="4107567"/>
                <a:chExt cx="871519" cy="745061"/>
              </a:xfrm>
            </p:grpSpPr>
            <p:sp>
              <p:nvSpPr>
                <p:cNvPr id="58" name="Freeform 57">
                  <a:extLst>
                    <a:ext uri="{FF2B5EF4-FFF2-40B4-BE49-F238E27FC236}">
                      <a16:creationId xmlns:a16="http://schemas.microsoft.com/office/drawing/2014/main" id="{396E9AD6-B410-D26E-9D73-2B01DFDDA023}"/>
                    </a:ext>
                  </a:extLst>
                </p:cNvPr>
                <p:cNvSpPr/>
                <p:nvPr/>
              </p:nvSpPr>
              <p:spPr>
                <a:xfrm>
                  <a:off x="6605723" y="4730649"/>
                  <a:ext cx="141952" cy="121979"/>
                </a:xfrm>
                <a:custGeom>
                  <a:avLst/>
                  <a:gdLst>
                    <a:gd name="connsiteX0" fmla="*/ 0 w 141952"/>
                    <a:gd name="connsiteY0" fmla="*/ 0 h 121979"/>
                    <a:gd name="connsiteX1" fmla="*/ 141952 w 141952"/>
                    <a:gd name="connsiteY1" fmla="*/ 121979 h 121979"/>
                  </a:gdLst>
                  <a:ahLst/>
                  <a:cxnLst>
                    <a:cxn ang="0">
                      <a:pos x="connsiteX0" y="connsiteY0"/>
                    </a:cxn>
                    <a:cxn ang="0">
                      <a:pos x="connsiteX1" y="connsiteY1"/>
                    </a:cxn>
                  </a:cxnLst>
                  <a:rect l="l" t="t" r="r" b="b"/>
                  <a:pathLst>
                    <a:path w="141952" h="121979">
                      <a:moveTo>
                        <a:pt x="0" y="0"/>
                      </a:moveTo>
                      <a:lnTo>
                        <a:pt x="141952" y="121979"/>
                      </a:lnTo>
                    </a:path>
                  </a:pathLst>
                </a:custGeom>
                <a:ln w="12700" cap="rnd">
                  <a:solidFill>
                    <a:srgbClr val="000000"/>
                  </a:solidFill>
                  <a:prstDash val="solid"/>
                  <a:round/>
                </a:ln>
              </p:spPr>
              <p:txBody>
                <a:bodyPr rtlCol="0" anchor="ctr"/>
                <a:lstStyle/>
                <a:p>
                  <a:endParaRPr lang="en-US" sz="1799"/>
                </a:p>
              </p:txBody>
            </p:sp>
            <p:sp>
              <p:nvSpPr>
                <p:cNvPr id="59" name="Freeform 58">
                  <a:extLst>
                    <a:ext uri="{FF2B5EF4-FFF2-40B4-BE49-F238E27FC236}">
                      <a16:creationId xmlns:a16="http://schemas.microsoft.com/office/drawing/2014/main" id="{D870202E-C403-F7E8-0181-F28A940C2284}"/>
                    </a:ext>
                  </a:extLst>
                </p:cNvPr>
                <p:cNvSpPr/>
                <p:nvPr/>
              </p:nvSpPr>
              <p:spPr>
                <a:xfrm>
                  <a:off x="5876155" y="4107567"/>
                  <a:ext cx="141952" cy="121979"/>
                </a:xfrm>
                <a:custGeom>
                  <a:avLst/>
                  <a:gdLst>
                    <a:gd name="connsiteX0" fmla="*/ 0 w 141952"/>
                    <a:gd name="connsiteY0" fmla="*/ 0 h 121979"/>
                    <a:gd name="connsiteX1" fmla="*/ 141952 w 141952"/>
                    <a:gd name="connsiteY1" fmla="*/ 121979 h 121979"/>
                  </a:gdLst>
                  <a:ahLst/>
                  <a:cxnLst>
                    <a:cxn ang="0">
                      <a:pos x="connsiteX0" y="connsiteY0"/>
                    </a:cxn>
                    <a:cxn ang="0">
                      <a:pos x="connsiteX1" y="connsiteY1"/>
                    </a:cxn>
                  </a:cxnLst>
                  <a:rect l="l" t="t" r="r" b="b"/>
                  <a:pathLst>
                    <a:path w="141952" h="121979">
                      <a:moveTo>
                        <a:pt x="0" y="0"/>
                      </a:moveTo>
                      <a:lnTo>
                        <a:pt x="141952" y="121979"/>
                      </a:lnTo>
                    </a:path>
                  </a:pathLst>
                </a:custGeom>
                <a:ln w="12700" cap="rnd">
                  <a:solidFill>
                    <a:srgbClr val="000000"/>
                  </a:solidFill>
                  <a:prstDash val="solid"/>
                  <a:round/>
                </a:ln>
              </p:spPr>
              <p:txBody>
                <a:bodyPr rtlCol="0" anchor="ctr"/>
                <a:lstStyle/>
                <a:p>
                  <a:endParaRPr lang="en-US" sz="1799"/>
                </a:p>
              </p:txBody>
            </p:sp>
          </p:grpSp>
          <p:grpSp>
            <p:nvGrpSpPr>
              <p:cNvPr id="52" name="Graphic 503">
                <a:extLst>
                  <a:ext uri="{FF2B5EF4-FFF2-40B4-BE49-F238E27FC236}">
                    <a16:creationId xmlns:a16="http://schemas.microsoft.com/office/drawing/2014/main" id="{03B63E56-F4CF-B6E9-3B24-586FEB7691E4}"/>
                  </a:ext>
                </a:extLst>
              </p:cNvPr>
              <p:cNvGrpSpPr/>
              <p:nvPr/>
            </p:nvGrpSpPr>
            <p:grpSpPr>
              <a:xfrm>
                <a:off x="6234337" y="3913060"/>
                <a:ext cx="155156" cy="1135724"/>
                <a:chOff x="6234337" y="3913060"/>
                <a:chExt cx="155156" cy="1135724"/>
              </a:xfrm>
            </p:grpSpPr>
            <p:sp>
              <p:nvSpPr>
                <p:cNvPr id="56" name="Freeform 55">
                  <a:extLst>
                    <a:ext uri="{FF2B5EF4-FFF2-40B4-BE49-F238E27FC236}">
                      <a16:creationId xmlns:a16="http://schemas.microsoft.com/office/drawing/2014/main" id="{F076CE89-88DB-9E98-F801-06C3A279464D}"/>
                    </a:ext>
                  </a:extLst>
                </p:cNvPr>
                <p:cNvSpPr/>
                <p:nvPr/>
              </p:nvSpPr>
              <p:spPr>
                <a:xfrm>
                  <a:off x="6363084" y="4862518"/>
                  <a:ext cx="26409" cy="186265"/>
                </a:xfrm>
                <a:custGeom>
                  <a:avLst/>
                  <a:gdLst>
                    <a:gd name="connsiteX0" fmla="*/ 0 w 26409"/>
                    <a:gd name="connsiteY0" fmla="*/ 0 h 186265"/>
                    <a:gd name="connsiteX1" fmla="*/ 26410 w 26409"/>
                    <a:gd name="connsiteY1" fmla="*/ 186265 h 186265"/>
                  </a:gdLst>
                  <a:ahLst/>
                  <a:cxnLst>
                    <a:cxn ang="0">
                      <a:pos x="connsiteX0" y="connsiteY0"/>
                    </a:cxn>
                    <a:cxn ang="0">
                      <a:pos x="connsiteX1" y="connsiteY1"/>
                    </a:cxn>
                  </a:cxnLst>
                  <a:rect l="l" t="t" r="r" b="b"/>
                  <a:pathLst>
                    <a:path w="26409" h="186265">
                      <a:moveTo>
                        <a:pt x="0" y="0"/>
                      </a:moveTo>
                      <a:lnTo>
                        <a:pt x="26410" y="186265"/>
                      </a:lnTo>
                    </a:path>
                  </a:pathLst>
                </a:custGeom>
                <a:ln w="12700" cap="rnd">
                  <a:solidFill>
                    <a:srgbClr val="000000"/>
                  </a:solidFill>
                  <a:prstDash val="solid"/>
                  <a:round/>
                </a:ln>
              </p:spPr>
              <p:txBody>
                <a:bodyPr rtlCol="0" anchor="ctr"/>
                <a:lstStyle/>
                <a:p>
                  <a:endParaRPr lang="en-US" sz="1799"/>
                </a:p>
              </p:txBody>
            </p:sp>
            <p:sp>
              <p:nvSpPr>
                <p:cNvPr id="57" name="Freeform 56">
                  <a:extLst>
                    <a:ext uri="{FF2B5EF4-FFF2-40B4-BE49-F238E27FC236}">
                      <a16:creationId xmlns:a16="http://schemas.microsoft.com/office/drawing/2014/main" id="{1E58A69B-FE83-927E-D50E-A75B25E5E834}"/>
                    </a:ext>
                  </a:extLst>
                </p:cNvPr>
                <p:cNvSpPr/>
                <p:nvPr/>
              </p:nvSpPr>
              <p:spPr>
                <a:xfrm>
                  <a:off x="6234337" y="3913060"/>
                  <a:ext cx="26409" cy="186265"/>
                </a:xfrm>
                <a:custGeom>
                  <a:avLst/>
                  <a:gdLst>
                    <a:gd name="connsiteX0" fmla="*/ 0 w 26409"/>
                    <a:gd name="connsiteY0" fmla="*/ 0 h 186265"/>
                    <a:gd name="connsiteX1" fmla="*/ 26409 w 26409"/>
                    <a:gd name="connsiteY1" fmla="*/ 186265 h 186265"/>
                  </a:gdLst>
                  <a:ahLst/>
                  <a:cxnLst>
                    <a:cxn ang="0">
                      <a:pos x="connsiteX0" y="connsiteY0"/>
                    </a:cxn>
                    <a:cxn ang="0">
                      <a:pos x="connsiteX1" y="connsiteY1"/>
                    </a:cxn>
                  </a:cxnLst>
                  <a:rect l="l" t="t" r="r" b="b"/>
                  <a:pathLst>
                    <a:path w="26409" h="186265">
                      <a:moveTo>
                        <a:pt x="0" y="0"/>
                      </a:moveTo>
                      <a:lnTo>
                        <a:pt x="26409" y="186265"/>
                      </a:lnTo>
                    </a:path>
                  </a:pathLst>
                </a:custGeom>
                <a:ln w="12700" cap="rnd">
                  <a:solidFill>
                    <a:srgbClr val="000000"/>
                  </a:solidFill>
                  <a:prstDash val="solid"/>
                  <a:round/>
                </a:ln>
              </p:spPr>
              <p:txBody>
                <a:bodyPr rtlCol="0" anchor="ctr"/>
                <a:lstStyle/>
                <a:p>
                  <a:endParaRPr lang="en-US" sz="1799"/>
                </a:p>
              </p:txBody>
            </p:sp>
          </p:grpSp>
          <p:grpSp>
            <p:nvGrpSpPr>
              <p:cNvPr id="53" name="Graphic 503">
                <a:extLst>
                  <a:ext uri="{FF2B5EF4-FFF2-40B4-BE49-F238E27FC236}">
                    <a16:creationId xmlns:a16="http://schemas.microsoft.com/office/drawing/2014/main" id="{232A0976-C3B2-39AB-64FC-0558CCDC4013}"/>
                  </a:ext>
                </a:extLst>
              </p:cNvPr>
              <p:cNvGrpSpPr/>
              <p:nvPr/>
            </p:nvGrpSpPr>
            <p:grpSpPr>
              <a:xfrm>
                <a:off x="5744107" y="4404273"/>
                <a:ext cx="1135616" cy="153298"/>
                <a:chOff x="5744107" y="4404273"/>
                <a:chExt cx="1135616" cy="153298"/>
              </a:xfrm>
            </p:grpSpPr>
            <p:sp>
              <p:nvSpPr>
                <p:cNvPr id="54" name="Freeform 53">
                  <a:extLst>
                    <a:ext uri="{FF2B5EF4-FFF2-40B4-BE49-F238E27FC236}">
                      <a16:creationId xmlns:a16="http://schemas.microsoft.com/office/drawing/2014/main" id="{7DC19AF6-EEC5-5CA8-172A-0D8C4AE93DFA}"/>
                    </a:ext>
                  </a:extLst>
                </p:cNvPr>
                <p:cNvSpPr/>
                <p:nvPr/>
              </p:nvSpPr>
              <p:spPr>
                <a:xfrm>
                  <a:off x="6694856" y="4404273"/>
                  <a:ext cx="184867" cy="24725"/>
                </a:xfrm>
                <a:custGeom>
                  <a:avLst/>
                  <a:gdLst>
                    <a:gd name="connsiteX0" fmla="*/ 0 w 184867"/>
                    <a:gd name="connsiteY0" fmla="*/ 24725 h 24725"/>
                    <a:gd name="connsiteX1" fmla="*/ 184868 w 184867"/>
                    <a:gd name="connsiteY1" fmla="*/ 0 h 24725"/>
                  </a:gdLst>
                  <a:ahLst/>
                  <a:cxnLst>
                    <a:cxn ang="0">
                      <a:pos x="connsiteX0" y="connsiteY0"/>
                    </a:cxn>
                    <a:cxn ang="0">
                      <a:pos x="connsiteX1" y="connsiteY1"/>
                    </a:cxn>
                  </a:cxnLst>
                  <a:rect l="l" t="t" r="r" b="b"/>
                  <a:pathLst>
                    <a:path w="184867" h="24725">
                      <a:moveTo>
                        <a:pt x="0" y="24725"/>
                      </a:moveTo>
                      <a:lnTo>
                        <a:pt x="184868" y="0"/>
                      </a:lnTo>
                    </a:path>
                  </a:pathLst>
                </a:custGeom>
                <a:ln w="12700" cap="rnd">
                  <a:solidFill>
                    <a:srgbClr val="000000"/>
                  </a:solidFill>
                  <a:prstDash val="solid"/>
                  <a:round/>
                </a:ln>
              </p:spPr>
              <p:txBody>
                <a:bodyPr rtlCol="0" anchor="ctr"/>
                <a:lstStyle/>
                <a:p>
                  <a:endParaRPr lang="en-US" sz="1799"/>
                </a:p>
              </p:txBody>
            </p:sp>
            <p:sp>
              <p:nvSpPr>
                <p:cNvPr id="55" name="Freeform 54">
                  <a:extLst>
                    <a:ext uri="{FF2B5EF4-FFF2-40B4-BE49-F238E27FC236}">
                      <a16:creationId xmlns:a16="http://schemas.microsoft.com/office/drawing/2014/main" id="{3CCF4502-8750-1671-5C76-24469007BE18}"/>
                    </a:ext>
                  </a:extLst>
                </p:cNvPr>
                <p:cNvSpPr/>
                <p:nvPr/>
              </p:nvSpPr>
              <p:spPr>
                <a:xfrm>
                  <a:off x="5744107" y="4532845"/>
                  <a:ext cx="184867" cy="24725"/>
                </a:xfrm>
                <a:custGeom>
                  <a:avLst/>
                  <a:gdLst>
                    <a:gd name="connsiteX0" fmla="*/ 0 w 184867"/>
                    <a:gd name="connsiteY0" fmla="*/ 24726 h 24725"/>
                    <a:gd name="connsiteX1" fmla="*/ 184868 w 184867"/>
                    <a:gd name="connsiteY1" fmla="*/ 0 h 24725"/>
                  </a:gdLst>
                  <a:ahLst/>
                  <a:cxnLst>
                    <a:cxn ang="0">
                      <a:pos x="connsiteX0" y="connsiteY0"/>
                    </a:cxn>
                    <a:cxn ang="0">
                      <a:pos x="connsiteX1" y="connsiteY1"/>
                    </a:cxn>
                  </a:cxnLst>
                  <a:rect l="l" t="t" r="r" b="b"/>
                  <a:pathLst>
                    <a:path w="184867" h="24725">
                      <a:moveTo>
                        <a:pt x="0" y="24726"/>
                      </a:moveTo>
                      <a:lnTo>
                        <a:pt x="184868" y="0"/>
                      </a:lnTo>
                    </a:path>
                  </a:pathLst>
                </a:custGeom>
                <a:ln w="12700" cap="rnd">
                  <a:solidFill>
                    <a:srgbClr val="000000"/>
                  </a:solidFill>
                  <a:prstDash val="solid"/>
                  <a:round/>
                </a:ln>
              </p:spPr>
              <p:txBody>
                <a:bodyPr rtlCol="0" anchor="ctr"/>
                <a:lstStyle/>
                <a:p>
                  <a:endParaRPr lang="en-US" sz="1799"/>
                </a:p>
              </p:txBody>
            </p:sp>
          </p:grpSp>
        </p:grpSp>
        <p:grpSp>
          <p:nvGrpSpPr>
            <p:cNvPr id="20" name="Graphic 503">
              <a:extLst>
                <a:ext uri="{FF2B5EF4-FFF2-40B4-BE49-F238E27FC236}">
                  <a16:creationId xmlns:a16="http://schemas.microsoft.com/office/drawing/2014/main" id="{6033CD5D-F958-866A-75EB-F9E23709D0BF}"/>
                </a:ext>
              </a:extLst>
            </p:cNvPr>
            <p:cNvGrpSpPr/>
            <p:nvPr/>
          </p:nvGrpSpPr>
          <p:grpSpPr>
            <a:xfrm>
              <a:off x="6031312" y="4181743"/>
              <a:ext cx="595868" cy="576642"/>
              <a:chOff x="6031312" y="4181743"/>
              <a:chExt cx="595868" cy="576642"/>
            </a:xfrm>
            <a:noFill/>
          </p:grpSpPr>
          <p:grpSp>
            <p:nvGrpSpPr>
              <p:cNvPr id="22" name="Graphic 503">
                <a:extLst>
                  <a:ext uri="{FF2B5EF4-FFF2-40B4-BE49-F238E27FC236}">
                    <a16:creationId xmlns:a16="http://schemas.microsoft.com/office/drawing/2014/main" id="{247FA3E5-0E9B-9C61-1181-31A655DD27AB}"/>
                  </a:ext>
                </a:extLst>
              </p:cNvPr>
              <p:cNvGrpSpPr/>
              <p:nvPr/>
            </p:nvGrpSpPr>
            <p:grpSpPr>
              <a:xfrm>
                <a:off x="6095247" y="4658121"/>
                <a:ext cx="406487" cy="100265"/>
                <a:chOff x="6095247" y="4658121"/>
                <a:chExt cx="406487" cy="100265"/>
              </a:xfrm>
              <a:noFill/>
            </p:grpSpPr>
            <p:sp>
              <p:nvSpPr>
                <p:cNvPr id="43" name="Freeform 42">
                  <a:extLst>
                    <a:ext uri="{FF2B5EF4-FFF2-40B4-BE49-F238E27FC236}">
                      <a16:creationId xmlns:a16="http://schemas.microsoft.com/office/drawing/2014/main" id="{FD998D8D-BAC6-E19B-B769-810E7825B5D2}"/>
                    </a:ext>
                  </a:extLst>
                </p:cNvPr>
                <p:cNvSpPr/>
                <p:nvPr/>
              </p:nvSpPr>
              <p:spPr>
                <a:xfrm>
                  <a:off x="6100638" y="4663066"/>
                  <a:ext cx="401096" cy="95319"/>
                </a:xfrm>
                <a:custGeom>
                  <a:avLst/>
                  <a:gdLst>
                    <a:gd name="connsiteX0" fmla="*/ 0 w 401096"/>
                    <a:gd name="connsiteY0" fmla="*/ 0 h 95319"/>
                    <a:gd name="connsiteX1" fmla="*/ 156808 w 401096"/>
                    <a:gd name="connsiteY1" fmla="*/ 90660 h 95319"/>
                    <a:gd name="connsiteX2" fmla="*/ 343326 w 401096"/>
                    <a:gd name="connsiteY2" fmla="*/ 60989 h 95319"/>
                    <a:gd name="connsiteX3" fmla="*/ 401097 w 401096"/>
                    <a:gd name="connsiteY3" fmla="*/ 18132 h 95319"/>
                  </a:gdLst>
                  <a:ahLst/>
                  <a:cxnLst>
                    <a:cxn ang="0">
                      <a:pos x="connsiteX0" y="connsiteY0"/>
                    </a:cxn>
                    <a:cxn ang="0">
                      <a:pos x="connsiteX1" y="connsiteY1"/>
                    </a:cxn>
                    <a:cxn ang="0">
                      <a:pos x="connsiteX2" y="connsiteY2"/>
                    </a:cxn>
                    <a:cxn ang="0">
                      <a:pos x="connsiteX3" y="connsiteY3"/>
                    </a:cxn>
                  </a:cxnLst>
                  <a:rect l="l" t="t" r="r" b="b"/>
                  <a:pathLst>
                    <a:path w="401096" h="95319">
                      <a:moveTo>
                        <a:pt x="0" y="0"/>
                      </a:moveTo>
                      <a:cubicBezTo>
                        <a:pt x="41265" y="46154"/>
                        <a:pt x="95735" y="79121"/>
                        <a:pt x="156808" y="90660"/>
                      </a:cubicBezTo>
                      <a:cubicBezTo>
                        <a:pt x="219530" y="102198"/>
                        <a:pt x="287205" y="92309"/>
                        <a:pt x="343326" y="60989"/>
                      </a:cubicBezTo>
                      <a:cubicBezTo>
                        <a:pt x="364784" y="49451"/>
                        <a:pt x="384591" y="34616"/>
                        <a:pt x="401097" y="18132"/>
                      </a:cubicBezTo>
                    </a:path>
                  </a:pathLst>
                </a:custGeom>
                <a:noFill/>
                <a:ln w="12700" cap="rnd">
                  <a:solidFill>
                    <a:srgbClr val="000000"/>
                  </a:solidFill>
                  <a:prstDash val="solid"/>
                  <a:miter/>
                </a:ln>
              </p:spPr>
              <p:txBody>
                <a:bodyPr rtlCol="0" anchor="ctr"/>
                <a:lstStyle/>
                <a:p>
                  <a:endParaRPr lang="en-US" sz="1799"/>
                </a:p>
              </p:txBody>
            </p:sp>
            <p:sp>
              <p:nvSpPr>
                <p:cNvPr id="44" name="Freeform 43">
                  <a:extLst>
                    <a:ext uri="{FF2B5EF4-FFF2-40B4-BE49-F238E27FC236}">
                      <a16:creationId xmlns:a16="http://schemas.microsoft.com/office/drawing/2014/main" id="{04412A23-5F44-3D84-1905-668C8B9D3DAF}"/>
                    </a:ext>
                  </a:extLst>
                </p:cNvPr>
                <p:cNvSpPr/>
                <p:nvPr/>
              </p:nvSpPr>
              <p:spPr>
                <a:xfrm>
                  <a:off x="6095247" y="4658121"/>
                  <a:ext cx="86270" cy="82418"/>
                </a:xfrm>
                <a:custGeom>
                  <a:avLst/>
                  <a:gdLst>
                    <a:gd name="connsiteX0" fmla="*/ 86271 w 86270"/>
                    <a:gd name="connsiteY0" fmla="*/ 4945 h 82418"/>
                    <a:gd name="connsiteX1" fmla="*/ 18596 w 86270"/>
                    <a:gd name="connsiteY1" fmla="*/ 0 h 82418"/>
                    <a:gd name="connsiteX2" fmla="*/ 5391 w 86270"/>
                    <a:gd name="connsiteY2" fmla="*/ 0 h 82418"/>
                    <a:gd name="connsiteX3" fmla="*/ 439 w 86270"/>
                    <a:gd name="connsiteY3" fmla="*/ 6594 h 82418"/>
                    <a:gd name="connsiteX4" fmla="*/ 18596 w 86270"/>
                    <a:gd name="connsiteY4" fmla="*/ 82418 h 824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270" h="82418">
                      <a:moveTo>
                        <a:pt x="86271" y="4945"/>
                      </a:moveTo>
                      <a:cubicBezTo>
                        <a:pt x="63162" y="4945"/>
                        <a:pt x="41704" y="1648"/>
                        <a:pt x="18596" y="0"/>
                      </a:cubicBezTo>
                      <a:cubicBezTo>
                        <a:pt x="13644" y="0"/>
                        <a:pt x="10343" y="0"/>
                        <a:pt x="5391" y="0"/>
                      </a:cubicBezTo>
                      <a:cubicBezTo>
                        <a:pt x="2090" y="0"/>
                        <a:pt x="-1211" y="3297"/>
                        <a:pt x="439" y="6594"/>
                      </a:cubicBezTo>
                      <a:cubicBezTo>
                        <a:pt x="7042" y="31319"/>
                        <a:pt x="11993" y="57693"/>
                        <a:pt x="18596" y="82418"/>
                      </a:cubicBezTo>
                    </a:path>
                  </a:pathLst>
                </a:custGeom>
                <a:noFill/>
                <a:ln w="12700" cap="rnd">
                  <a:solidFill>
                    <a:srgbClr val="000000"/>
                  </a:solidFill>
                  <a:prstDash val="solid"/>
                  <a:miter/>
                </a:ln>
              </p:spPr>
              <p:txBody>
                <a:bodyPr rtlCol="0" anchor="ctr"/>
                <a:lstStyle/>
                <a:p>
                  <a:endParaRPr lang="en-US" sz="1799"/>
                </a:p>
              </p:txBody>
            </p:sp>
          </p:grpSp>
          <p:grpSp>
            <p:nvGrpSpPr>
              <p:cNvPr id="23" name="Graphic 503">
                <a:extLst>
                  <a:ext uri="{FF2B5EF4-FFF2-40B4-BE49-F238E27FC236}">
                    <a16:creationId xmlns:a16="http://schemas.microsoft.com/office/drawing/2014/main" id="{3485FD28-3418-8143-7DFF-A8993D0AD740}"/>
                  </a:ext>
                </a:extLst>
              </p:cNvPr>
              <p:cNvGrpSpPr/>
              <p:nvPr/>
            </p:nvGrpSpPr>
            <p:grpSpPr>
              <a:xfrm>
                <a:off x="6031312" y="4181743"/>
                <a:ext cx="230081" cy="397256"/>
                <a:chOff x="6031312" y="4181743"/>
                <a:chExt cx="230081" cy="397256"/>
              </a:xfrm>
              <a:noFill/>
            </p:grpSpPr>
            <p:sp>
              <p:nvSpPr>
                <p:cNvPr id="27" name="Freeform 26">
                  <a:extLst>
                    <a:ext uri="{FF2B5EF4-FFF2-40B4-BE49-F238E27FC236}">
                      <a16:creationId xmlns:a16="http://schemas.microsoft.com/office/drawing/2014/main" id="{4263AB23-427B-BCC6-BF36-A0E3C868F808}"/>
                    </a:ext>
                  </a:extLst>
                </p:cNvPr>
                <p:cNvSpPr/>
                <p:nvPr/>
              </p:nvSpPr>
              <p:spPr>
                <a:xfrm>
                  <a:off x="6031312" y="4209766"/>
                  <a:ext cx="226133" cy="369233"/>
                </a:xfrm>
                <a:custGeom>
                  <a:avLst/>
                  <a:gdLst>
                    <a:gd name="connsiteX0" fmla="*/ 226133 w 226133"/>
                    <a:gd name="connsiteY0" fmla="*/ 0 h 369233"/>
                    <a:gd name="connsiteX1" fmla="*/ 67675 w 226133"/>
                    <a:gd name="connsiteY1" fmla="*/ 90660 h 369233"/>
                    <a:gd name="connsiteX2" fmla="*/ 0 w 226133"/>
                    <a:gd name="connsiteY2" fmla="*/ 267035 h 369233"/>
                    <a:gd name="connsiteX3" fmla="*/ 18157 w 226133"/>
                    <a:gd name="connsiteY3" fmla="*/ 369234 h 369233"/>
                  </a:gdLst>
                  <a:ahLst/>
                  <a:cxnLst>
                    <a:cxn ang="0">
                      <a:pos x="connsiteX0" y="connsiteY0"/>
                    </a:cxn>
                    <a:cxn ang="0">
                      <a:pos x="connsiteX1" y="connsiteY1"/>
                    </a:cxn>
                    <a:cxn ang="0">
                      <a:pos x="connsiteX2" y="connsiteY2"/>
                    </a:cxn>
                    <a:cxn ang="0">
                      <a:pos x="connsiteX3" y="connsiteY3"/>
                    </a:cxn>
                  </a:cxnLst>
                  <a:rect l="l" t="t" r="r" b="b"/>
                  <a:pathLst>
                    <a:path w="226133" h="369233">
                      <a:moveTo>
                        <a:pt x="226133" y="0"/>
                      </a:moveTo>
                      <a:cubicBezTo>
                        <a:pt x="165061" y="11538"/>
                        <a:pt x="108940" y="44506"/>
                        <a:pt x="67675" y="90660"/>
                      </a:cubicBezTo>
                      <a:cubicBezTo>
                        <a:pt x="26410" y="140111"/>
                        <a:pt x="1651" y="202749"/>
                        <a:pt x="0" y="267035"/>
                      </a:cubicBezTo>
                      <a:cubicBezTo>
                        <a:pt x="0" y="301651"/>
                        <a:pt x="4952" y="336267"/>
                        <a:pt x="18157" y="369234"/>
                      </a:cubicBezTo>
                    </a:path>
                  </a:pathLst>
                </a:custGeom>
                <a:noFill/>
                <a:ln w="12700" cap="rnd">
                  <a:solidFill>
                    <a:srgbClr val="000000"/>
                  </a:solidFill>
                  <a:prstDash val="solid"/>
                  <a:miter/>
                </a:ln>
              </p:spPr>
              <p:txBody>
                <a:bodyPr rtlCol="0" anchor="ctr"/>
                <a:lstStyle/>
                <a:p>
                  <a:endParaRPr lang="en-US" sz="1799"/>
                </a:p>
              </p:txBody>
            </p:sp>
            <p:sp>
              <p:nvSpPr>
                <p:cNvPr id="42" name="Freeform 41">
                  <a:extLst>
                    <a:ext uri="{FF2B5EF4-FFF2-40B4-BE49-F238E27FC236}">
                      <a16:creationId xmlns:a16="http://schemas.microsoft.com/office/drawing/2014/main" id="{C7BFC198-BE21-0152-6EFB-5D8D4FD53D3C}"/>
                    </a:ext>
                  </a:extLst>
                </p:cNvPr>
                <p:cNvSpPr/>
                <p:nvPr/>
              </p:nvSpPr>
              <p:spPr>
                <a:xfrm>
                  <a:off x="6184819" y="4181743"/>
                  <a:ext cx="76575" cy="97253"/>
                </a:xfrm>
                <a:custGeom>
                  <a:avLst/>
                  <a:gdLst>
                    <a:gd name="connsiteX0" fmla="*/ 31361 w 76575"/>
                    <a:gd name="connsiteY0" fmla="*/ 97253 h 97253"/>
                    <a:gd name="connsiteX1" fmla="*/ 67674 w 76575"/>
                    <a:gd name="connsiteY1" fmla="*/ 41209 h 97253"/>
                    <a:gd name="connsiteX2" fmla="*/ 75927 w 76575"/>
                    <a:gd name="connsiteY2" fmla="*/ 29671 h 97253"/>
                    <a:gd name="connsiteX3" fmla="*/ 72627 w 76575"/>
                    <a:gd name="connsiteY3" fmla="*/ 21429 h 97253"/>
                    <a:gd name="connsiteX4" fmla="*/ 0 w 76575"/>
                    <a:gd name="connsiteY4" fmla="*/ 0 h 97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75" h="97253">
                      <a:moveTo>
                        <a:pt x="31361" y="97253"/>
                      </a:moveTo>
                      <a:cubicBezTo>
                        <a:pt x="42915" y="79122"/>
                        <a:pt x="56120" y="60990"/>
                        <a:pt x="67674" y="41209"/>
                      </a:cubicBezTo>
                      <a:cubicBezTo>
                        <a:pt x="70976" y="37913"/>
                        <a:pt x="72627" y="32967"/>
                        <a:pt x="75927" y="29671"/>
                      </a:cubicBezTo>
                      <a:cubicBezTo>
                        <a:pt x="77578" y="26374"/>
                        <a:pt x="75927" y="23077"/>
                        <a:pt x="72627" y="21429"/>
                      </a:cubicBezTo>
                      <a:cubicBezTo>
                        <a:pt x="47867" y="14835"/>
                        <a:pt x="24759" y="6593"/>
                        <a:pt x="0" y="0"/>
                      </a:cubicBezTo>
                    </a:path>
                  </a:pathLst>
                </a:custGeom>
                <a:noFill/>
                <a:ln w="12700" cap="rnd">
                  <a:solidFill>
                    <a:srgbClr val="000000"/>
                  </a:solidFill>
                  <a:prstDash val="solid"/>
                  <a:miter/>
                </a:ln>
              </p:spPr>
              <p:txBody>
                <a:bodyPr rtlCol="0" anchor="ctr"/>
                <a:lstStyle/>
                <a:p>
                  <a:endParaRPr lang="en-US" sz="1799"/>
                </a:p>
              </p:txBody>
            </p:sp>
          </p:grpSp>
          <p:grpSp>
            <p:nvGrpSpPr>
              <p:cNvPr id="24" name="Graphic 503">
                <a:extLst>
                  <a:ext uri="{FF2B5EF4-FFF2-40B4-BE49-F238E27FC236}">
                    <a16:creationId xmlns:a16="http://schemas.microsoft.com/office/drawing/2014/main" id="{65521028-FFCB-97B1-BF34-50D8B6FF96D7}"/>
                  </a:ext>
                </a:extLst>
              </p:cNvPr>
              <p:cNvGrpSpPr/>
              <p:nvPr/>
            </p:nvGrpSpPr>
            <p:grpSpPr>
              <a:xfrm>
                <a:off x="6384542" y="4213062"/>
                <a:ext cx="242639" cy="391745"/>
                <a:chOff x="6384542" y="4213062"/>
                <a:chExt cx="242639" cy="391745"/>
              </a:xfrm>
              <a:noFill/>
            </p:grpSpPr>
            <p:sp>
              <p:nvSpPr>
                <p:cNvPr id="25" name="Freeform 24">
                  <a:extLst>
                    <a:ext uri="{FF2B5EF4-FFF2-40B4-BE49-F238E27FC236}">
                      <a16:creationId xmlns:a16="http://schemas.microsoft.com/office/drawing/2014/main" id="{34948159-D697-F055-DBE3-37455341CB99}"/>
                    </a:ext>
                  </a:extLst>
                </p:cNvPr>
                <p:cNvSpPr/>
                <p:nvPr/>
              </p:nvSpPr>
              <p:spPr>
                <a:xfrm>
                  <a:off x="6384542" y="4213062"/>
                  <a:ext cx="199315" cy="387365"/>
                </a:xfrm>
                <a:custGeom>
                  <a:avLst/>
                  <a:gdLst>
                    <a:gd name="connsiteX0" fmla="*/ 171663 w 199315"/>
                    <a:gd name="connsiteY0" fmla="*/ 387366 h 387365"/>
                    <a:gd name="connsiteX1" fmla="*/ 193121 w 199315"/>
                    <a:gd name="connsiteY1" fmla="*/ 207694 h 387365"/>
                    <a:gd name="connsiteX2" fmla="*/ 92434 w 199315"/>
                    <a:gd name="connsiteY2" fmla="*/ 47803 h 387365"/>
                    <a:gd name="connsiteX3" fmla="*/ 0 w 199315"/>
                    <a:gd name="connsiteY3" fmla="*/ 0 h 387365"/>
                  </a:gdLst>
                  <a:ahLst/>
                  <a:cxnLst>
                    <a:cxn ang="0">
                      <a:pos x="connsiteX0" y="connsiteY0"/>
                    </a:cxn>
                    <a:cxn ang="0">
                      <a:pos x="connsiteX1" y="connsiteY1"/>
                    </a:cxn>
                    <a:cxn ang="0">
                      <a:pos x="connsiteX2" y="connsiteY2"/>
                    </a:cxn>
                    <a:cxn ang="0">
                      <a:pos x="connsiteX3" y="connsiteY3"/>
                    </a:cxn>
                  </a:cxnLst>
                  <a:rect l="l" t="t" r="r" b="b"/>
                  <a:pathLst>
                    <a:path w="199315" h="387365">
                      <a:moveTo>
                        <a:pt x="171663" y="387366"/>
                      </a:moveTo>
                      <a:cubicBezTo>
                        <a:pt x="198073" y="331322"/>
                        <a:pt x="206326" y="267035"/>
                        <a:pt x="193121" y="207694"/>
                      </a:cubicBezTo>
                      <a:cubicBezTo>
                        <a:pt x="179916" y="145057"/>
                        <a:pt x="143603" y="87364"/>
                        <a:pt x="92434" y="47803"/>
                      </a:cubicBezTo>
                      <a:cubicBezTo>
                        <a:pt x="64374" y="26374"/>
                        <a:pt x="33012" y="9890"/>
                        <a:pt x="0" y="0"/>
                      </a:cubicBezTo>
                    </a:path>
                  </a:pathLst>
                </a:custGeom>
                <a:noFill/>
                <a:ln w="12700" cap="rnd">
                  <a:solidFill>
                    <a:srgbClr val="000000"/>
                  </a:solidFill>
                  <a:prstDash val="solid"/>
                  <a:miter/>
                </a:ln>
              </p:spPr>
              <p:txBody>
                <a:bodyPr rtlCol="0" anchor="ctr"/>
                <a:lstStyle/>
                <a:p>
                  <a:endParaRPr lang="en-US" sz="1799"/>
                </a:p>
              </p:txBody>
            </p:sp>
            <p:sp>
              <p:nvSpPr>
                <p:cNvPr id="26" name="Freeform 25">
                  <a:extLst>
                    <a:ext uri="{FF2B5EF4-FFF2-40B4-BE49-F238E27FC236}">
                      <a16:creationId xmlns:a16="http://schemas.microsoft.com/office/drawing/2014/main" id="{A2397B84-C281-FAEA-21AA-72C192112488}"/>
                    </a:ext>
                  </a:extLst>
                </p:cNvPr>
                <p:cNvSpPr/>
                <p:nvPr/>
              </p:nvSpPr>
              <p:spPr>
                <a:xfrm>
                  <a:off x="6524843" y="4524604"/>
                  <a:ext cx="102337" cy="80204"/>
                </a:xfrm>
                <a:custGeom>
                  <a:avLst/>
                  <a:gdLst>
                    <a:gd name="connsiteX0" fmla="*/ 0 w 102337"/>
                    <a:gd name="connsiteY0" fmla="*/ 0 h 80204"/>
                    <a:gd name="connsiteX1" fmla="*/ 23109 w 102337"/>
                    <a:gd name="connsiteY1" fmla="*/ 64286 h 80204"/>
                    <a:gd name="connsiteX2" fmla="*/ 28060 w 102337"/>
                    <a:gd name="connsiteY2" fmla="*/ 77473 h 80204"/>
                    <a:gd name="connsiteX3" fmla="*/ 36314 w 102337"/>
                    <a:gd name="connsiteY3" fmla="*/ 79121 h 80204"/>
                    <a:gd name="connsiteX4" fmla="*/ 102338 w 102337"/>
                    <a:gd name="connsiteY4" fmla="*/ 29670 h 80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337" h="80204">
                      <a:moveTo>
                        <a:pt x="0" y="0"/>
                      </a:moveTo>
                      <a:cubicBezTo>
                        <a:pt x="8253" y="21429"/>
                        <a:pt x="14856" y="42857"/>
                        <a:pt x="23109" y="64286"/>
                      </a:cubicBezTo>
                      <a:cubicBezTo>
                        <a:pt x="23109" y="69231"/>
                        <a:pt x="26410" y="72528"/>
                        <a:pt x="28060" y="77473"/>
                      </a:cubicBezTo>
                      <a:cubicBezTo>
                        <a:pt x="28060" y="80770"/>
                        <a:pt x="34663" y="80770"/>
                        <a:pt x="36314" y="79121"/>
                      </a:cubicBezTo>
                      <a:cubicBezTo>
                        <a:pt x="57771" y="62638"/>
                        <a:pt x="80880" y="46154"/>
                        <a:pt x="102338" y="29670"/>
                      </a:cubicBezTo>
                    </a:path>
                  </a:pathLst>
                </a:custGeom>
                <a:noFill/>
                <a:ln w="12700" cap="rnd">
                  <a:solidFill>
                    <a:srgbClr val="000000"/>
                  </a:solidFill>
                  <a:prstDash val="solid"/>
                  <a:miter/>
                </a:ln>
              </p:spPr>
              <p:txBody>
                <a:bodyPr rtlCol="0" anchor="ctr"/>
                <a:lstStyle/>
                <a:p>
                  <a:endParaRPr lang="en-US" sz="1799"/>
                </a:p>
              </p:txBody>
            </p:sp>
          </p:grpSp>
        </p:grpSp>
        <p:sp>
          <p:nvSpPr>
            <p:cNvPr id="21" name="Freeform 20">
              <a:extLst>
                <a:ext uri="{FF2B5EF4-FFF2-40B4-BE49-F238E27FC236}">
                  <a16:creationId xmlns:a16="http://schemas.microsoft.com/office/drawing/2014/main" id="{5EA6151D-645C-16F3-2A77-85322C6A24C7}"/>
                </a:ext>
              </a:extLst>
            </p:cNvPr>
            <p:cNvSpPr/>
            <p:nvPr/>
          </p:nvSpPr>
          <p:spPr>
            <a:xfrm>
              <a:off x="6179867" y="4275700"/>
              <a:ext cx="260795" cy="412091"/>
            </a:xfrm>
            <a:custGeom>
              <a:avLst/>
              <a:gdLst>
                <a:gd name="connsiteX0" fmla="*/ 130398 w 260795"/>
                <a:gd name="connsiteY0" fmla="*/ 0 h 412091"/>
                <a:gd name="connsiteX1" fmla="*/ 0 w 260795"/>
                <a:gd name="connsiteY1" fmla="*/ 225826 h 412091"/>
                <a:gd name="connsiteX2" fmla="*/ 130398 w 260795"/>
                <a:gd name="connsiteY2" fmla="*/ 225826 h 412091"/>
                <a:gd name="connsiteX3" fmla="*/ 130398 w 260795"/>
                <a:gd name="connsiteY3" fmla="*/ 412092 h 412091"/>
                <a:gd name="connsiteX4" fmla="*/ 260796 w 260795"/>
                <a:gd name="connsiteY4" fmla="*/ 168133 h 412091"/>
                <a:gd name="connsiteX5" fmla="*/ 130398 w 260795"/>
                <a:gd name="connsiteY5" fmla="*/ 168133 h 412091"/>
                <a:gd name="connsiteX6" fmla="*/ 130398 w 260795"/>
                <a:gd name="connsiteY6" fmla="*/ 0 h 412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0795" h="412091">
                  <a:moveTo>
                    <a:pt x="130398" y="0"/>
                  </a:moveTo>
                  <a:lnTo>
                    <a:pt x="0" y="225826"/>
                  </a:lnTo>
                  <a:lnTo>
                    <a:pt x="130398" y="225826"/>
                  </a:lnTo>
                  <a:lnTo>
                    <a:pt x="130398" y="412092"/>
                  </a:lnTo>
                  <a:lnTo>
                    <a:pt x="260796" y="168133"/>
                  </a:lnTo>
                  <a:lnTo>
                    <a:pt x="130398" y="168133"/>
                  </a:lnTo>
                  <a:lnTo>
                    <a:pt x="130398" y="0"/>
                  </a:lnTo>
                  <a:close/>
                </a:path>
              </a:pathLst>
            </a:custGeom>
            <a:solidFill>
              <a:srgbClr val="ADD037"/>
            </a:solidFill>
            <a:ln w="12700" cap="rnd">
              <a:solidFill>
                <a:srgbClr val="000000"/>
              </a:solidFill>
              <a:prstDash val="solid"/>
              <a:round/>
            </a:ln>
          </p:spPr>
          <p:txBody>
            <a:bodyPr rtlCol="0" anchor="ctr"/>
            <a:lstStyle/>
            <a:p>
              <a:endParaRPr lang="en-US" sz="1799"/>
            </a:p>
          </p:txBody>
        </p:sp>
      </p:grpSp>
      <p:sp>
        <p:nvSpPr>
          <p:cNvPr id="135" name="Text Placeholder 8">
            <a:extLst>
              <a:ext uri="{FF2B5EF4-FFF2-40B4-BE49-F238E27FC236}">
                <a16:creationId xmlns:a16="http://schemas.microsoft.com/office/drawing/2014/main" id="{27F3A1DB-8F83-36CD-6F05-0A5C42B82ADA}"/>
              </a:ext>
            </a:extLst>
          </p:cNvPr>
          <p:cNvSpPr txBox="1">
            <a:spLocks/>
          </p:cNvSpPr>
          <p:nvPr/>
        </p:nvSpPr>
        <p:spPr>
          <a:xfrm>
            <a:off x="643970" y="5413519"/>
            <a:ext cx="3061162" cy="1456361"/>
          </a:xfrm>
          <a:prstGeom prst="rect">
            <a:avLst/>
          </a:prstGeom>
        </p:spPr>
        <p:txBody>
          <a:bodyPr anchor="t"/>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nSpc>
                <a:spcPts val="1660"/>
              </a:lnSpc>
              <a:spcBef>
                <a:spcPts val="0"/>
              </a:spcBef>
              <a:buNone/>
            </a:pPr>
            <a:r>
              <a:rPr lang="en-US" sz="1700" b="1" dirty="0">
                <a:solidFill>
                  <a:srgbClr val="00898B"/>
                </a:solidFill>
                <a:latin typeface="Calibri" panose="020F0502020204030204" pitchFamily="34" charset="0"/>
                <a:cs typeface="Calibri" panose="020F0502020204030204" pitchFamily="34" charset="0"/>
              </a:rPr>
              <a:t>Aziende coinvolte: </a:t>
            </a:r>
          </a:p>
          <a:p>
            <a:pPr marL="0" indent="0">
              <a:lnSpc>
                <a:spcPct val="100000"/>
              </a:lnSpc>
              <a:spcBef>
                <a:spcPts val="0"/>
              </a:spcBef>
              <a:buNone/>
            </a:pPr>
            <a:endParaRPr lang="en-US" sz="800" b="1" dirty="0">
              <a:solidFill>
                <a:srgbClr val="000000"/>
              </a:solidFill>
              <a:latin typeface="Calibri" panose="020F0502020204030204" pitchFamily="34" charset="0"/>
              <a:cs typeface="Calibri" panose="020F0502020204030204" pitchFamily="34" charset="0"/>
            </a:endParaRPr>
          </a:p>
          <a:p>
            <a:pPr marL="317500" indent="-307975">
              <a:lnSpc>
                <a:spcPts val="1660"/>
              </a:lnSpc>
              <a:spcBef>
                <a:spcPts val="0"/>
              </a:spcBef>
              <a:buClr>
                <a:srgbClr val="ADD037"/>
              </a:buClr>
              <a:buFont typeface="+mj-lt"/>
              <a:buAutoNum type="arabicPeriod"/>
            </a:pPr>
            <a:r>
              <a:rPr lang="en-US" sz="1800" b="1" dirty="0">
                <a:solidFill>
                  <a:srgbClr val="000000"/>
                </a:solidFill>
                <a:latin typeface="Calibri" panose="020F0502020204030204" pitchFamily="34" charset="0"/>
                <a:cs typeface="Calibri" panose="020F0502020204030204" pitchFamily="34" charset="0"/>
              </a:rPr>
              <a:t>Statkraft</a:t>
            </a:r>
            <a:endParaRPr lang="en-US" sz="1700" b="1" dirty="0">
              <a:solidFill>
                <a:srgbClr val="000000"/>
              </a:solidFill>
              <a:latin typeface="Calibri" panose="020F0502020204030204" pitchFamily="34" charset="0"/>
              <a:cs typeface="Calibri" panose="020F0502020204030204" pitchFamily="34" charset="0"/>
            </a:endParaRPr>
          </a:p>
          <a:p>
            <a:pPr marL="317500" indent="-307975">
              <a:lnSpc>
                <a:spcPct val="100000"/>
              </a:lnSpc>
              <a:spcBef>
                <a:spcPts val="0"/>
              </a:spcBef>
              <a:buClr>
                <a:srgbClr val="ADD037"/>
              </a:buClr>
              <a:buFont typeface="+mj-lt"/>
              <a:buAutoNum type="arabicPeriod"/>
            </a:pPr>
            <a:endParaRPr lang="en-US" sz="800" dirty="0">
              <a:solidFill>
                <a:srgbClr val="000000"/>
              </a:solidFill>
              <a:latin typeface="Calibri" panose="020F0502020204030204" pitchFamily="34" charset="0"/>
              <a:cs typeface="Calibri" panose="020F0502020204030204" pitchFamily="34" charset="0"/>
            </a:endParaRPr>
          </a:p>
          <a:p>
            <a:pPr marL="355600" indent="0">
              <a:lnSpc>
                <a:spcPts val="1260"/>
              </a:lnSpc>
              <a:spcBef>
                <a:spcPts val="0"/>
              </a:spcBef>
              <a:buClr>
                <a:srgbClr val="ADD037"/>
              </a:buClr>
              <a:buNone/>
            </a:pPr>
            <a:r>
              <a:rPr lang="en-US" sz="1300" dirty="0">
                <a:solidFill>
                  <a:srgbClr val="000000"/>
                </a:solidFill>
                <a:latin typeface="Calibri" panose="020F0502020204030204" pitchFamily="34" charset="0"/>
                <a:cs typeface="Calibri" panose="020F0502020204030204" pitchFamily="34" charset="0"/>
              </a:rPr>
              <a:t>Azienda leader nel settore delle energie rinnovabili in Norvegia che ha implementato tecnologie di rete intelligente per ottimizzare la distribuzione dell'energia e integrare le fonti rinnovabili. </a:t>
            </a:r>
          </a:p>
          <a:p>
            <a:pPr marL="355600" indent="0">
              <a:lnSpc>
                <a:spcPts val="1260"/>
              </a:lnSpc>
              <a:spcBef>
                <a:spcPts val="0"/>
              </a:spcBef>
              <a:buClr>
                <a:srgbClr val="ADD037"/>
              </a:buClr>
              <a:buNone/>
            </a:pPr>
            <a:endParaRPr lang="en-US" sz="1300" dirty="0">
              <a:solidFill>
                <a:srgbClr val="000000"/>
              </a:solidFill>
              <a:latin typeface="Calibri" panose="020F0502020204030204" pitchFamily="34" charset="0"/>
              <a:cs typeface="Calibri" panose="020F0502020204030204" pitchFamily="34" charset="0"/>
            </a:endParaRPr>
          </a:p>
        </p:txBody>
      </p:sp>
      <p:cxnSp>
        <p:nvCxnSpPr>
          <p:cNvPr id="137" name="Straight Connector 136">
            <a:extLst>
              <a:ext uri="{FF2B5EF4-FFF2-40B4-BE49-F238E27FC236}">
                <a16:creationId xmlns:a16="http://schemas.microsoft.com/office/drawing/2014/main" id="{6930628D-FD10-F5E7-BF7D-B920C85D65E7}"/>
              </a:ext>
            </a:extLst>
          </p:cNvPr>
          <p:cNvCxnSpPr>
            <a:cxnSpLocks/>
          </p:cNvCxnSpPr>
          <p:nvPr/>
        </p:nvCxnSpPr>
        <p:spPr>
          <a:xfrm flipH="1">
            <a:off x="544737" y="7186012"/>
            <a:ext cx="6619614"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139" name="Text Placeholder 8">
            <a:extLst>
              <a:ext uri="{FF2B5EF4-FFF2-40B4-BE49-F238E27FC236}">
                <a16:creationId xmlns:a16="http://schemas.microsoft.com/office/drawing/2014/main" id="{2046A5F0-2DAE-69D3-0644-A530D857C020}"/>
              </a:ext>
            </a:extLst>
          </p:cNvPr>
          <p:cNvSpPr txBox="1">
            <a:spLocks/>
          </p:cNvSpPr>
          <p:nvPr/>
        </p:nvSpPr>
        <p:spPr>
          <a:xfrm>
            <a:off x="3824578" y="7908333"/>
            <a:ext cx="3074432" cy="1456361"/>
          </a:xfrm>
          <a:prstGeom prst="rect">
            <a:avLst/>
          </a:prstGeom>
        </p:spPr>
        <p:txBody>
          <a:bodyPr anchor="t"/>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352425" indent="-342900">
              <a:lnSpc>
                <a:spcPts val="1660"/>
              </a:lnSpc>
              <a:spcBef>
                <a:spcPts val="0"/>
              </a:spcBef>
              <a:buClr>
                <a:srgbClr val="ADD037"/>
              </a:buClr>
              <a:buFont typeface="+mj-lt"/>
              <a:buAutoNum type="arabicPeriod" startAt="2"/>
            </a:pPr>
            <a:r>
              <a:rPr lang="en-US" sz="1700" b="1" dirty="0">
                <a:solidFill>
                  <a:srgbClr val="000000"/>
                </a:solidFill>
                <a:latin typeface="Calibri" panose="020F0502020204030204" pitchFamily="34" charset="0"/>
                <a:cs typeface="Calibri" panose="020F0502020204030204" pitchFamily="34" charset="0"/>
              </a:rPr>
              <a:t>Elvia </a:t>
            </a:r>
          </a:p>
          <a:p>
            <a:pPr marL="317500" indent="-307975">
              <a:lnSpc>
                <a:spcPct val="100000"/>
              </a:lnSpc>
              <a:spcBef>
                <a:spcPts val="0"/>
              </a:spcBef>
              <a:buClr>
                <a:srgbClr val="ADD037"/>
              </a:buClr>
              <a:buFont typeface="+mj-lt"/>
              <a:buAutoNum type="arabicPeriod" startAt="2"/>
            </a:pPr>
            <a:endParaRPr lang="en-US" sz="800" dirty="0">
              <a:solidFill>
                <a:srgbClr val="000000"/>
              </a:solidFill>
              <a:latin typeface="Calibri" panose="020F0502020204030204" pitchFamily="34" charset="0"/>
              <a:cs typeface="Calibri" panose="020F0502020204030204" pitchFamily="34" charset="0"/>
            </a:endParaRPr>
          </a:p>
          <a:p>
            <a:pPr marL="355600" indent="0">
              <a:lnSpc>
                <a:spcPts val="1260"/>
              </a:lnSpc>
              <a:spcBef>
                <a:spcPts val="0"/>
              </a:spcBef>
              <a:buClr>
                <a:srgbClr val="ADD037"/>
              </a:buClr>
              <a:buNone/>
            </a:pPr>
            <a:r>
              <a:rPr lang="en-US" sz="1300" dirty="0">
                <a:solidFill>
                  <a:srgbClr val="000000"/>
                </a:solidFill>
                <a:latin typeface="Calibri" panose="020F0502020204030204" pitchFamily="34" charset="0"/>
                <a:cs typeface="Calibri" panose="020F0502020204030204" pitchFamily="34" charset="0"/>
              </a:rPr>
              <a:t>Questa azienda norvegese di rete elettrica ha utilizzato l'intelligenza artificiale per la gestione delle reti intelligenti al fine di migliorare l'efficienza operativa e ridurre le perdite di energia. </a:t>
            </a:r>
          </a:p>
        </p:txBody>
      </p:sp>
      <p:cxnSp>
        <p:nvCxnSpPr>
          <p:cNvPr id="143" name="Straight Connector 142">
            <a:extLst>
              <a:ext uri="{FF2B5EF4-FFF2-40B4-BE49-F238E27FC236}">
                <a16:creationId xmlns:a16="http://schemas.microsoft.com/office/drawing/2014/main" id="{3335CDF2-5717-27F0-5609-76D2055EF0DF}"/>
              </a:ext>
            </a:extLst>
          </p:cNvPr>
          <p:cNvCxnSpPr>
            <a:cxnSpLocks/>
          </p:cNvCxnSpPr>
          <p:nvPr/>
        </p:nvCxnSpPr>
        <p:spPr>
          <a:xfrm flipH="1">
            <a:off x="544737" y="9665977"/>
            <a:ext cx="6619614"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144" name="Group 143">
            <a:extLst>
              <a:ext uri="{FF2B5EF4-FFF2-40B4-BE49-F238E27FC236}">
                <a16:creationId xmlns:a16="http://schemas.microsoft.com/office/drawing/2014/main" id="{E58B7411-3F8E-0ABC-A28A-9678571C8477}"/>
              </a:ext>
            </a:extLst>
          </p:cNvPr>
          <p:cNvGrpSpPr/>
          <p:nvPr/>
        </p:nvGrpSpPr>
        <p:grpSpPr>
          <a:xfrm>
            <a:off x="4120753" y="5312164"/>
            <a:ext cx="3438922" cy="2437858"/>
            <a:chOff x="1950804" y="3053151"/>
            <a:chExt cx="4822143" cy="3418425"/>
          </a:xfrm>
        </p:grpSpPr>
        <p:pic>
          <p:nvPicPr>
            <p:cNvPr id="145" name="Picture 144">
              <a:extLst>
                <a:ext uri="{FF2B5EF4-FFF2-40B4-BE49-F238E27FC236}">
                  <a16:creationId xmlns:a16="http://schemas.microsoft.com/office/drawing/2014/main" id="{016CEBBE-0DBC-0063-186F-929038FFE40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14026"/>
            <a:stretch/>
          </p:blipFill>
          <p:spPr>
            <a:xfrm>
              <a:off x="1950804" y="3053151"/>
              <a:ext cx="4822141" cy="3418425"/>
            </a:xfrm>
            <a:prstGeom prst="rect">
              <a:avLst/>
            </a:prstGeom>
          </p:spPr>
        </p:pic>
        <p:sp>
          <p:nvSpPr>
            <p:cNvPr id="146" name="Rectangle 145">
              <a:extLst>
                <a:ext uri="{FF2B5EF4-FFF2-40B4-BE49-F238E27FC236}">
                  <a16:creationId xmlns:a16="http://schemas.microsoft.com/office/drawing/2014/main" id="{E64190DA-8D89-1C59-BD33-3D7A2513BE84}"/>
                </a:ext>
              </a:extLst>
            </p:cNvPr>
            <p:cNvSpPr/>
            <p:nvPr/>
          </p:nvSpPr>
          <p:spPr>
            <a:xfrm>
              <a:off x="2745449" y="3370988"/>
              <a:ext cx="4027498" cy="2440832"/>
            </a:xfrm>
            <a:prstGeom prst="rect">
              <a:avLst/>
            </a:prstGeom>
            <a:blipFill dpi="0" rotWithShape="1">
              <a:blip r:embed="rId4" cstate="screen">
                <a:extLst>
                  <a:ext uri="{28A0092B-C50C-407E-A947-70E740481C1C}">
                    <a14:useLocalDpi xmlns:a14="http://schemas.microsoft.com/office/drawing/2010/main"/>
                  </a:ext>
                </a:extLst>
              </a:blip>
              <a:srcRect/>
              <a:stretch>
                <a:fillRect l="908" t="588" r="-908" b="-10772"/>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147" name="Group 146">
            <a:extLst>
              <a:ext uri="{FF2B5EF4-FFF2-40B4-BE49-F238E27FC236}">
                <a16:creationId xmlns:a16="http://schemas.microsoft.com/office/drawing/2014/main" id="{2093E0F6-BDDE-91AA-AB8B-0415846B3322}"/>
              </a:ext>
            </a:extLst>
          </p:cNvPr>
          <p:cNvGrpSpPr/>
          <p:nvPr/>
        </p:nvGrpSpPr>
        <p:grpSpPr>
          <a:xfrm rot="20570557">
            <a:off x="3976390" y="6026752"/>
            <a:ext cx="1013273" cy="1008681"/>
            <a:chOff x="2301368" y="4765438"/>
            <a:chExt cx="1350264" cy="1344145"/>
          </a:xfrm>
        </p:grpSpPr>
        <p:sp>
          <p:nvSpPr>
            <p:cNvPr id="148" name="Oval 147">
              <a:extLst>
                <a:ext uri="{FF2B5EF4-FFF2-40B4-BE49-F238E27FC236}">
                  <a16:creationId xmlns:a16="http://schemas.microsoft.com/office/drawing/2014/main" id="{9DDDA693-F57F-78D7-FA22-901BABA61AE4}"/>
                </a:ext>
              </a:extLst>
            </p:cNvPr>
            <p:cNvSpPr/>
            <p:nvPr/>
          </p:nvSpPr>
          <p:spPr>
            <a:xfrm>
              <a:off x="2307487" y="4765438"/>
              <a:ext cx="1344145" cy="1344145"/>
            </a:xfrm>
            <a:prstGeom prst="ellipse">
              <a:avLst/>
            </a:prstGeom>
            <a:solidFill>
              <a:srgbClr val="ADD037"/>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550" b="1" dirty="0">
                <a:solidFill>
                  <a:schemeClr val="bg1"/>
                </a:solidFill>
                <a:latin typeface="Calibri" panose="020F0502020204030204" pitchFamily="34" charset="0"/>
                <a:cs typeface="Calibri" panose="020F0502020204030204" pitchFamily="34" charset="0"/>
              </a:endParaRPr>
            </a:p>
          </p:txBody>
        </p:sp>
        <p:sp>
          <p:nvSpPr>
            <p:cNvPr id="149" name="TextBox 148">
              <a:extLst>
                <a:ext uri="{FF2B5EF4-FFF2-40B4-BE49-F238E27FC236}">
                  <a16:creationId xmlns:a16="http://schemas.microsoft.com/office/drawing/2014/main" id="{9A761418-CF9F-BDDE-8A32-F4B8F6D556B2}"/>
                </a:ext>
              </a:extLst>
            </p:cNvPr>
            <p:cNvSpPr txBox="1"/>
            <p:nvPr/>
          </p:nvSpPr>
          <p:spPr>
            <a:xfrm>
              <a:off x="2301368" y="5006866"/>
              <a:ext cx="1350264" cy="861286"/>
            </a:xfrm>
            <a:prstGeom prst="rect">
              <a:avLst/>
            </a:prstGeom>
            <a:noFill/>
          </p:spPr>
          <p:txBody>
            <a:bodyPr wrap="square">
              <a:spAutoFit/>
            </a:bodyPr>
            <a:lstStyle/>
            <a:p>
              <a:pPr algn="ctr"/>
              <a:r>
                <a:rPr lang="en-US" sz="1800" b="1" dirty="0">
                  <a:solidFill>
                    <a:schemeClr val="bg1"/>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Clicca per visitare</a:t>
              </a:r>
              <a:endParaRPr lang="en-US" sz="1800" b="1" dirty="0">
                <a:solidFill>
                  <a:schemeClr val="bg1"/>
                </a:solidFill>
                <a:latin typeface="Calibri" panose="020F0502020204030204" pitchFamily="34" charset="0"/>
                <a:cs typeface="Calibri" panose="020F0502020204030204" pitchFamily="34" charset="0"/>
              </a:endParaRPr>
            </a:p>
          </p:txBody>
        </p:sp>
      </p:grpSp>
      <p:grpSp>
        <p:nvGrpSpPr>
          <p:cNvPr id="150" name="Group 149">
            <a:extLst>
              <a:ext uri="{FF2B5EF4-FFF2-40B4-BE49-F238E27FC236}">
                <a16:creationId xmlns:a16="http://schemas.microsoft.com/office/drawing/2014/main" id="{0248228F-144A-0E86-9CF4-C3E15D94F16F}"/>
              </a:ext>
            </a:extLst>
          </p:cNvPr>
          <p:cNvGrpSpPr/>
          <p:nvPr/>
        </p:nvGrpSpPr>
        <p:grpSpPr>
          <a:xfrm>
            <a:off x="-21247" y="7778259"/>
            <a:ext cx="3320467" cy="2437858"/>
            <a:chOff x="2745449" y="3053151"/>
            <a:chExt cx="4656043" cy="3418425"/>
          </a:xfrm>
        </p:grpSpPr>
        <p:pic>
          <p:nvPicPr>
            <p:cNvPr id="151" name="Picture 150">
              <a:extLst>
                <a:ext uri="{FF2B5EF4-FFF2-40B4-BE49-F238E27FC236}">
                  <a16:creationId xmlns:a16="http://schemas.microsoft.com/office/drawing/2014/main" id="{EE02ABC7-1F47-F72A-0163-7745A50BB04D}"/>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l="14563" r="2820"/>
            <a:stretch/>
          </p:blipFill>
          <p:spPr>
            <a:xfrm>
              <a:off x="2767636" y="3053151"/>
              <a:ext cx="4633856" cy="3418425"/>
            </a:xfrm>
            <a:prstGeom prst="rect">
              <a:avLst/>
            </a:prstGeom>
          </p:spPr>
        </p:pic>
        <p:sp>
          <p:nvSpPr>
            <p:cNvPr id="152" name="Rectangle 151">
              <a:extLst>
                <a:ext uri="{FF2B5EF4-FFF2-40B4-BE49-F238E27FC236}">
                  <a16:creationId xmlns:a16="http://schemas.microsoft.com/office/drawing/2014/main" id="{33B56666-7574-6CAC-018E-C17EE0BE144F}"/>
                </a:ext>
              </a:extLst>
            </p:cNvPr>
            <p:cNvSpPr/>
            <p:nvPr/>
          </p:nvSpPr>
          <p:spPr>
            <a:xfrm>
              <a:off x="2745449" y="3356078"/>
              <a:ext cx="4027498" cy="2440832"/>
            </a:xfrm>
            <a:prstGeom prst="rect">
              <a:avLst/>
            </a:prstGeom>
            <a:blipFill dpi="0" rotWithShape="1">
              <a:blip r:embed="rId7" cstate="screen">
                <a:extLst>
                  <a:ext uri="{28A0092B-C50C-407E-A947-70E740481C1C}">
                    <a14:useLocalDpi xmlns:a14="http://schemas.microsoft.com/office/drawing/2010/main"/>
                  </a:ext>
                </a:extLst>
              </a:blip>
              <a:srcRect/>
              <a:stretch>
                <a:fillRect t="-6633" b="-663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153" name="Group 152">
            <a:extLst>
              <a:ext uri="{FF2B5EF4-FFF2-40B4-BE49-F238E27FC236}">
                <a16:creationId xmlns:a16="http://schemas.microsoft.com/office/drawing/2014/main" id="{B001B1E6-CF29-0953-33CC-C7A39DA465AA}"/>
              </a:ext>
            </a:extLst>
          </p:cNvPr>
          <p:cNvGrpSpPr/>
          <p:nvPr/>
        </p:nvGrpSpPr>
        <p:grpSpPr>
          <a:xfrm rot="20570557">
            <a:off x="2344335" y="8101984"/>
            <a:ext cx="1013273" cy="1008681"/>
            <a:chOff x="2301368" y="4765438"/>
            <a:chExt cx="1350264" cy="1344145"/>
          </a:xfrm>
        </p:grpSpPr>
        <p:sp>
          <p:nvSpPr>
            <p:cNvPr id="154" name="Oval 153">
              <a:extLst>
                <a:ext uri="{FF2B5EF4-FFF2-40B4-BE49-F238E27FC236}">
                  <a16:creationId xmlns:a16="http://schemas.microsoft.com/office/drawing/2014/main" id="{AD5D65AC-4439-4FD0-62C1-78579D7DF91A}"/>
                </a:ext>
              </a:extLst>
            </p:cNvPr>
            <p:cNvSpPr/>
            <p:nvPr/>
          </p:nvSpPr>
          <p:spPr>
            <a:xfrm>
              <a:off x="2307487" y="4765438"/>
              <a:ext cx="1344145" cy="1344145"/>
            </a:xfrm>
            <a:prstGeom prst="ellipse">
              <a:avLst/>
            </a:prstGeom>
            <a:solidFill>
              <a:srgbClr val="ADD037"/>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550" b="1" dirty="0">
                <a:solidFill>
                  <a:schemeClr val="bg1"/>
                </a:solidFill>
                <a:latin typeface="Calibri" panose="020F0502020204030204" pitchFamily="34" charset="0"/>
                <a:cs typeface="Calibri" panose="020F0502020204030204" pitchFamily="34" charset="0"/>
              </a:endParaRPr>
            </a:p>
          </p:txBody>
        </p:sp>
        <p:sp>
          <p:nvSpPr>
            <p:cNvPr id="155" name="TextBox 154">
              <a:extLst>
                <a:ext uri="{FF2B5EF4-FFF2-40B4-BE49-F238E27FC236}">
                  <a16:creationId xmlns:a16="http://schemas.microsoft.com/office/drawing/2014/main" id="{CA2E59EB-043E-B3CC-BAF8-48C14EC2B9DC}"/>
                </a:ext>
              </a:extLst>
            </p:cNvPr>
            <p:cNvSpPr txBox="1"/>
            <p:nvPr/>
          </p:nvSpPr>
          <p:spPr>
            <a:xfrm>
              <a:off x="2301368" y="5006866"/>
              <a:ext cx="1350264" cy="861286"/>
            </a:xfrm>
            <a:prstGeom prst="rect">
              <a:avLst/>
            </a:prstGeom>
            <a:noFill/>
          </p:spPr>
          <p:txBody>
            <a:bodyPr wrap="square">
              <a:spAutoFit/>
            </a:bodyPr>
            <a:lstStyle/>
            <a:p>
              <a:pPr algn="ctr"/>
              <a:r>
                <a:rPr lang="en-US" sz="1800" b="1" dirty="0">
                  <a:solidFill>
                    <a:schemeClr val="bg1"/>
                  </a:solidFill>
                  <a:latin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Clicca per visitare</a:t>
              </a:r>
              <a:endParaRPr lang="en-US" sz="1800" b="1"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5107662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0672D3-289C-351A-2747-EC10650C92E3}"/>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E39702FB-D123-7431-2FAE-E1242BE2573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5352" b="15352"/>
          <a:stretch/>
        </p:blipFill>
        <p:spPr>
          <a:xfrm>
            <a:off x="3530008" y="8045390"/>
            <a:ext cx="4033555" cy="2093785"/>
          </a:xfrm>
          <a:prstGeom prst="rect">
            <a:avLst/>
          </a:prstGeom>
        </p:spPr>
      </p:pic>
      <p:grpSp>
        <p:nvGrpSpPr>
          <p:cNvPr id="23" name="Graphic 2">
            <a:extLst>
              <a:ext uri="{FF2B5EF4-FFF2-40B4-BE49-F238E27FC236}">
                <a16:creationId xmlns:a16="http://schemas.microsoft.com/office/drawing/2014/main" id="{13A5A18E-1C6E-BFCF-2A42-39299B599E6E}"/>
              </a:ext>
            </a:extLst>
          </p:cNvPr>
          <p:cNvGrpSpPr/>
          <p:nvPr/>
        </p:nvGrpSpPr>
        <p:grpSpPr>
          <a:xfrm>
            <a:off x="390411" y="-3307743"/>
            <a:ext cx="414291" cy="413839"/>
            <a:chOff x="7257599" y="768348"/>
            <a:chExt cx="868457" cy="867509"/>
          </a:xfrm>
          <a:solidFill>
            <a:schemeClr val="bg1"/>
          </a:solidFill>
        </p:grpSpPr>
        <p:sp>
          <p:nvSpPr>
            <p:cNvPr id="24" name="Freeform 23">
              <a:extLst>
                <a:ext uri="{FF2B5EF4-FFF2-40B4-BE49-F238E27FC236}">
                  <a16:creationId xmlns:a16="http://schemas.microsoft.com/office/drawing/2014/main" id="{9E603C5E-066C-3DD3-34F7-02977DBE1285}"/>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0B6D95ED-2A8E-A30B-A702-57362210108A}"/>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AC310732-1814-1844-1844-5D3D4491587F}"/>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435D0914-D0E0-EEB2-E5D8-3C35B1C39F42}"/>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978EF2C3-1151-6E97-76B1-85ABEDE48D3B}"/>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10" name="Slide Number Placeholder 5">
            <a:extLst>
              <a:ext uri="{FF2B5EF4-FFF2-40B4-BE49-F238E27FC236}">
                <a16:creationId xmlns:a16="http://schemas.microsoft.com/office/drawing/2014/main" id="{DA93699E-C6A1-88A4-5652-3B5DEB654E80}"/>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29</a:t>
            </a:fld>
            <a:endParaRPr lang="en-US" dirty="0">
              <a:solidFill>
                <a:srgbClr val="262626"/>
              </a:solidFill>
            </a:endParaRPr>
          </a:p>
        </p:txBody>
      </p:sp>
      <p:sp>
        <p:nvSpPr>
          <p:cNvPr id="18" name="Freeform 17">
            <a:extLst>
              <a:ext uri="{FF2B5EF4-FFF2-40B4-BE49-F238E27FC236}">
                <a16:creationId xmlns:a16="http://schemas.microsoft.com/office/drawing/2014/main" id="{BBFCDDCE-E2A5-C3F9-1B31-D7F37910E582}"/>
              </a:ext>
            </a:extLst>
          </p:cNvPr>
          <p:cNvSpPr/>
          <p:nvPr/>
        </p:nvSpPr>
        <p:spPr>
          <a:xfrm rot="11406470">
            <a:off x="6298107" y="1781107"/>
            <a:ext cx="1932799" cy="1695414"/>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gradFill>
            <a:gsLst>
              <a:gs pos="98000">
                <a:srgbClr val="51C4C6"/>
              </a:gs>
              <a:gs pos="0">
                <a:srgbClr val="00403F"/>
              </a:gs>
            </a:gsLst>
            <a:lin ang="5400000" scaled="1"/>
          </a:gradFill>
          <a:ln w="5331" cap="flat">
            <a:noFill/>
            <a:prstDash val="solid"/>
            <a:miter/>
          </a:ln>
        </p:spPr>
        <p:txBody>
          <a:bodyPr rtlCol="0" anchor="ctr"/>
          <a:lstStyle/>
          <a:p>
            <a:endParaRPr lang="en-US"/>
          </a:p>
        </p:txBody>
      </p:sp>
      <p:sp>
        <p:nvSpPr>
          <p:cNvPr id="12" name="TextBox 11">
            <a:extLst>
              <a:ext uri="{FF2B5EF4-FFF2-40B4-BE49-F238E27FC236}">
                <a16:creationId xmlns:a16="http://schemas.microsoft.com/office/drawing/2014/main" id="{700653F4-9A3A-FDAC-8312-FEFA557BA2F9}"/>
              </a:ext>
            </a:extLst>
          </p:cNvPr>
          <p:cNvSpPr txBox="1"/>
          <p:nvPr/>
        </p:nvSpPr>
        <p:spPr>
          <a:xfrm>
            <a:off x="631727" y="408553"/>
            <a:ext cx="6919333" cy="365356"/>
          </a:xfrm>
          <a:prstGeom prst="rect">
            <a:avLst/>
          </a:prstGeom>
          <a:noFill/>
        </p:spPr>
        <p:txBody>
          <a:bodyPr wrap="square" rtlCol="0" anchor="ctr">
            <a:spAutoFit/>
          </a:bodyPr>
          <a:lstStyle/>
          <a:p>
            <a:pPr marL="6350">
              <a:lnSpc>
                <a:spcPts val="2120"/>
              </a:lnSpc>
              <a:tabLst>
                <a:tab pos="611188" algn="l"/>
                <a:tab pos="612775" algn="l"/>
              </a:tabLst>
            </a:pPr>
            <a:r>
              <a:rPr lang="en-US" sz="2100" b="1" dirty="0">
                <a:solidFill>
                  <a:srgbClr val="00898B"/>
                </a:solidFill>
                <a:latin typeface="Calibri" panose="020F0502020204030204" pitchFamily="34" charset="0"/>
                <a:cs typeface="Calibri" panose="020F0502020204030204" pitchFamily="34" charset="0"/>
              </a:rPr>
              <a:t>Problema</a:t>
            </a:r>
          </a:p>
        </p:txBody>
      </p:sp>
      <p:sp>
        <p:nvSpPr>
          <p:cNvPr id="17" name="Text Placeholder 1">
            <a:extLst>
              <a:ext uri="{FF2B5EF4-FFF2-40B4-BE49-F238E27FC236}">
                <a16:creationId xmlns:a16="http://schemas.microsoft.com/office/drawing/2014/main" id="{4F37299E-CAA0-73C3-35FC-1AE7353B1D3F}"/>
              </a:ext>
            </a:extLst>
          </p:cNvPr>
          <p:cNvSpPr txBox="1">
            <a:spLocks/>
          </p:cNvSpPr>
          <p:nvPr/>
        </p:nvSpPr>
        <p:spPr>
          <a:xfrm>
            <a:off x="649800" y="806919"/>
            <a:ext cx="6349150" cy="1213436"/>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a:solidFill>
                  <a:srgbClr val="262626"/>
                </a:solidFill>
              </a:rPr>
              <a:t>Il settore energetico norvegese deve affrontare sfide sempre più impegnative in termini di efficienza nella distribuzione dell'energia elettrica e crescente domanda di integrazione delle energie rinnovabili. I sistemi tradizionali di gestione della rete faticano ad adattarsi alla fornitura fluttuante di fonti di energia rinnovabile come l'energia eolica e solare. Ciò comporta sprechi di energia elettrica, aumento dei costi operativi e inefficienze nella distribuzione dell'energia. Con la sostenibilità al centro degli sforzi di transizione energetica, era necessario un sistema intelligente in grado </a:t>
            </a:r>
            <a:r>
              <a:rPr lang="en-US" sz="1150" b="0" dirty="0" err="1">
                <a:solidFill>
                  <a:srgbClr val="262626"/>
                </a:solidFill>
              </a:rPr>
              <a:t>di ottimizzare </a:t>
            </a:r>
            <a:r>
              <a:rPr lang="en-US" sz="1150" b="0" dirty="0">
                <a:solidFill>
                  <a:srgbClr val="262626"/>
                </a:solidFill>
              </a:rPr>
              <a:t>le prestazioni della rete, </a:t>
            </a:r>
            <a:r>
              <a:rPr lang="en-US" sz="1150" b="0" dirty="0" err="1">
                <a:solidFill>
                  <a:srgbClr val="262626"/>
                </a:solidFill>
              </a:rPr>
              <a:t>ridurre al minimo </a:t>
            </a:r>
            <a:r>
              <a:rPr lang="en-US" sz="1150" b="0" dirty="0">
                <a:solidFill>
                  <a:srgbClr val="262626"/>
                </a:solidFill>
              </a:rPr>
              <a:t>le perdite di energia e garantire la perfetta integrazione delle energie rinnovabili nella rete nazionale.</a:t>
            </a:r>
          </a:p>
        </p:txBody>
      </p:sp>
      <p:cxnSp>
        <p:nvCxnSpPr>
          <p:cNvPr id="19" name="Straight Connector 18">
            <a:extLst>
              <a:ext uri="{FF2B5EF4-FFF2-40B4-BE49-F238E27FC236}">
                <a16:creationId xmlns:a16="http://schemas.microsoft.com/office/drawing/2014/main" id="{66986302-9F64-8FD7-D22A-8868E42875F5}"/>
              </a:ext>
            </a:extLst>
          </p:cNvPr>
          <p:cNvCxnSpPr>
            <a:cxnSpLocks/>
            <a:stCxn id="12" idx="1"/>
          </p:cNvCxnSpPr>
          <p:nvPr/>
        </p:nvCxnSpPr>
        <p:spPr>
          <a:xfrm flipH="1" flipV="1">
            <a:off x="15128" y="591230"/>
            <a:ext cx="616599" cy="1"/>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54" name="TextBox 53">
            <a:extLst>
              <a:ext uri="{FF2B5EF4-FFF2-40B4-BE49-F238E27FC236}">
                <a16:creationId xmlns:a16="http://schemas.microsoft.com/office/drawing/2014/main" id="{E2EF9841-40D8-5F41-050C-91E428A45E87}"/>
              </a:ext>
            </a:extLst>
          </p:cNvPr>
          <p:cNvSpPr txBox="1"/>
          <p:nvPr/>
        </p:nvSpPr>
        <p:spPr>
          <a:xfrm>
            <a:off x="631727" y="2646422"/>
            <a:ext cx="6919333" cy="365356"/>
          </a:xfrm>
          <a:prstGeom prst="rect">
            <a:avLst/>
          </a:prstGeom>
          <a:noFill/>
        </p:spPr>
        <p:txBody>
          <a:bodyPr wrap="square" rtlCol="0" anchor="ctr">
            <a:spAutoFit/>
          </a:bodyPr>
          <a:lstStyle/>
          <a:p>
            <a:pPr marL="6350">
              <a:lnSpc>
                <a:spcPts val="2120"/>
              </a:lnSpc>
              <a:tabLst>
                <a:tab pos="611188" algn="l"/>
                <a:tab pos="612775" algn="l"/>
              </a:tabLst>
            </a:pPr>
            <a:r>
              <a:rPr lang="en-US" sz="2100" b="1" dirty="0">
                <a:solidFill>
                  <a:srgbClr val="00898B"/>
                </a:solidFill>
                <a:latin typeface="Calibri" panose="020F0502020204030204" pitchFamily="34" charset="0"/>
                <a:cs typeface="Calibri" panose="020F0502020204030204" pitchFamily="34" charset="0"/>
              </a:rPr>
              <a:t>Intervento </a:t>
            </a:r>
          </a:p>
        </p:txBody>
      </p:sp>
      <p:cxnSp>
        <p:nvCxnSpPr>
          <p:cNvPr id="55" name="Straight Connector 54">
            <a:extLst>
              <a:ext uri="{FF2B5EF4-FFF2-40B4-BE49-F238E27FC236}">
                <a16:creationId xmlns:a16="http://schemas.microsoft.com/office/drawing/2014/main" id="{819CD42A-2338-B477-7E20-931035E25437}"/>
              </a:ext>
            </a:extLst>
          </p:cNvPr>
          <p:cNvCxnSpPr>
            <a:cxnSpLocks/>
            <a:stCxn id="54" idx="1"/>
          </p:cNvCxnSpPr>
          <p:nvPr/>
        </p:nvCxnSpPr>
        <p:spPr>
          <a:xfrm flipH="1" flipV="1">
            <a:off x="15128" y="2829099"/>
            <a:ext cx="616599" cy="1"/>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79" name="object 13">
            <a:extLst>
              <a:ext uri="{FF2B5EF4-FFF2-40B4-BE49-F238E27FC236}">
                <a16:creationId xmlns:a16="http://schemas.microsoft.com/office/drawing/2014/main" id="{8789C520-EFC4-49EA-C504-14E220E7B8F4}"/>
              </a:ext>
            </a:extLst>
          </p:cNvPr>
          <p:cNvSpPr/>
          <p:nvPr/>
        </p:nvSpPr>
        <p:spPr>
          <a:xfrm rot="16200000">
            <a:off x="2206926" y="5849612"/>
            <a:ext cx="2093788" cy="6485345"/>
          </a:xfrm>
          <a:custGeom>
            <a:avLst/>
            <a:gdLst/>
            <a:ahLst/>
            <a:cxnLst/>
            <a:rect l="l" t="t" r="r" b="b"/>
            <a:pathLst>
              <a:path w="1277620" h="1277620">
                <a:moveTo>
                  <a:pt x="1277480" y="0"/>
                </a:moveTo>
                <a:lnTo>
                  <a:pt x="0" y="0"/>
                </a:lnTo>
                <a:lnTo>
                  <a:pt x="0" y="1277480"/>
                </a:lnTo>
                <a:lnTo>
                  <a:pt x="1277480" y="1277480"/>
                </a:lnTo>
                <a:lnTo>
                  <a:pt x="1277480" y="0"/>
                </a:lnTo>
                <a:close/>
              </a:path>
            </a:pathLst>
          </a:custGeom>
          <a:gradFill>
            <a:gsLst>
              <a:gs pos="62000">
                <a:srgbClr val="00898B"/>
              </a:gs>
              <a:gs pos="97000">
                <a:srgbClr val="51C4C6">
                  <a:alpha val="0"/>
                </a:srgbClr>
              </a:gs>
              <a:gs pos="0">
                <a:srgbClr val="00403F"/>
              </a:gs>
            </a:gsLst>
            <a:lin ang="5400000" scaled="0"/>
          </a:gradFill>
        </p:spPr>
        <p:txBody>
          <a:bodyPr wrap="square" lIns="0" tIns="0" rIns="0" bIns="0" rtlCol="0"/>
          <a:lstStyle/>
          <a:p>
            <a:endParaRPr dirty="0">
              <a:solidFill>
                <a:srgbClr val="F05A28"/>
              </a:solidFill>
            </a:endParaRPr>
          </a:p>
        </p:txBody>
      </p:sp>
      <p:sp>
        <p:nvSpPr>
          <p:cNvPr id="80" name="TextBox 79">
            <a:extLst>
              <a:ext uri="{FF2B5EF4-FFF2-40B4-BE49-F238E27FC236}">
                <a16:creationId xmlns:a16="http://schemas.microsoft.com/office/drawing/2014/main" id="{9D432073-CDF1-9D12-28B4-9EBFBA35F73C}"/>
              </a:ext>
            </a:extLst>
          </p:cNvPr>
          <p:cNvSpPr txBox="1"/>
          <p:nvPr/>
        </p:nvSpPr>
        <p:spPr>
          <a:xfrm>
            <a:off x="756273" y="8511834"/>
            <a:ext cx="3340430" cy="1631216"/>
          </a:xfrm>
          <a:prstGeom prst="rect">
            <a:avLst/>
          </a:prstGeom>
          <a:noFill/>
        </p:spPr>
        <p:txBody>
          <a:bodyPr wrap="square" rtlCol="0">
            <a:spAutoFit/>
          </a:bodyPr>
          <a:lstStyle/>
          <a:p>
            <a:pPr algn="ctr">
              <a:lnSpc>
                <a:spcPts val="1480"/>
              </a:lnSpc>
            </a:pP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Integrando l'automazione intelligente e il processo decisionale basato sull'intelligenza artificiale, il sistema aumenta l'efficienza rafforzando al contempo la capacità della rete di gestire l'aumento della domanda di energia e le interruzioni legate al clima, garantendo un'infrastruttura energetica più stabile e adattabile per la Norvegia.</a:t>
            </a:r>
          </a:p>
          <a:p>
            <a:pPr algn="ctr">
              <a:lnSpc>
                <a:spcPts val="1480"/>
              </a:lnSpc>
            </a:pPr>
            <a:endParaRPr lang="en-US" sz="1400" i="1" spc="0" baseline="0" dirty="0">
              <a:ln/>
              <a:solidFill>
                <a:schemeClr val="bg1"/>
              </a:solidFill>
              <a:latin typeface="Calibri" panose="020F0502020204030204" pitchFamily="34" charset="0"/>
              <a:cs typeface="Calibri" panose="020F0502020204030204" pitchFamily="34" charset="0"/>
              <a:sym typeface="Poppins-MediumItalic"/>
              <a:rtl val="0"/>
            </a:endParaRPr>
          </a:p>
        </p:txBody>
      </p:sp>
      <p:grpSp>
        <p:nvGrpSpPr>
          <p:cNvPr id="81" name="Group 80">
            <a:extLst>
              <a:ext uri="{FF2B5EF4-FFF2-40B4-BE49-F238E27FC236}">
                <a16:creationId xmlns:a16="http://schemas.microsoft.com/office/drawing/2014/main" id="{8BD782A1-2F3F-7CAA-1511-9D7E372D1EB0}"/>
              </a:ext>
            </a:extLst>
          </p:cNvPr>
          <p:cNvGrpSpPr/>
          <p:nvPr/>
        </p:nvGrpSpPr>
        <p:grpSpPr>
          <a:xfrm>
            <a:off x="2173223" y="7834909"/>
            <a:ext cx="506531" cy="527128"/>
            <a:chOff x="3402050" y="5539672"/>
            <a:chExt cx="751576" cy="782137"/>
          </a:xfrm>
        </p:grpSpPr>
        <p:sp>
          <p:nvSpPr>
            <p:cNvPr id="82" name="Freeform 81">
              <a:extLst>
                <a:ext uri="{FF2B5EF4-FFF2-40B4-BE49-F238E27FC236}">
                  <a16:creationId xmlns:a16="http://schemas.microsoft.com/office/drawing/2014/main" id="{F7900CE1-5996-BE23-B4C1-968CC41192BB}"/>
                </a:ext>
              </a:extLst>
            </p:cNvPr>
            <p:cNvSpPr/>
            <p:nvPr/>
          </p:nvSpPr>
          <p:spPr>
            <a:xfrm>
              <a:off x="3402050" y="5539672"/>
              <a:ext cx="751576" cy="782137"/>
            </a:xfrm>
            <a:custGeom>
              <a:avLst/>
              <a:gdLst>
                <a:gd name="connsiteX0" fmla="*/ 27317 w 751576"/>
                <a:gd name="connsiteY0" fmla="*/ 782137 h 782137"/>
                <a:gd name="connsiteX1" fmla="*/ 0 w 751576"/>
                <a:gd name="connsiteY1" fmla="*/ 640899 h 782137"/>
                <a:gd name="connsiteX2" fmla="*/ 23986 w 751576"/>
                <a:gd name="connsiteY2" fmla="*/ 508323 h 782137"/>
                <a:gd name="connsiteX3" fmla="*/ 0 w 751576"/>
                <a:gd name="connsiteY3" fmla="*/ 375746 h 782137"/>
                <a:gd name="connsiteX4" fmla="*/ 375788 w 751576"/>
                <a:gd name="connsiteY4" fmla="*/ 0 h 782137"/>
                <a:gd name="connsiteX5" fmla="*/ 751577 w 751576"/>
                <a:gd name="connsiteY5" fmla="*/ 375746 h 782137"/>
                <a:gd name="connsiteX6" fmla="*/ 727590 w 751576"/>
                <a:gd name="connsiteY6" fmla="*/ 508323 h 782137"/>
                <a:gd name="connsiteX7" fmla="*/ 632977 w 751576"/>
                <a:gd name="connsiteY7" fmla="*/ 649560 h 782137"/>
                <a:gd name="connsiteX8" fmla="*/ 376455 w 751576"/>
                <a:gd name="connsiteY8" fmla="*/ 750825 h 782137"/>
                <a:gd name="connsiteX9" fmla="*/ 119932 w 751576"/>
                <a:gd name="connsiteY9" fmla="*/ 649560 h 782137"/>
                <a:gd name="connsiteX10" fmla="*/ 28651 w 751576"/>
                <a:gd name="connsiteY10" fmla="*/ 782137 h 78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1576" h="782137">
                  <a:moveTo>
                    <a:pt x="27317" y="782137"/>
                  </a:moveTo>
                  <a:cubicBezTo>
                    <a:pt x="9327" y="738167"/>
                    <a:pt x="0" y="690865"/>
                    <a:pt x="0" y="640899"/>
                  </a:cubicBezTo>
                  <a:cubicBezTo>
                    <a:pt x="0" y="590933"/>
                    <a:pt x="8662" y="549628"/>
                    <a:pt x="23986" y="508323"/>
                  </a:cubicBezTo>
                  <a:cubicBezTo>
                    <a:pt x="8662" y="467017"/>
                    <a:pt x="0" y="422381"/>
                    <a:pt x="0" y="375746"/>
                  </a:cubicBezTo>
                  <a:cubicBezTo>
                    <a:pt x="0" y="168553"/>
                    <a:pt x="167905" y="0"/>
                    <a:pt x="375788" y="0"/>
                  </a:cubicBezTo>
                  <a:cubicBezTo>
                    <a:pt x="583670" y="0"/>
                    <a:pt x="751577" y="167886"/>
                    <a:pt x="751577" y="375746"/>
                  </a:cubicBezTo>
                  <a:cubicBezTo>
                    <a:pt x="751577" y="583605"/>
                    <a:pt x="742915" y="467017"/>
                    <a:pt x="727590" y="508323"/>
                  </a:cubicBezTo>
                  <a:cubicBezTo>
                    <a:pt x="706934" y="562286"/>
                    <a:pt x="674286" y="610919"/>
                    <a:pt x="632977" y="649560"/>
                  </a:cubicBezTo>
                  <a:cubicBezTo>
                    <a:pt x="565681" y="712185"/>
                    <a:pt x="475731" y="750825"/>
                    <a:pt x="376455" y="750825"/>
                  </a:cubicBezTo>
                  <a:cubicBezTo>
                    <a:pt x="277176" y="750825"/>
                    <a:pt x="186562" y="712185"/>
                    <a:pt x="119932" y="649560"/>
                  </a:cubicBezTo>
                  <a:cubicBezTo>
                    <a:pt x="80620" y="686202"/>
                    <a:pt x="49305" y="731505"/>
                    <a:pt x="28651" y="782137"/>
                  </a:cubicBezTo>
                  <a:close/>
                </a:path>
              </a:pathLst>
            </a:custGeom>
            <a:solidFill>
              <a:srgbClr val="ADD037"/>
            </a:solidFill>
            <a:ln w="6662" cap="flat">
              <a:noFill/>
              <a:prstDash val="solid"/>
              <a:miter/>
            </a:ln>
          </p:spPr>
          <p:txBody>
            <a:bodyPr rtlCol="0" anchor="ctr"/>
            <a:lstStyle/>
            <a:p>
              <a:endParaRPr lang="en-US">
                <a:solidFill>
                  <a:srgbClr val="262626"/>
                </a:solidFill>
              </a:endParaRPr>
            </a:p>
          </p:txBody>
        </p:sp>
        <p:sp>
          <p:nvSpPr>
            <p:cNvPr id="83" name="Freeform 82">
              <a:extLst>
                <a:ext uri="{FF2B5EF4-FFF2-40B4-BE49-F238E27FC236}">
                  <a16:creationId xmlns:a16="http://schemas.microsoft.com/office/drawing/2014/main" id="{751577BC-9357-64B6-C268-F8F9D963878F}"/>
                </a:ext>
              </a:extLst>
            </p:cNvPr>
            <p:cNvSpPr/>
            <p:nvPr/>
          </p:nvSpPr>
          <p:spPr>
            <a:xfrm>
              <a:off x="3794857" y="5761975"/>
              <a:ext cx="213675" cy="282614"/>
            </a:xfrm>
            <a:custGeom>
              <a:avLst/>
              <a:gdLst>
                <a:gd name="connsiteX0" fmla="*/ 138227 w 213675"/>
                <a:gd name="connsiteY0" fmla="*/ 215400 h 282614"/>
                <a:gd name="connsiteX1" fmla="*/ 75596 w 213675"/>
                <a:gd name="connsiteY1" fmla="*/ 209405 h 282614"/>
                <a:gd name="connsiteX2" fmla="*/ 1637 w 213675"/>
                <a:gd name="connsiteY2" fmla="*/ 88819 h 282614"/>
                <a:gd name="connsiteX3" fmla="*/ 117571 w 213675"/>
                <a:gd name="connsiteY3" fmla="*/ 213 h 282614"/>
                <a:gd name="connsiteX4" fmla="*/ 213518 w 213675"/>
                <a:gd name="connsiteY4" fmla="*/ 100812 h 282614"/>
                <a:gd name="connsiteX5" fmla="*/ 134228 w 213675"/>
                <a:gd name="connsiteY5" fmla="*/ 262702 h 282614"/>
                <a:gd name="connsiteX6" fmla="*/ 106911 w 213675"/>
                <a:gd name="connsiteY6" fmla="*/ 282022 h 282614"/>
                <a:gd name="connsiteX7" fmla="*/ 98249 w 213675"/>
                <a:gd name="connsiteY7" fmla="*/ 282022 h 282614"/>
                <a:gd name="connsiteX8" fmla="*/ 100248 w 213675"/>
                <a:gd name="connsiteY8" fmla="*/ 273362 h 282614"/>
                <a:gd name="connsiteX9" fmla="*/ 138227 w 213675"/>
                <a:gd name="connsiteY9" fmla="*/ 214068 h 28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675" h="282614">
                  <a:moveTo>
                    <a:pt x="138227" y="215400"/>
                  </a:moveTo>
                  <a:cubicBezTo>
                    <a:pt x="114907" y="213402"/>
                    <a:pt x="94918" y="214734"/>
                    <a:pt x="75596" y="209405"/>
                  </a:cubicBezTo>
                  <a:cubicBezTo>
                    <a:pt x="23625" y="195414"/>
                    <a:pt x="-7690" y="141451"/>
                    <a:pt x="1637" y="88819"/>
                  </a:cubicBezTo>
                  <a:cubicBezTo>
                    <a:pt x="11631" y="32858"/>
                    <a:pt x="58939" y="-3118"/>
                    <a:pt x="117571" y="213"/>
                  </a:cubicBezTo>
                  <a:cubicBezTo>
                    <a:pt x="168877" y="3544"/>
                    <a:pt x="211519" y="47514"/>
                    <a:pt x="213518" y="100812"/>
                  </a:cubicBezTo>
                  <a:cubicBezTo>
                    <a:pt x="216182" y="168765"/>
                    <a:pt x="184867" y="220730"/>
                    <a:pt x="134228" y="262702"/>
                  </a:cubicBezTo>
                  <a:cubicBezTo>
                    <a:pt x="125568" y="270031"/>
                    <a:pt x="116239" y="276027"/>
                    <a:pt x="106911" y="282022"/>
                  </a:cubicBezTo>
                  <a:cubicBezTo>
                    <a:pt x="104912" y="283355"/>
                    <a:pt x="100914" y="282022"/>
                    <a:pt x="98249" y="282022"/>
                  </a:cubicBezTo>
                  <a:cubicBezTo>
                    <a:pt x="98249" y="279358"/>
                    <a:pt x="98249" y="276027"/>
                    <a:pt x="100248" y="273362"/>
                  </a:cubicBezTo>
                  <a:cubicBezTo>
                    <a:pt x="112907" y="253375"/>
                    <a:pt x="125568" y="233389"/>
                    <a:pt x="138227" y="214068"/>
                  </a:cubicBezTo>
                  <a:close/>
                </a:path>
              </a:pathLst>
            </a:custGeom>
            <a:solidFill>
              <a:schemeClr val="bg1"/>
            </a:solidFill>
            <a:ln w="6662" cap="flat">
              <a:noFill/>
              <a:prstDash val="solid"/>
              <a:miter/>
            </a:ln>
          </p:spPr>
          <p:txBody>
            <a:bodyPr rtlCol="0" anchor="ctr"/>
            <a:lstStyle/>
            <a:p>
              <a:endParaRPr lang="en-US">
                <a:solidFill>
                  <a:srgbClr val="262626"/>
                </a:solidFill>
              </a:endParaRPr>
            </a:p>
          </p:txBody>
        </p:sp>
        <p:sp>
          <p:nvSpPr>
            <p:cNvPr id="84" name="Freeform 83">
              <a:extLst>
                <a:ext uri="{FF2B5EF4-FFF2-40B4-BE49-F238E27FC236}">
                  <a16:creationId xmlns:a16="http://schemas.microsoft.com/office/drawing/2014/main" id="{80B59ADC-DB34-F30D-6E41-5A39F648AFC5}"/>
                </a:ext>
              </a:extLst>
            </p:cNvPr>
            <p:cNvSpPr/>
            <p:nvPr/>
          </p:nvSpPr>
          <p:spPr>
            <a:xfrm>
              <a:off x="3546595" y="5762276"/>
              <a:ext cx="213875" cy="282387"/>
            </a:xfrm>
            <a:custGeom>
              <a:avLst/>
              <a:gdLst>
                <a:gd name="connsiteX0" fmla="*/ 134630 w 213875"/>
                <a:gd name="connsiteY0" fmla="*/ 211102 h 282387"/>
                <a:gd name="connsiteX1" fmla="*/ 59339 w 213875"/>
                <a:gd name="connsiteY1" fmla="*/ 203108 h 282387"/>
                <a:gd name="connsiteX2" fmla="*/ 4038 w 213875"/>
                <a:gd name="connsiteY2" fmla="*/ 77193 h 282387"/>
                <a:gd name="connsiteX3" fmla="*/ 119305 w 213875"/>
                <a:gd name="connsiteY3" fmla="*/ 578 h 282387"/>
                <a:gd name="connsiteX4" fmla="*/ 213253 w 213875"/>
                <a:gd name="connsiteY4" fmla="*/ 95848 h 282387"/>
                <a:gd name="connsiteX5" fmla="*/ 169277 w 213875"/>
                <a:gd name="connsiteY5" fmla="*/ 228424 h 282387"/>
                <a:gd name="connsiteX6" fmla="*/ 109978 w 213875"/>
                <a:gd name="connsiteY6" fmla="*/ 280389 h 282387"/>
                <a:gd name="connsiteX7" fmla="*/ 97984 w 213875"/>
                <a:gd name="connsiteY7" fmla="*/ 282388 h 282387"/>
                <a:gd name="connsiteX8" fmla="*/ 101982 w 213875"/>
                <a:gd name="connsiteY8" fmla="*/ 271728 h 282387"/>
                <a:gd name="connsiteX9" fmla="*/ 137962 w 213875"/>
                <a:gd name="connsiteY9" fmla="*/ 215099 h 282387"/>
                <a:gd name="connsiteX10" fmla="*/ 134630 w 213875"/>
                <a:gd name="connsiteY10" fmla="*/ 211102 h 28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875" h="282387">
                  <a:moveTo>
                    <a:pt x="134630" y="211102"/>
                  </a:moveTo>
                  <a:cubicBezTo>
                    <a:pt x="108645" y="217098"/>
                    <a:pt x="83326" y="215099"/>
                    <a:pt x="59339" y="203108"/>
                  </a:cubicBezTo>
                  <a:cubicBezTo>
                    <a:pt x="13365" y="180457"/>
                    <a:pt x="-9955" y="127159"/>
                    <a:pt x="4038" y="77193"/>
                  </a:cubicBezTo>
                  <a:cubicBezTo>
                    <a:pt x="18029" y="27227"/>
                    <a:pt x="65336" y="-4752"/>
                    <a:pt x="119305" y="578"/>
                  </a:cubicBezTo>
                  <a:cubicBezTo>
                    <a:pt x="167945" y="5242"/>
                    <a:pt x="209254" y="45881"/>
                    <a:pt x="213253" y="95848"/>
                  </a:cubicBezTo>
                  <a:cubicBezTo>
                    <a:pt x="217251" y="146480"/>
                    <a:pt x="201926" y="191116"/>
                    <a:pt x="169277" y="228424"/>
                  </a:cubicBezTo>
                  <a:cubicBezTo>
                    <a:pt x="151954" y="247744"/>
                    <a:pt x="130633" y="263734"/>
                    <a:pt x="109978" y="280389"/>
                  </a:cubicBezTo>
                  <a:cubicBezTo>
                    <a:pt x="107313" y="282388"/>
                    <a:pt x="101982" y="281721"/>
                    <a:pt x="97984" y="282388"/>
                  </a:cubicBezTo>
                  <a:cubicBezTo>
                    <a:pt x="99316" y="279057"/>
                    <a:pt x="99983" y="275059"/>
                    <a:pt x="101982" y="271728"/>
                  </a:cubicBezTo>
                  <a:cubicBezTo>
                    <a:pt x="113976" y="253074"/>
                    <a:pt x="125968" y="233754"/>
                    <a:pt x="137962" y="215099"/>
                  </a:cubicBezTo>
                  <a:cubicBezTo>
                    <a:pt x="136629" y="213767"/>
                    <a:pt x="135962" y="212435"/>
                    <a:pt x="134630" y="211102"/>
                  </a:cubicBezTo>
                  <a:close/>
                </a:path>
              </a:pathLst>
            </a:custGeom>
            <a:solidFill>
              <a:schemeClr val="bg1"/>
            </a:solidFill>
            <a:ln w="6662" cap="flat">
              <a:noFill/>
              <a:prstDash val="solid"/>
              <a:miter/>
            </a:ln>
          </p:spPr>
          <p:txBody>
            <a:bodyPr rtlCol="0" anchor="ctr"/>
            <a:lstStyle/>
            <a:p>
              <a:endParaRPr lang="en-US">
                <a:solidFill>
                  <a:srgbClr val="262626"/>
                </a:solidFill>
              </a:endParaRPr>
            </a:p>
          </p:txBody>
        </p:sp>
      </p:grpSp>
      <p:sp>
        <p:nvSpPr>
          <p:cNvPr id="85" name="Freeform 84">
            <a:extLst>
              <a:ext uri="{FF2B5EF4-FFF2-40B4-BE49-F238E27FC236}">
                <a16:creationId xmlns:a16="http://schemas.microsoft.com/office/drawing/2014/main" id="{98CCAF3A-C4CF-72D7-71FE-84594F533BC1}"/>
              </a:ext>
            </a:extLst>
          </p:cNvPr>
          <p:cNvSpPr/>
          <p:nvPr/>
        </p:nvSpPr>
        <p:spPr>
          <a:xfrm rot="907098">
            <a:off x="-505864" y="8825304"/>
            <a:ext cx="1706380" cy="1496804"/>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2" name="Text Placeholder 1">
            <a:extLst>
              <a:ext uri="{FF2B5EF4-FFF2-40B4-BE49-F238E27FC236}">
                <a16:creationId xmlns:a16="http://schemas.microsoft.com/office/drawing/2014/main" id="{40664872-40F2-BEE8-18D0-2560F5187277}"/>
              </a:ext>
            </a:extLst>
          </p:cNvPr>
          <p:cNvSpPr txBox="1">
            <a:spLocks/>
          </p:cNvSpPr>
          <p:nvPr/>
        </p:nvSpPr>
        <p:spPr>
          <a:xfrm>
            <a:off x="631727" y="3055625"/>
            <a:ext cx="6349150" cy="1522557"/>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a:solidFill>
                  <a:srgbClr val="262626"/>
                </a:solidFill>
              </a:rPr>
              <a:t>Per affrontare queste sfide, Statkraft ed Elvia hanno sviluppato e implementato una soluzione di rete intelligente basata sull'intelligenza artificiale. Il sistema </a:t>
            </a:r>
            <a:r>
              <a:rPr lang="en-US" sz="1150" b="0" dirty="0" err="1">
                <a:solidFill>
                  <a:srgbClr val="262626"/>
                </a:solidFill>
              </a:rPr>
              <a:t>utilizza </a:t>
            </a:r>
            <a:r>
              <a:rPr lang="en-US" sz="1150" b="0" dirty="0">
                <a:solidFill>
                  <a:srgbClr val="262626"/>
                </a:solidFill>
              </a:rPr>
              <a:t>algoritmi di apprendimento automatico per </a:t>
            </a:r>
            <a:r>
              <a:rPr lang="en-US" sz="1150" b="0" dirty="0" err="1">
                <a:solidFill>
                  <a:srgbClr val="262626"/>
                </a:solidFill>
              </a:rPr>
              <a:t>analizzare </a:t>
            </a:r>
            <a:r>
              <a:rPr lang="en-US" sz="1150" b="0" dirty="0">
                <a:solidFill>
                  <a:srgbClr val="262626"/>
                </a:solidFill>
              </a:rPr>
              <a:t>i dati in tempo reale provenienti da vari componenti della rete. Elaborando questi dati, l'intelligenza artificiale è in grado di prevedere i modelli di domanda energetica, gestire dinamicamente i carichi energetici e </a:t>
            </a:r>
            <a:r>
              <a:rPr lang="en-US" sz="1150" b="0" dirty="0" err="1">
                <a:solidFill>
                  <a:srgbClr val="262626"/>
                </a:solidFill>
              </a:rPr>
              <a:t>ottimizzare </a:t>
            </a:r>
            <a:r>
              <a:rPr lang="en-US" sz="1150" b="0" dirty="0">
                <a:solidFill>
                  <a:srgbClr val="262626"/>
                </a:solidFill>
              </a:rPr>
              <a:t>l'integrazione delle fonti di energia rinnovabile.</a:t>
            </a:r>
          </a:p>
          <a:p>
            <a:pPr algn="just">
              <a:lnSpc>
                <a:spcPts val="1220"/>
              </a:lnSpc>
              <a:spcBef>
                <a:spcPts val="0"/>
              </a:spcBef>
            </a:pPr>
            <a:r>
              <a:rPr lang="en-US" sz="1150" b="0" dirty="0">
                <a:solidFill>
                  <a:srgbClr val="262626"/>
                </a:solidFill>
              </a:rPr>
              <a:t> </a:t>
            </a:r>
          </a:p>
          <a:p>
            <a:pPr algn="just">
              <a:lnSpc>
                <a:spcPts val="1220"/>
              </a:lnSpc>
              <a:spcBef>
                <a:spcPts val="0"/>
              </a:spcBef>
            </a:pPr>
            <a:r>
              <a:rPr lang="en-US" sz="1150" b="0" dirty="0">
                <a:solidFill>
                  <a:srgbClr val="262626"/>
                </a:solidFill>
              </a:rPr>
              <a:t>L'intelligenza artificiale monitora e regola continuamente il flusso di elettricità, garantendo che l'energia proveniente da fonti eoliche e solari sia distribuita in modo efficiente attraverso la rete. Ciò riduce il sovraccarico, previene gli sprechi e migliora l'affidabilità dell'approvvigionamento di energia rinnovabile. Il sistema consente inoltre agli operatori di rete di rispondere in modo proattivo alle fluttuazioni nella produzione e nella domanda di energia, garantendo una rete elettrica stabile, economica e sostenibile.</a:t>
            </a:r>
          </a:p>
          <a:p>
            <a:pPr algn="just">
              <a:lnSpc>
                <a:spcPts val="1220"/>
              </a:lnSpc>
              <a:spcBef>
                <a:spcPts val="0"/>
              </a:spcBef>
            </a:pPr>
            <a:r>
              <a:rPr lang="en-US" sz="1150" b="0" dirty="0">
                <a:solidFill>
                  <a:srgbClr val="262626"/>
                </a:solidFill>
              </a:rPr>
              <a:t> </a:t>
            </a:r>
          </a:p>
          <a:p>
            <a:pPr algn="just">
              <a:lnSpc>
                <a:spcPts val="1220"/>
              </a:lnSpc>
              <a:spcBef>
                <a:spcPts val="0"/>
              </a:spcBef>
            </a:pPr>
            <a:r>
              <a:rPr lang="en-US" sz="1150" b="0" dirty="0">
                <a:solidFill>
                  <a:srgbClr val="262626"/>
                </a:solidFill>
              </a:rPr>
              <a:t>Una caratteristica fondamentale della soluzione basata sull'intelligenza artificiale è la sua capacità predittiva. </a:t>
            </a:r>
            <a:r>
              <a:rPr lang="en-US" sz="1150" b="0" dirty="0" err="1">
                <a:solidFill>
                  <a:srgbClr val="262626"/>
                </a:solidFill>
              </a:rPr>
              <a:t>Analizzando </a:t>
            </a:r>
            <a:r>
              <a:rPr lang="en-US" sz="1150" b="0" dirty="0">
                <a:solidFill>
                  <a:srgbClr val="262626"/>
                </a:solidFill>
              </a:rPr>
              <a:t>i dati storici e in tempo reale della rete, il sistema è in grado di anticipare i periodi di picco della domanda e di regolare la distribuzione di conseguenza, garantendo che l'energia venga immagazzinata e distribuita dove è più necessaria. Inoltre, l'intelligenza artificiale è in grado di identificare e mitigare i guasti della rete prima che si aggravino, riducendo i tempi di inattività e i costi di manutenzione.</a:t>
            </a:r>
          </a:p>
        </p:txBody>
      </p:sp>
      <p:cxnSp>
        <p:nvCxnSpPr>
          <p:cNvPr id="3" name="Straight Connector 2">
            <a:extLst>
              <a:ext uri="{FF2B5EF4-FFF2-40B4-BE49-F238E27FC236}">
                <a16:creationId xmlns:a16="http://schemas.microsoft.com/office/drawing/2014/main" id="{AA565B56-4746-36CB-B6E6-4F52997C1DA5}"/>
              </a:ext>
            </a:extLst>
          </p:cNvPr>
          <p:cNvCxnSpPr>
            <a:cxnSpLocks/>
          </p:cNvCxnSpPr>
          <p:nvPr/>
        </p:nvCxnSpPr>
        <p:spPr>
          <a:xfrm>
            <a:off x="3698963" y="5863891"/>
            <a:ext cx="0" cy="1889567"/>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A61A86A4-AAE2-12A7-2B72-A5ED5A92644D}"/>
              </a:ext>
            </a:extLst>
          </p:cNvPr>
          <p:cNvCxnSpPr>
            <a:cxnSpLocks/>
          </p:cNvCxnSpPr>
          <p:nvPr/>
        </p:nvCxnSpPr>
        <p:spPr>
          <a:xfrm>
            <a:off x="11148" y="5869986"/>
            <a:ext cx="3687815"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875777B2-E15E-CE5B-BECD-6435F200D863}"/>
              </a:ext>
            </a:extLst>
          </p:cNvPr>
          <p:cNvCxnSpPr>
            <a:cxnSpLocks/>
          </p:cNvCxnSpPr>
          <p:nvPr/>
        </p:nvCxnSpPr>
        <p:spPr>
          <a:xfrm>
            <a:off x="3698963" y="7753458"/>
            <a:ext cx="3879304"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E225AA26-AA77-E255-C25A-AAEB2E143A8B}"/>
              </a:ext>
            </a:extLst>
          </p:cNvPr>
          <p:cNvSpPr txBox="1"/>
          <p:nvPr/>
        </p:nvSpPr>
        <p:spPr>
          <a:xfrm>
            <a:off x="583724" y="5708534"/>
            <a:ext cx="2714458" cy="710772"/>
          </a:xfrm>
          <a:prstGeom prst="rect">
            <a:avLst/>
          </a:prstGeom>
          <a:noFill/>
        </p:spPr>
        <p:txBody>
          <a:bodyPr wrap="square" rtlCol="0">
            <a:spAutoFit/>
          </a:bodyPr>
          <a:lstStyle/>
          <a:p>
            <a:pPr>
              <a:lnSpc>
                <a:spcPts val="1580"/>
              </a:lnSpc>
            </a:pPr>
            <a:r>
              <a:rPr lang="en-US" sz="1600" b="1" dirty="0">
                <a:solidFill>
                  <a:srgbClr val="00898B"/>
                </a:solidFill>
                <a:highlight>
                  <a:srgbClr val="FFFFFF"/>
                </a:highlight>
                <a:latin typeface="Calibri" panose="020F0502020204030204" pitchFamily="34" charset="0"/>
                <a:cs typeface="Calibri" panose="020F0502020204030204" pitchFamily="34" charset="0"/>
              </a:rPr>
              <a:t>Il processo di implementazione ha comportato diversi passaggi chiave:</a:t>
            </a:r>
          </a:p>
          <a:p>
            <a:pPr>
              <a:lnSpc>
                <a:spcPts val="1580"/>
              </a:lnSpc>
            </a:pPr>
            <a:endParaRPr lang="en-US" sz="1600" b="1" dirty="0">
              <a:solidFill>
                <a:srgbClr val="00898B"/>
              </a:solidFill>
              <a:highlight>
                <a:srgbClr val="FFFFFF"/>
              </a:highlight>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92A21B8B-5987-2D5D-FB03-6B6DED68D9BA}"/>
              </a:ext>
            </a:extLst>
          </p:cNvPr>
          <p:cNvSpPr txBox="1"/>
          <p:nvPr/>
        </p:nvSpPr>
        <p:spPr>
          <a:xfrm>
            <a:off x="3948565" y="5946147"/>
            <a:ext cx="3186549" cy="2401107"/>
          </a:xfrm>
          <a:prstGeom prst="rect">
            <a:avLst/>
          </a:prstGeom>
          <a:noFill/>
        </p:spPr>
        <p:txBody>
          <a:bodyPr wrap="square" rtlCol="0">
            <a:spAutoFit/>
          </a:bodyPr>
          <a:lstStyle/>
          <a:p>
            <a:pPr marL="182563" indent="-174625">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Integrazione di sensori intelligenti in tutta la rete per raccogliere dati dettagliati sulle prestazioni.</a:t>
            </a:r>
          </a:p>
          <a:p>
            <a:pPr marL="182563" indent="-174625">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Sviluppo di modelli di intelligenza artificiale in grado di elaborare grandi set di dati in tempo reale.</a:t>
            </a:r>
          </a:p>
          <a:p>
            <a:pPr marL="182563" indent="-174625">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Automazione dei processi di bilanciamento energetico, riducendo l'intervento umano e i tempi di risposta.</a:t>
            </a:r>
          </a:p>
          <a:p>
            <a:pPr marL="182563" indent="-174625">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Collaborazione tra Statkraft, Elvia e le autorità di regolamentazione dell'energia per garantire la conformità con le politiche energetiche nazionali.</a:t>
            </a:r>
          </a:p>
          <a:p>
            <a:pPr marL="182563" indent="-174625">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a:p>
            <a:pPr marL="182563" lvl="0" indent="-174625">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a:p>
            <a:pPr marL="182563" indent="-174625">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a:p>
            <a:pPr marL="182563" lvl="0" indent="-174625">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a:p>
            <a:pPr marL="584200" lvl="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08478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40D82F-93CA-4093-FB0E-78BE882F5B4D}"/>
            </a:ext>
          </a:extLst>
        </p:cNvPr>
        <p:cNvGrpSpPr/>
        <p:nvPr/>
      </p:nvGrpSpPr>
      <p:grpSpPr>
        <a:xfrm>
          <a:off x="0" y="0"/>
          <a:ext cx="0" cy="0"/>
          <a:chOff x="0" y="0"/>
          <a:chExt cx="0" cy="0"/>
        </a:xfrm>
      </p:grpSpPr>
      <p:sp>
        <p:nvSpPr>
          <p:cNvPr id="58" name="Slide Number Placeholder 5">
            <a:extLst>
              <a:ext uri="{FF2B5EF4-FFF2-40B4-BE49-F238E27FC236}">
                <a16:creationId xmlns:a16="http://schemas.microsoft.com/office/drawing/2014/main" id="{5FB36452-1707-A57D-68AE-517A7F6B254D}"/>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3</a:t>
            </a:fld>
            <a:endParaRPr lang="en-US" dirty="0">
              <a:solidFill>
                <a:srgbClr val="262626"/>
              </a:solidFill>
            </a:endParaRPr>
          </a:p>
        </p:txBody>
      </p:sp>
      <p:sp>
        <p:nvSpPr>
          <p:cNvPr id="6" name="Freeform 5">
            <a:extLst>
              <a:ext uri="{FF2B5EF4-FFF2-40B4-BE49-F238E27FC236}">
                <a16:creationId xmlns:a16="http://schemas.microsoft.com/office/drawing/2014/main" id="{0535C389-95EA-1D28-769D-E176B3544785}"/>
              </a:ext>
            </a:extLst>
          </p:cNvPr>
          <p:cNvSpPr/>
          <p:nvPr/>
        </p:nvSpPr>
        <p:spPr>
          <a:xfrm rot="491775">
            <a:off x="1340927" y="6895713"/>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cxnSp>
        <p:nvCxnSpPr>
          <p:cNvPr id="341" name="Straight Connector 340">
            <a:extLst>
              <a:ext uri="{FF2B5EF4-FFF2-40B4-BE49-F238E27FC236}">
                <a16:creationId xmlns:a16="http://schemas.microsoft.com/office/drawing/2014/main" id="{78E05638-1EDF-905A-0D4F-7F38E25A9352}"/>
              </a:ext>
            </a:extLst>
          </p:cNvPr>
          <p:cNvCxnSpPr>
            <a:cxnSpLocks/>
          </p:cNvCxnSpPr>
          <p:nvPr/>
        </p:nvCxnSpPr>
        <p:spPr>
          <a:xfrm flipV="1">
            <a:off x="1758532" y="1522593"/>
            <a:ext cx="5167" cy="8447327"/>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342" name="Group 341">
            <a:extLst>
              <a:ext uri="{FF2B5EF4-FFF2-40B4-BE49-F238E27FC236}">
                <a16:creationId xmlns:a16="http://schemas.microsoft.com/office/drawing/2014/main" id="{0544151D-3A08-D7B1-4ADA-4B3AA9EF5DE9}"/>
              </a:ext>
            </a:extLst>
          </p:cNvPr>
          <p:cNvGrpSpPr/>
          <p:nvPr/>
        </p:nvGrpSpPr>
        <p:grpSpPr>
          <a:xfrm rot="16200000">
            <a:off x="3032266" y="2187039"/>
            <a:ext cx="1440000" cy="6123845"/>
            <a:chOff x="270677" y="6570863"/>
            <a:chExt cx="1579404" cy="6716681"/>
          </a:xfrm>
        </p:grpSpPr>
        <p:sp>
          <p:nvSpPr>
            <p:cNvPr id="343" name="Rectangle 342">
              <a:extLst>
                <a:ext uri="{FF2B5EF4-FFF2-40B4-BE49-F238E27FC236}">
                  <a16:creationId xmlns:a16="http://schemas.microsoft.com/office/drawing/2014/main" id="{F34F383F-EB9C-8557-561F-C4CFCDE27C33}"/>
                </a:ext>
              </a:extLst>
            </p:cNvPr>
            <p:cNvSpPr/>
            <p:nvPr/>
          </p:nvSpPr>
          <p:spPr>
            <a:xfrm>
              <a:off x="270677" y="7957059"/>
              <a:ext cx="1579404" cy="5330485"/>
            </a:xfrm>
            <a:prstGeom prst="rect">
              <a:avLst/>
            </a:prstGeom>
            <a:solidFill>
              <a:srgbClr val="0089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4" name="Freeform 343">
              <a:extLst>
                <a:ext uri="{FF2B5EF4-FFF2-40B4-BE49-F238E27FC236}">
                  <a16:creationId xmlns:a16="http://schemas.microsoft.com/office/drawing/2014/main" id="{B7777D92-DB0A-19C9-8679-FAA04314E3F3}"/>
                </a:ext>
              </a:extLst>
            </p:cNvPr>
            <p:cNvSpPr/>
            <p:nvPr/>
          </p:nvSpPr>
          <p:spPr>
            <a:xfrm>
              <a:off x="547405" y="7947014"/>
              <a:ext cx="1035254" cy="515990"/>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chemeClr val="bg1"/>
            </a:solidFill>
            <a:ln w="2276" cap="flat">
              <a:noFill/>
              <a:prstDash val="solid"/>
              <a:miter/>
            </a:ln>
            <a:effectLst>
              <a:outerShdw blurRad="126595" dist="48294" dir="5040000" sx="104039" sy="104039" algn="t" rotWithShape="0">
                <a:prstClr val="black">
                  <a:alpha val="13560"/>
                </a:prstClr>
              </a:outerShdw>
            </a:effectLst>
          </p:spPr>
          <p:txBody>
            <a:bodyPr rtlCol="0" anchor="ctr"/>
            <a:lstStyle/>
            <a:p>
              <a:endParaRPr lang="en-US"/>
            </a:p>
          </p:txBody>
        </p:sp>
        <p:sp>
          <p:nvSpPr>
            <p:cNvPr id="345" name="Freeform 344">
              <a:extLst>
                <a:ext uri="{FF2B5EF4-FFF2-40B4-BE49-F238E27FC236}">
                  <a16:creationId xmlns:a16="http://schemas.microsoft.com/office/drawing/2014/main" id="{30C866D3-2E23-DFCE-ACF1-15DA21F16231}"/>
                </a:ext>
              </a:extLst>
            </p:cNvPr>
            <p:cNvSpPr/>
            <p:nvPr/>
          </p:nvSpPr>
          <p:spPr>
            <a:xfrm>
              <a:off x="866226" y="7943716"/>
              <a:ext cx="398525" cy="199208"/>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rgbClr val="00898B"/>
            </a:solidFill>
            <a:ln w="2276" cap="flat">
              <a:noFill/>
              <a:prstDash val="solid"/>
              <a:miter/>
            </a:ln>
          </p:spPr>
          <p:txBody>
            <a:bodyPr rtlCol="0" anchor="ctr"/>
            <a:lstStyle/>
            <a:p>
              <a:endParaRPr lang="en-US"/>
            </a:p>
          </p:txBody>
        </p:sp>
        <p:sp>
          <p:nvSpPr>
            <p:cNvPr id="346" name="Freeform 345">
              <a:extLst>
                <a:ext uri="{FF2B5EF4-FFF2-40B4-BE49-F238E27FC236}">
                  <a16:creationId xmlns:a16="http://schemas.microsoft.com/office/drawing/2014/main" id="{2FD21D7F-EC52-427D-89A5-22918F6290C6}"/>
                </a:ext>
              </a:extLst>
            </p:cNvPr>
            <p:cNvSpPr/>
            <p:nvPr/>
          </p:nvSpPr>
          <p:spPr>
            <a:xfrm>
              <a:off x="1059795" y="7527291"/>
              <a:ext cx="11386" cy="120435"/>
            </a:xfrm>
            <a:custGeom>
              <a:avLst/>
              <a:gdLst>
                <a:gd name="connsiteX0" fmla="*/ 5693 w 11386"/>
                <a:gd name="connsiteY0" fmla="*/ 120436 h 120435"/>
                <a:gd name="connsiteX1" fmla="*/ 0 w 11386"/>
                <a:gd name="connsiteY1" fmla="*/ 114744 h 120435"/>
                <a:gd name="connsiteX2" fmla="*/ 0 w 11386"/>
                <a:gd name="connsiteY2" fmla="*/ 5692 h 120435"/>
                <a:gd name="connsiteX3" fmla="*/ 5693 w 11386"/>
                <a:gd name="connsiteY3" fmla="*/ 0 h 120435"/>
                <a:gd name="connsiteX4" fmla="*/ 11386 w 11386"/>
                <a:gd name="connsiteY4" fmla="*/ 5692 h 120435"/>
                <a:gd name="connsiteX5" fmla="*/ 11386 w 11386"/>
                <a:gd name="connsiteY5" fmla="*/ 114744 h 120435"/>
                <a:gd name="connsiteX6" fmla="*/ 5693 w 11386"/>
                <a:gd name="connsiteY6" fmla="*/ 120436 h 120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86" h="120435">
                  <a:moveTo>
                    <a:pt x="5693" y="120436"/>
                  </a:moveTo>
                  <a:cubicBezTo>
                    <a:pt x="2505" y="120436"/>
                    <a:pt x="0" y="117931"/>
                    <a:pt x="0" y="114744"/>
                  </a:cubicBezTo>
                  <a:lnTo>
                    <a:pt x="0" y="5692"/>
                  </a:lnTo>
                  <a:cubicBezTo>
                    <a:pt x="0" y="2504"/>
                    <a:pt x="2505" y="0"/>
                    <a:pt x="5693" y="0"/>
                  </a:cubicBezTo>
                  <a:cubicBezTo>
                    <a:pt x="8881" y="0"/>
                    <a:pt x="11386" y="2504"/>
                    <a:pt x="11386" y="5692"/>
                  </a:cubicBezTo>
                  <a:lnTo>
                    <a:pt x="11386" y="114744"/>
                  </a:lnTo>
                  <a:cubicBezTo>
                    <a:pt x="11386" y="117931"/>
                    <a:pt x="8881" y="120436"/>
                    <a:pt x="5693" y="120436"/>
                  </a:cubicBezTo>
                  <a:close/>
                </a:path>
              </a:pathLst>
            </a:custGeom>
            <a:solidFill>
              <a:srgbClr val="343434"/>
            </a:solidFill>
            <a:ln w="2276" cap="flat">
              <a:noFill/>
              <a:prstDash val="solid"/>
              <a:miter/>
            </a:ln>
          </p:spPr>
          <p:txBody>
            <a:bodyPr rtlCol="0" anchor="ctr"/>
            <a:lstStyle/>
            <a:p>
              <a:endParaRPr lang="en-US"/>
            </a:p>
          </p:txBody>
        </p:sp>
        <p:grpSp>
          <p:nvGrpSpPr>
            <p:cNvPr id="347" name="Graphic 15">
              <a:extLst>
                <a:ext uri="{FF2B5EF4-FFF2-40B4-BE49-F238E27FC236}">
                  <a16:creationId xmlns:a16="http://schemas.microsoft.com/office/drawing/2014/main" id="{C7BC6BC0-404A-3F4C-5CBA-837FFEDCC0CE}"/>
                </a:ext>
              </a:extLst>
            </p:cNvPr>
            <p:cNvGrpSpPr/>
            <p:nvPr/>
          </p:nvGrpSpPr>
          <p:grpSpPr>
            <a:xfrm>
              <a:off x="1006279" y="7689162"/>
              <a:ext cx="118191" cy="117931"/>
              <a:chOff x="1006279" y="7689162"/>
              <a:chExt cx="118191" cy="117931"/>
            </a:xfrm>
          </p:grpSpPr>
          <p:sp>
            <p:nvSpPr>
              <p:cNvPr id="351" name="Freeform 350">
                <a:extLst>
                  <a:ext uri="{FF2B5EF4-FFF2-40B4-BE49-F238E27FC236}">
                    <a16:creationId xmlns:a16="http://schemas.microsoft.com/office/drawing/2014/main" id="{F5BB59F2-CE7E-713A-62A6-A961E7B408B2}"/>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352" name="Freeform 351">
                <a:extLst>
                  <a:ext uri="{FF2B5EF4-FFF2-40B4-BE49-F238E27FC236}">
                    <a16:creationId xmlns:a16="http://schemas.microsoft.com/office/drawing/2014/main" id="{C047414E-1383-4845-0E22-1A1743AF6B84}"/>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00898B"/>
              </a:solidFill>
              <a:ln w="2276" cap="flat">
                <a:noFill/>
                <a:prstDash val="solid"/>
                <a:miter/>
              </a:ln>
            </p:spPr>
            <p:txBody>
              <a:bodyPr rtlCol="0" anchor="ctr"/>
              <a:lstStyle/>
              <a:p>
                <a:endParaRPr lang="en-US"/>
              </a:p>
            </p:txBody>
          </p:sp>
        </p:grpSp>
        <p:grpSp>
          <p:nvGrpSpPr>
            <p:cNvPr id="348" name="Graphic 15">
              <a:extLst>
                <a:ext uri="{FF2B5EF4-FFF2-40B4-BE49-F238E27FC236}">
                  <a16:creationId xmlns:a16="http://schemas.microsoft.com/office/drawing/2014/main" id="{AA9C5957-C77A-0856-351C-B5C1C0528DE6}"/>
                </a:ext>
              </a:extLst>
            </p:cNvPr>
            <p:cNvGrpSpPr/>
            <p:nvPr/>
          </p:nvGrpSpPr>
          <p:grpSpPr>
            <a:xfrm>
              <a:off x="547405" y="6570863"/>
              <a:ext cx="1035254" cy="914993"/>
              <a:chOff x="547405" y="6570863"/>
              <a:chExt cx="1035254" cy="914993"/>
            </a:xfrm>
          </p:grpSpPr>
          <p:sp>
            <p:nvSpPr>
              <p:cNvPr id="349" name="Freeform 348">
                <a:extLst>
                  <a:ext uri="{FF2B5EF4-FFF2-40B4-BE49-F238E27FC236}">
                    <a16:creationId xmlns:a16="http://schemas.microsoft.com/office/drawing/2014/main" id="{73B645CE-2941-9017-3F28-1D57119DC58E}"/>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00898B"/>
              </a:solidFill>
              <a:ln w="2276" cap="flat">
                <a:noFill/>
                <a:prstDash val="solid"/>
                <a:miter/>
              </a:ln>
            </p:spPr>
            <p:txBody>
              <a:bodyPr rtlCol="0" anchor="ctr"/>
              <a:lstStyle/>
              <a:p>
                <a:endParaRPr lang="en-US"/>
              </a:p>
            </p:txBody>
          </p:sp>
          <p:sp>
            <p:nvSpPr>
              <p:cNvPr id="350" name="Freeform 349">
                <a:extLst>
                  <a:ext uri="{FF2B5EF4-FFF2-40B4-BE49-F238E27FC236}">
                    <a16:creationId xmlns:a16="http://schemas.microsoft.com/office/drawing/2014/main" id="{472DF29A-2C08-7F2B-F758-A763C7435D54}"/>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a:p>
            </p:txBody>
          </p:sp>
        </p:grpSp>
      </p:grpSp>
      <p:grpSp>
        <p:nvGrpSpPr>
          <p:cNvPr id="353" name="Group 352">
            <a:extLst>
              <a:ext uri="{FF2B5EF4-FFF2-40B4-BE49-F238E27FC236}">
                <a16:creationId xmlns:a16="http://schemas.microsoft.com/office/drawing/2014/main" id="{63E69B94-F3DA-B141-5A1A-07C1EACA8EF8}"/>
              </a:ext>
            </a:extLst>
          </p:cNvPr>
          <p:cNvGrpSpPr/>
          <p:nvPr/>
        </p:nvGrpSpPr>
        <p:grpSpPr>
          <a:xfrm rot="16200000">
            <a:off x="3032266" y="3929873"/>
            <a:ext cx="1440000" cy="6123845"/>
            <a:chOff x="281671" y="6570863"/>
            <a:chExt cx="1579404" cy="6716681"/>
          </a:xfrm>
        </p:grpSpPr>
        <p:sp>
          <p:nvSpPr>
            <p:cNvPr id="354" name="Rectangle 353">
              <a:extLst>
                <a:ext uri="{FF2B5EF4-FFF2-40B4-BE49-F238E27FC236}">
                  <a16:creationId xmlns:a16="http://schemas.microsoft.com/office/drawing/2014/main" id="{EC721404-5497-39D8-0766-7F61426260AF}"/>
                </a:ext>
              </a:extLst>
            </p:cNvPr>
            <p:cNvSpPr/>
            <p:nvPr/>
          </p:nvSpPr>
          <p:spPr>
            <a:xfrm>
              <a:off x="281671" y="7957058"/>
              <a:ext cx="1579404" cy="5330486"/>
            </a:xfrm>
            <a:prstGeom prst="rect">
              <a:avLst/>
            </a:prstGeom>
            <a:solidFill>
              <a:srgbClr val="51C4C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5" name="Freeform 354">
              <a:extLst>
                <a:ext uri="{FF2B5EF4-FFF2-40B4-BE49-F238E27FC236}">
                  <a16:creationId xmlns:a16="http://schemas.microsoft.com/office/drawing/2014/main" id="{B6C6A305-17D5-7A20-0C91-B74982957306}"/>
                </a:ext>
              </a:extLst>
            </p:cNvPr>
            <p:cNvSpPr/>
            <p:nvPr/>
          </p:nvSpPr>
          <p:spPr>
            <a:xfrm>
              <a:off x="547405" y="7947014"/>
              <a:ext cx="1035254" cy="515990"/>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chemeClr val="bg1"/>
            </a:solidFill>
            <a:ln w="2276" cap="flat">
              <a:noFill/>
              <a:prstDash val="solid"/>
              <a:miter/>
            </a:ln>
            <a:effectLst>
              <a:outerShdw blurRad="126595" dist="48294" dir="5040000" sx="104039" sy="104039" algn="t" rotWithShape="0">
                <a:prstClr val="black">
                  <a:alpha val="13560"/>
                </a:prstClr>
              </a:outerShdw>
            </a:effectLst>
          </p:spPr>
          <p:txBody>
            <a:bodyPr rtlCol="0" anchor="ctr"/>
            <a:lstStyle/>
            <a:p>
              <a:endParaRPr lang="en-US"/>
            </a:p>
          </p:txBody>
        </p:sp>
        <p:sp>
          <p:nvSpPr>
            <p:cNvPr id="356" name="Freeform 355">
              <a:extLst>
                <a:ext uri="{FF2B5EF4-FFF2-40B4-BE49-F238E27FC236}">
                  <a16:creationId xmlns:a16="http://schemas.microsoft.com/office/drawing/2014/main" id="{EC6F6993-985F-D754-1066-C3CCFCC5DBC3}"/>
                </a:ext>
              </a:extLst>
            </p:cNvPr>
            <p:cNvSpPr/>
            <p:nvPr/>
          </p:nvSpPr>
          <p:spPr>
            <a:xfrm>
              <a:off x="866226" y="7943717"/>
              <a:ext cx="398525" cy="199208"/>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rgbClr val="51C4C6"/>
            </a:solidFill>
            <a:ln w="2276" cap="flat">
              <a:noFill/>
              <a:prstDash val="solid"/>
              <a:miter/>
            </a:ln>
          </p:spPr>
          <p:txBody>
            <a:bodyPr rtlCol="0" anchor="ctr"/>
            <a:lstStyle/>
            <a:p>
              <a:endParaRPr lang="en-US" dirty="0"/>
            </a:p>
          </p:txBody>
        </p:sp>
        <p:sp>
          <p:nvSpPr>
            <p:cNvPr id="357" name="Freeform 356">
              <a:extLst>
                <a:ext uri="{FF2B5EF4-FFF2-40B4-BE49-F238E27FC236}">
                  <a16:creationId xmlns:a16="http://schemas.microsoft.com/office/drawing/2014/main" id="{CFFB4FE4-5B0B-3F81-5C0C-F506B9AB4B4C}"/>
                </a:ext>
              </a:extLst>
            </p:cNvPr>
            <p:cNvSpPr/>
            <p:nvPr/>
          </p:nvSpPr>
          <p:spPr>
            <a:xfrm>
              <a:off x="1059795" y="7527291"/>
              <a:ext cx="11386" cy="120435"/>
            </a:xfrm>
            <a:custGeom>
              <a:avLst/>
              <a:gdLst>
                <a:gd name="connsiteX0" fmla="*/ 5693 w 11386"/>
                <a:gd name="connsiteY0" fmla="*/ 120436 h 120435"/>
                <a:gd name="connsiteX1" fmla="*/ 0 w 11386"/>
                <a:gd name="connsiteY1" fmla="*/ 114744 h 120435"/>
                <a:gd name="connsiteX2" fmla="*/ 0 w 11386"/>
                <a:gd name="connsiteY2" fmla="*/ 5692 h 120435"/>
                <a:gd name="connsiteX3" fmla="*/ 5693 w 11386"/>
                <a:gd name="connsiteY3" fmla="*/ 0 h 120435"/>
                <a:gd name="connsiteX4" fmla="*/ 11386 w 11386"/>
                <a:gd name="connsiteY4" fmla="*/ 5692 h 120435"/>
                <a:gd name="connsiteX5" fmla="*/ 11386 w 11386"/>
                <a:gd name="connsiteY5" fmla="*/ 114744 h 120435"/>
                <a:gd name="connsiteX6" fmla="*/ 5693 w 11386"/>
                <a:gd name="connsiteY6" fmla="*/ 120436 h 120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86" h="120435">
                  <a:moveTo>
                    <a:pt x="5693" y="120436"/>
                  </a:moveTo>
                  <a:cubicBezTo>
                    <a:pt x="2505" y="120436"/>
                    <a:pt x="0" y="117931"/>
                    <a:pt x="0" y="114744"/>
                  </a:cubicBezTo>
                  <a:lnTo>
                    <a:pt x="0" y="5692"/>
                  </a:lnTo>
                  <a:cubicBezTo>
                    <a:pt x="0" y="2504"/>
                    <a:pt x="2505" y="0"/>
                    <a:pt x="5693" y="0"/>
                  </a:cubicBezTo>
                  <a:cubicBezTo>
                    <a:pt x="8881" y="0"/>
                    <a:pt x="11386" y="2504"/>
                    <a:pt x="11386" y="5692"/>
                  </a:cubicBezTo>
                  <a:lnTo>
                    <a:pt x="11386" y="114744"/>
                  </a:lnTo>
                  <a:cubicBezTo>
                    <a:pt x="11386" y="117931"/>
                    <a:pt x="8881" y="120436"/>
                    <a:pt x="5693" y="120436"/>
                  </a:cubicBezTo>
                  <a:close/>
                </a:path>
              </a:pathLst>
            </a:custGeom>
            <a:solidFill>
              <a:srgbClr val="343434"/>
            </a:solidFill>
            <a:ln w="2276" cap="flat">
              <a:noFill/>
              <a:prstDash val="solid"/>
              <a:miter/>
            </a:ln>
          </p:spPr>
          <p:txBody>
            <a:bodyPr rtlCol="0" anchor="ctr"/>
            <a:lstStyle/>
            <a:p>
              <a:endParaRPr lang="en-US"/>
            </a:p>
          </p:txBody>
        </p:sp>
        <p:grpSp>
          <p:nvGrpSpPr>
            <p:cNvPr id="358" name="Graphic 15">
              <a:extLst>
                <a:ext uri="{FF2B5EF4-FFF2-40B4-BE49-F238E27FC236}">
                  <a16:creationId xmlns:a16="http://schemas.microsoft.com/office/drawing/2014/main" id="{071C4CFA-FE0E-53C2-5610-77868760C58E}"/>
                </a:ext>
              </a:extLst>
            </p:cNvPr>
            <p:cNvGrpSpPr/>
            <p:nvPr/>
          </p:nvGrpSpPr>
          <p:grpSpPr>
            <a:xfrm>
              <a:off x="1006279" y="7689162"/>
              <a:ext cx="118191" cy="117931"/>
              <a:chOff x="1006279" y="7689162"/>
              <a:chExt cx="118191" cy="117931"/>
            </a:xfrm>
          </p:grpSpPr>
          <p:sp>
            <p:nvSpPr>
              <p:cNvPr id="362" name="Freeform 361">
                <a:extLst>
                  <a:ext uri="{FF2B5EF4-FFF2-40B4-BE49-F238E27FC236}">
                    <a16:creationId xmlns:a16="http://schemas.microsoft.com/office/drawing/2014/main" id="{37B66FF9-B12A-15EB-A693-F30A6B04187D}"/>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363" name="Freeform 362">
                <a:extLst>
                  <a:ext uri="{FF2B5EF4-FFF2-40B4-BE49-F238E27FC236}">
                    <a16:creationId xmlns:a16="http://schemas.microsoft.com/office/drawing/2014/main" id="{8381F8B9-205A-8BFB-AFFA-50A3EAB0FD3F}"/>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51C4C6"/>
              </a:solidFill>
              <a:ln w="2276" cap="flat">
                <a:noFill/>
                <a:prstDash val="solid"/>
                <a:miter/>
              </a:ln>
            </p:spPr>
            <p:txBody>
              <a:bodyPr rtlCol="0" anchor="ctr"/>
              <a:lstStyle/>
              <a:p>
                <a:endParaRPr lang="en-US"/>
              </a:p>
            </p:txBody>
          </p:sp>
        </p:grpSp>
        <p:grpSp>
          <p:nvGrpSpPr>
            <p:cNvPr id="359" name="Graphic 15">
              <a:extLst>
                <a:ext uri="{FF2B5EF4-FFF2-40B4-BE49-F238E27FC236}">
                  <a16:creationId xmlns:a16="http://schemas.microsoft.com/office/drawing/2014/main" id="{9304D4CB-3748-F443-9FBB-D6D54FEF3653}"/>
                </a:ext>
              </a:extLst>
            </p:cNvPr>
            <p:cNvGrpSpPr/>
            <p:nvPr/>
          </p:nvGrpSpPr>
          <p:grpSpPr>
            <a:xfrm>
              <a:off x="547405" y="6570863"/>
              <a:ext cx="1035254" cy="914993"/>
              <a:chOff x="547405" y="6570863"/>
              <a:chExt cx="1035254" cy="914993"/>
            </a:xfrm>
          </p:grpSpPr>
          <p:sp>
            <p:nvSpPr>
              <p:cNvPr id="360" name="Freeform 359">
                <a:extLst>
                  <a:ext uri="{FF2B5EF4-FFF2-40B4-BE49-F238E27FC236}">
                    <a16:creationId xmlns:a16="http://schemas.microsoft.com/office/drawing/2014/main" id="{37921505-B726-1A39-4A78-E8F15442DD95}"/>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51C4C6"/>
              </a:solidFill>
              <a:ln w="2276" cap="flat">
                <a:noFill/>
                <a:prstDash val="solid"/>
                <a:miter/>
              </a:ln>
            </p:spPr>
            <p:txBody>
              <a:bodyPr rtlCol="0" anchor="ctr"/>
              <a:lstStyle/>
              <a:p>
                <a:endParaRPr lang="en-US"/>
              </a:p>
            </p:txBody>
          </p:sp>
          <p:sp>
            <p:nvSpPr>
              <p:cNvPr id="361" name="Freeform 360">
                <a:extLst>
                  <a:ext uri="{FF2B5EF4-FFF2-40B4-BE49-F238E27FC236}">
                    <a16:creationId xmlns:a16="http://schemas.microsoft.com/office/drawing/2014/main" id="{6F6F818D-2DA0-555F-5266-069320D80931}"/>
                  </a:ext>
                </a:extLst>
              </p:cNvPr>
              <p:cNvSpPr/>
              <p:nvPr/>
            </p:nvSpPr>
            <p:spPr>
              <a:xfrm>
                <a:off x="667646" y="6570863"/>
                <a:ext cx="795229"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a:p>
            </p:txBody>
          </p:sp>
        </p:grpSp>
      </p:grpSp>
      <p:grpSp>
        <p:nvGrpSpPr>
          <p:cNvPr id="364" name="Group 363">
            <a:extLst>
              <a:ext uri="{FF2B5EF4-FFF2-40B4-BE49-F238E27FC236}">
                <a16:creationId xmlns:a16="http://schemas.microsoft.com/office/drawing/2014/main" id="{AD670C9F-6040-6928-F423-963A5C7812CC}"/>
              </a:ext>
            </a:extLst>
          </p:cNvPr>
          <p:cNvGrpSpPr/>
          <p:nvPr/>
        </p:nvGrpSpPr>
        <p:grpSpPr>
          <a:xfrm rot="16200000">
            <a:off x="3032266" y="5690964"/>
            <a:ext cx="1440000" cy="6123843"/>
            <a:chOff x="272642" y="6570863"/>
            <a:chExt cx="1579404" cy="6716679"/>
          </a:xfrm>
        </p:grpSpPr>
        <p:sp>
          <p:nvSpPr>
            <p:cNvPr id="365" name="Rectangle 364">
              <a:extLst>
                <a:ext uri="{FF2B5EF4-FFF2-40B4-BE49-F238E27FC236}">
                  <a16:creationId xmlns:a16="http://schemas.microsoft.com/office/drawing/2014/main" id="{175A0402-0E18-B6DC-BAFD-ECA908518A64}"/>
                </a:ext>
              </a:extLst>
            </p:cNvPr>
            <p:cNvSpPr/>
            <p:nvPr/>
          </p:nvSpPr>
          <p:spPr>
            <a:xfrm>
              <a:off x="272642" y="7957056"/>
              <a:ext cx="1579404" cy="5330486"/>
            </a:xfrm>
            <a:prstGeom prst="rect">
              <a:avLst/>
            </a:prstGeom>
            <a:solidFill>
              <a:srgbClr val="ADD0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6" name="Freeform 365">
              <a:extLst>
                <a:ext uri="{FF2B5EF4-FFF2-40B4-BE49-F238E27FC236}">
                  <a16:creationId xmlns:a16="http://schemas.microsoft.com/office/drawing/2014/main" id="{1F1D718D-36B2-2D0A-D115-5D847865A38C}"/>
                </a:ext>
              </a:extLst>
            </p:cNvPr>
            <p:cNvSpPr/>
            <p:nvPr/>
          </p:nvSpPr>
          <p:spPr>
            <a:xfrm>
              <a:off x="547405" y="7947014"/>
              <a:ext cx="1035254" cy="515990"/>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chemeClr val="bg1"/>
            </a:solidFill>
            <a:ln w="2276" cap="flat">
              <a:noFill/>
              <a:prstDash val="solid"/>
              <a:miter/>
            </a:ln>
            <a:effectLst>
              <a:outerShdw blurRad="126595" dist="48294" dir="5040000" sx="104039" sy="104039" algn="t" rotWithShape="0">
                <a:prstClr val="black">
                  <a:alpha val="13560"/>
                </a:prstClr>
              </a:outerShdw>
            </a:effectLst>
          </p:spPr>
          <p:txBody>
            <a:bodyPr rtlCol="0" anchor="ctr"/>
            <a:lstStyle/>
            <a:p>
              <a:endParaRPr lang="en-US"/>
            </a:p>
          </p:txBody>
        </p:sp>
        <p:sp>
          <p:nvSpPr>
            <p:cNvPr id="367" name="Freeform 366">
              <a:extLst>
                <a:ext uri="{FF2B5EF4-FFF2-40B4-BE49-F238E27FC236}">
                  <a16:creationId xmlns:a16="http://schemas.microsoft.com/office/drawing/2014/main" id="{1E147F96-636F-49D3-20A9-F82C8DC1C5C4}"/>
                </a:ext>
              </a:extLst>
            </p:cNvPr>
            <p:cNvSpPr/>
            <p:nvPr/>
          </p:nvSpPr>
          <p:spPr>
            <a:xfrm>
              <a:off x="866226" y="7943716"/>
              <a:ext cx="398525" cy="199208"/>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rgbClr val="ADD037"/>
            </a:solidFill>
            <a:ln w="2276" cap="flat">
              <a:noFill/>
              <a:prstDash val="solid"/>
              <a:miter/>
            </a:ln>
          </p:spPr>
          <p:txBody>
            <a:bodyPr rtlCol="0" anchor="ctr"/>
            <a:lstStyle/>
            <a:p>
              <a:endParaRPr lang="en-US" dirty="0"/>
            </a:p>
          </p:txBody>
        </p:sp>
        <p:sp>
          <p:nvSpPr>
            <p:cNvPr id="368" name="Freeform 367">
              <a:extLst>
                <a:ext uri="{FF2B5EF4-FFF2-40B4-BE49-F238E27FC236}">
                  <a16:creationId xmlns:a16="http://schemas.microsoft.com/office/drawing/2014/main" id="{7C542658-AA10-F272-AF6E-142D726E7141}"/>
                </a:ext>
              </a:extLst>
            </p:cNvPr>
            <p:cNvSpPr/>
            <p:nvPr/>
          </p:nvSpPr>
          <p:spPr>
            <a:xfrm>
              <a:off x="1059795" y="7527291"/>
              <a:ext cx="11386" cy="120435"/>
            </a:xfrm>
            <a:custGeom>
              <a:avLst/>
              <a:gdLst>
                <a:gd name="connsiteX0" fmla="*/ 5693 w 11386"/>
                <a:gd name="connsiteY0" fmla="*/ 120436 h 120435"/>
                <a:gd name="connsiteX1" fmla="*/ 0 w 11386"/>
                <a:gd name="connsiteY1" fmla="*/ 114744 h 120435"/>
                <a:gd name="connsiteX2" fmla="*/ 0 w 11386"/>
                <a:gd name="connsiteY2" fmla="*/ 5692 h 120435"/>
                <a:gd name="connsiteX3" fmla="*/ 5693 w 11386"/>
                <a:gd name="connsiteY3" fmla="*/ 0 h 120435"/>
                <a:gd name="connsiteX4" fmla="*/ 11386 w 11386"/>
                <a:gd name="connsiteY4" fmla="*/ 5692 h 120435"/>
                <a:gd name="connsiteX5" fmla="*/ 11386 w 11386"/>
                <a:gd name="connsiteY5" fmla="*/ 114744 h 120435"/>
                <a:gd name="connsiteX6" fmla="*/ 5693 w 11386"/>
                <a:gd name="connsiteY6" fmla="*/ 120436 h 120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86" h="120435">
                  <a:moveTo>
                    <a:pt x="5693" y="120436"/>
                  </a:moveTo>
                  <a:cubicBezTo>
                    <a:pt x="2505" y="120436"/>
                    <a:pt x="0" y="117931"/>
                    <a:pt x="0" y="114744"/>
                  </a:cubicBezTo>
                  <a:lnTo>
                    <a:pt x="0" y="5692"/>
                  </a:lnTo>
                  <a:cubicBezTo>
                    <a:pt x="0" y="2504"/>
                    <a:pt x="2505" y="0"/>
                    <a:pt x="5693" y="0"/>
                  </a:cubicBezTo>
                  <a:cubicBezTo>
                    <a:pt x="8881" y="0"/>
                    <a:pt x="11386" y="2504"/>
                    <a:pt x="11386" y="5692"/>
                  </a:cubicBezTo>
                  <a:lnTo>
                    <a:pt x="11386" y="114744"/>
                  </a:lnTo>
                  <a:cubicBezTo>
                    <a:pt x="11386" y="117931"/>
                    <a:pt x="8881" y="120436"/>
                    <a:pt x="5693" y="120436"/>
                  </a:cubicBezTo>
                  <a:close/>
                </a:path>
              </a:pathLst>
            </a:custGeom>
            <a:solidFill>
              <a:srgbClr val="343434"/>
            </a:solidFill>
            <a:ln w="2276" cap="flat">
              <a:noFill/>
              <a:prstDash val="solid"/>
              <a:miter/>
            </a:ln>
          </p:spPr>
          <p:txBody>
            <a:bodyPr rtlCol="0" anchor="ctr"/>
            <a:lstStyle/>
            <a:p>
              <a:endParaRPr lang="en-US"/>
            </a:p>
          </p:txBody>
        </p:sp>
        <p:grpSp>
          <p:nvGrpSpPr>
            <p:cNvPr id="369" name="Graphic 15">
              <a:extLst>
                <a:ext uri="{FF2B5EF4-FFF2-40B4-BE49-F238E27FC236}">
                  <a16:creationId xmlns:a16="http://schemas.microsoft.com/office/drawing/2014/main" id="{5A3DBC6B-F177-74B5-3FB6-779276F80B23}"/>
                </a:ext>
              </a:extLst>
            </p:cNvPr>
            <p:cNvGrpSpPr/>
            <p:nvPr/>
          </p:nvGrpSpPr>
          <p:grpSpPr>
            <a:xfrm>
              <a:off x="1006279" y="7689162"/>
              <a:ext cx="118191" cy="117931"/>
              <a:chOff x="1006279" y="7689162"/>
              <a:chExt cx="118191" cy="117931"/>
            </a:xfrm>
          </p:grpSpPr>
          <p:sp>
            <p:nvSpPr>
              <p:cNvPr id="373" name="Freeform 372">
                <a:extLst>
                  <a:ext uri="{FF2B5EF4-FFF2-40B4-BE49-F238E27FC236}">
                    <a16:creationId xmlns:a16="http://schemas.microsoft.com/office/drawing/2014/main" id="{3962FDE0-5D28-3E80-E804-51FABB6B3527}"/>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374" name="Freeform 373">
                <a:extLst>
                  <a:ext uri="{FF2B5EF4-FFF2-40B4-BE49-F238E27FC236}">
                    <a16:creationId xmlns:a16="http://schemas.microsoft.com/office/drawing/2014/main" id="{C1355D69-39BB-FF79-B2A6-17C818D2D363}"/>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ADD037"/>
              </a:solidFill>
              <a:ln w="2276" cap="flat">
                <a:noFill/>
                <a:prstDash val="solid"/>
                <a:miter/>
              </a:ln>
            </p:spPr>
            <p:txBody>
              <a:bodyPr rtlCol="0" anchor="ctr"/>
              <a:lstStyle/>
              <a:p>
                <a:endParaRPr lang="en-US"/>
              </a:p>
            </p:txBody>
          </p:sp>
        </p:grpSp>
        <p:grpSp>
          <p:nvGrpSpPr>
            <p:cNvPr id="370" name="Graphic 15">
              <a:extLst>
                <a:ext uri="{FF2B5EF4-FFF2-40B4-BE49-F238E27FC236}">
                  <a16:creationId xmlns:a16="http://schemas.microsoft.com/office/drawing/2014/main" id="{DCF8C7E3-3CB7-1A45-E463-59A4FE2B2EE2}"/>
                </a:ext>
              </a:extLst>
            </p:cNvPr>
            <p:cNvGrpSpPr/>
            <p:nvPr/>
          </p:nvGrpSpPr>
          <p:grpSpPr>
            <a:xfrm>
              <a:off x="547405" y="6570863"/>
              <a:ext cx="1035254" cy="914993"/>
              <a:chOff x="547405" y="6570863"/>
              <a:chExt cx="1035254" cy="914993"/>
            </a:xfrm>
          </p:grpSpPr>
          <p:sp>
            <p:nvSpPr>
              <p:cNvPr id="371" name="Freeform 370">
                <a:extLst>
                  <a:ext uri="{FF2B5EF4-FFF2-40B4-BE49-F238E27FC236}">
                    <a16:creationId xmlns:a16="http://schemas.microsoft.com/office/drawing/2014/main" id="{6C603B7E-80D0-733C-2E38-D7BB39805851}"/>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ADD037"/>
              </a:solidFill>
              <a:ln w="2276" cap="flat">
                <a:noFill/>
                <a:prstDash val="solid"/>
                <a:miter/>
              </a:ln>
            </p:spPr>
            <p:txBody>
              <a:bodyPr rtlCol="0" anchor="ctr"/>
              <a:lstStyle/>
              <a:p>
                <a:endParaRPr lang="en-US"/>
              </a:p>
            </p:txBody>
          </p:sp>
          <p:sp>
            <p:nvSpPr>
              <p:cNvPr id="372" name="Freeform 371">
                <a:extLst>
                  <a:ext uri="{FF2B5EF4-FFF2-40B4-BE49-F238E27FC236}">
                    <a16:creationId xmlns:a16="http://schemas.microsoft.com/office/drawing/2014/main" id="{92DE8DC4-FC05-39C5-3DCC-5D749C7FD85B}"/>
                  </a:ext>
                </a:extLst>
              </p:cNvPr>
              <p:cNvSpPr/>
              <p:nvPr/>
            </p:nvSpPr>
            <p:spPr>
              <a:xfrm>
                <a:off x="667646" y="6570863"/>
                <a:ext cx="795229"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a:p>
            </p:txBody>
          </p:sp>
        </p:grpSp>
      </p:grpSp>
      <p:grpSp>
        <p:nvGrpSpPr>
          <p:cNvPr id="397" name="Graphic 503">
            <a:extLst>
              <a:ext uri="{FF2B5EF4-FFF2-40B4-BE49-F238E27FC236}">
                <a16:creationId xmlns:a16="http://schemas.microsoft.com/office/drawing/2014/main" id="{D238962E-D9AC-A6A4-BAE1-311C191EDC92}"/>
              </a:ext>
            </a:extLst>
          </p:cNvPr>
          <p:cNvGrpSpPr>
            <a:grpSpLocks noChangeAspect="1"/>
          </p:cNvGrpSpPr>
          <p:nvPr/>
        </p:nvGrpSpPr>
        <p:grpSpPr>
          <a:xfrm>
            <a:off x="798925" y="8490055"/>
            <a:ext cx="521950" cy="522000"/>
            <a:chOff x="5744107" y="3913060"/>
            <a:chExt cx="1135616" cy="1135724"/>
          </a:xfrm>
          <a:noFill/>
        </p:grpSpPr>
        <p:grpSp>
          <p:nvGrpSpPr>
            <p:cNvPr id="398" name="Graphic 503">
              <a:extLst>
                <a:ext uri="{FF2B5EF4-FFF2-40B4-BE49-F238E27FC236}">
                  <a16:creationId xmlns:a16="http://schemas.microsoft.com/office/drawing/2014/main" id="{76A09EA9-3F09-9A3C-47BD-5E0C559603AC}"/>
                </a:ext>
              </a:extLst>
            </p:cNvPr>
            <p:cNvGrpSpPr/>
            <p:nvPr/>
          </p:nvGrpSpPr>
          <p:grpSpPr>
            <a:xfrm>
              <a:off x="5744107" y="3913060"/>
              <a:ext cx="1135616" cy="1135724"/>
              <a:chOff x="5744107" y="3913060"/>
              <a:chExt cx="1135616" cy="1135724"/>
            </a:xfrm>
            <a:noFill/>
          </p:grpSpPr>
          <p:sp>
            <p:nvSpPr>
              <p:cNvPr id="410" name="Freeform 409">
                <a:extLst>
                  <a:ext uri="{FF2B5EF4-FFF2-40B4-BE49-F238E27FC236}">
                    <a16:creationId xmlns:a16="http://schemas.microsoft.com/office/drawing/2014/main" id="{2991F32F-A7C3-9B71-5A5E-2F1D65F02B99}"/>
                  </a:ext>
                </a:extLst>
              </p:cNvPr>
              <p:cNvSpPr/>
              <p:nvPr/>
            </p:nvSpPr>
            <p:spPr>
              <a:xfrm rot="-1410000">
                <a:off x="5924677" y="4098908"/>
                <a:ext cx="772483" cy="771435"/>
              </a:xfrm>
              <a:custGeom>
                <a:avLst/>
                <a:gdLst>
                  <a:gd name="connsiteX0" fmla="*/ 772483 w 772483"/>
                  <a:gd name="connsiteY0" fmla="*/ 385718 h 771435"/>
                  <a:gd name="connsiteX1" fmla="*/ 386242 w 772483"/>
                  <a:gd name="connsiteY1" fmla="*/ 771435 h 771435"/>
                  <a:gd name="connsiteX2" fmla="*/ 0 w 772483"/>
                  <a:gd name="connsiteY2" fmla="*/ 385718 h 771435"/>
                  <a:gd name="connsiteX3" fmla="*/ 386242 w 772483"/>
                  <a:gd name="connsiteY3" fmla="*/ 0 h 771435"/>
                  <a:gd name="connsiteX4" fmla="*/ 772483 w 772483"/>
                  <a:gd name="connsiteY4" fmla="*/ 385718 h 7714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2483" h="771435">
                    <a:moveTo>
                      <a:pt x="772483" y="385718"/>
                    </a:moveTo>
                    <a:cubicBezTo>
                      <a:pt x="772483" y="598744"/>
                      <a:pt x="599557" y="771435"/>
                      <a:pt x="386242" y="771435"/>
                    </a:cubicBezTo>
                    <a:cubicBezTo>
                      <a:pt x="172926" y="771435"/>
                      <a:pt x="0" y="598744"/>
                      <a:pt x="0" y="385718"/>
                    </a:cubicBezTo>
                    <a:cubicBezTo>
                      <a:pt x="0" y="172692"/>
                      <a:pt x="172926" y="0"/>
                      <a:pt x="386242" y="0"/>
                    </a:cubicBezTo>
                    <a:cubicBezTo>
                      <a:pt x="599557" y="0"/>
                      <a:pt x="772483" y="172692"/>
                      <a:pt x="772483" y="385718"/>
                    </a:cubicBezTo>
                    <a:close/>
                  </a:path>
                </a:pathLst>
              </a:custGeom>
              <a:noFill/>
              <a:ln w="12700" cap="rnd">
                <a:solidFill>
                  <a:srgbClr val="000000"/>
                </a:solidFill>
                <a:prstDash val="solid"/>
                <a:round/>
              </a:ln>
            </p:spPr>
            <p:txBody>
              <a:bodyPr rtlCol="0" anchor="ctr"/>
              <a:lstStyle/>
              <a:p>
                <a:endParaRPr lang="en-US" sz="1799"/>
              </a:p>
            </p:txBody>
          </p:sp>
          <p:grpSp>
            <p:nvGrpSpPr>
              <p:cNvPr id="411" name="Graphic 503">
                <a:extLst>
                  <a:ext uri="{FF2B5EF4-FFF2-40B4-BE49-F238E27FC236}">
                    <a16:creationId xmlns:a16="http://schemas.microsoft.com/office/drawing/2014/main" id="{25828AAC-35C4-EE7A-7C45-C1B5ED8F284A}"/>
                  </a:ext>
                </a:extLst>
              </p:cNvPr>
              <p:cNvGrpSpPr/>
              <p:nvPr/>
            </p:nvGrpSpPr>
            <p:grpSpPr>
              <a:xfrm>
                <a:off x="6155108" y="3929543"/>
                <a:ext cx="313615" cy="1102756"/>
                <a:chOff x="6155108" y="3929543"/>
                <a:chExt cx="313615" cy="1102756"/>
              </a:xfrm>
            </p:grpSpPr>
            <p:sp>
              <p:nvSpPr>
                <p:cNvPr id="433" name="Freeform 432">
                  <a:extLst>
                    <a:ext uri="{FF2B5EF4-FFF2-40B4-BE49-F238E27FC236}">
                      <a16:creationId xmlns:a16="http://schemas.microsoft.com/office/drawing/2014/main" id="{13EC49C1-4955-886D-9511-87EE1E599C91}"/>
                    </a:ext>
                  </a:extLst>
                </p:cNvPr>
                <p:cNvSpPr/>
                <p:nvPr/>
              </p:nvSpPr>
              <p:spPr>
                <a:xfrm>
                  <a:off x="6417554" y="3929543"/>
                  <a:ext cx="51168" cy="179671"/>
                </a:xfrm>
                <a:custGeom>
                  <a:avLst/>
                  <a:gdLst>
                    <a:gd name="connsiteX0" fmla="*/ 0 w 51168"/>
                    <a:gd name="connsiteY0" fmla="*/ 179672 h 179671"/>
                    <a:gd name="connsiteX1" fmla="*/ 51169 w 51168"/>
                    <a:gd name="connsiteY1" fmla="*/ 0 h 179671"/>
                  </a:gdLst>
                  <a:ahLst/>
                  <a:cxnLst>
                    <a:cxn ang="0">
                      <a:pos x="connsiteX0" y="connsiteY0"/>
                    </a:cxn>
                    <a:cxn ang="0">
                      <a:pos x="connsiteX1" y="connsiteY1"/>
                    </a:cxn>
                  </a:cxnLst>
                  <a:rect l="l" t="t" r="r" b="b"/>
                  <a:pathLst>
                    <a:path w="51168" h="179671">
                      <a:moveTo>
                        <a:pt x="0" y="179672"/>
                      </a:moveTo>
                      <a:lnTo>
                        <a:pt x="51169" y="0"/>
                      </a:lnTo>
                    </a:path>
                  </a:pathLst>
                </a:custGeom>
                <a:ln w="12700" cap="rnd">
                  <a:solidFill>
                    <a:srgbClr val="000000"/>
                  </a:solidFill>
                  <a:prstDash val="solid"/>
                  <a:round/>
                </a:ln>
              </p:spPr>
              <p:txBody>
                <a:bodyPr rtlCol="0" anchor="ctr"/>
                <a:lstStyle/>
                <a:p>
                  <a:endParaRPr lang="en-US" sz="1799"/>
                </a:p>
              </p:txBody>
            </p:sp>
            <p:sp>
              <p:nvSpPr>
                <p:cNvPr id="434" name="Freeform 433">
                  <a:extLst>
                    <a:ext uri="{FF2B5EF4-FFF2-40B4-BE49-F238E27FC236}">
                      <a16:creationId xmlns:a16="http://schemas.microsoft.com/office/drawing/2014/main" id="{F1D8E34C-8C0C-B665-EA6C-9757698D20A1}"/>
                    </a:ext>
                  </a:extLst>
                </p:cNvPr>
                <p:cNvSpPr/>
                <p:nvPr/>
              </p:nvSpPr>
              <p:spPr>
                <a:xfrm>
                  <a:off x="6155108" y="4850980"/>
                  <a:ext cx="51168" cy="181320"/>
                </a:xfrm>
                <a:custGeom>
                  <a:avLst/>
                  <a:gdLst>
                    <a:gd name="connsiteX0" fmla="*/ 0 w 51168"/>
                    <a:gd name="connsiteY0" fmla="*/ 181320 h 181320"/>
                    <a:gd name="connsiteX1" fmla="*/ 51169 w 51168"/>
                    <a:gd name="connsiteY1" fmla="*/ 0 h 181320"/>
                  </a:gdLst>
                  <a:ahLst/>
                  <a:cxnLst>
                    <a:cxn ang="0">
                      <a:pos x="connsiteX0" y="connsiteY0"/>
                    </a:cxn>
                    <a:cxn ang="0">
                      <a:pos x="connsiteX1" y="connsiteY1"/>
                    </a:cxn>
                  </a:cxnLst>
                  <a:rect l="l" t="t" r="r" b="b"/>
                  <a:pathLst>
                    <a:path w="51168" h="181320">
                      <a:moveTo>
                        <a:pt x="0" y="181320"/>
                      </a:moveTo>
                      <a:lnTo>
                        <a:pt x="51169" y="0"/>
                      </a:lnTo>
                    </a:path>
                  </a:pathLst>
                </a:custGeom>
                <a:ln w="12700" cap="rnd">
                  <a:solidFill>
                    <a:srgbClr val="000000"/>
                  </a:solidFill>
                  <a:prstDash val="solid"/>
                  <a:round/>
                </a:ln>
              </p:spPr>
              <p:txBody>
                <a:bodyPr rtlCol="0" anchor="ctr"/>
                <a:lstStyle/>
                <a:p>
                  <a:endParaRPr lang="en-US" sz="1799"/>
                </a:p>
              </p:txBody>
            </p:sp>
          </p:grpSp>
          <p:grpSp>
            <p:nvGrpSpPr>
              <p:cNvPr id="412" name="Graphic 503">
                <a:extLst>
                  <a:ext uri="{FF2B5EF4-FFF2-40B4-BE49-F238E27FC236}">
                    <a16:creationId xmlns:a16="http://schemas.microsoft.com/office/drawing/2014/main" id="{A12E505A-0DE4-1F03-C5EA-5B39109C47B1}"/>
                  </a:ext>
                </a:extLst>
              </p:cNvPr>
              <p:cNvGrpSpPr/>
              <p:nvPr/>
            </p:nvGrpSpPr>
            <p:grpSpPr>
              <a:xfrm>
                <a:off x="5760613" y="4325151"/>
                <a:ext cx="1102604" cy="311541"/>
                <a:chOff x="5760613" y="4325151"/>
                <a:chExt cx="1102604" cy="311541"/>
              </a:xfrm>
            </p:grpSpPr>
            <p:sp>
              <p:nvSpPr>
                <p:cNvPr id="431" name="Freeform 430">
                  <a:extLst>
                    <a:ext uri="{FF2B5EF4-FFF2-40B4-BE49-F238E27FC236}">
                      <a16:creationId xmlns:a16="http://schemas.microsoft.com/office/drawing/2014/main" id="{51A0CE49-0BD3-5040-CB8D-6CD8AB3FC108}"/>
                    </a:ext>
                  </a:extLst>
                </p:cNvPr>
                <p:cNvSpPr/>
                <p:nvPr/>
              </p:nvSpPr>
              <p:spPr>
                <a:xfrm>
                  <a:off x="5760613" y="4325151"/>
                  <a:ext cx="179916" cy="51099"/>
                </a:xfrm>
                <a:custGeom>
                  <a:avLst/>
                  <a:gdLst>
                    <a:gd name="connsiteX0" fmla="*/ 179916 w 179916"/>
                    <a:gd name="connsiteY0" fmla="*/ 51100 h 51099"/>
                    <a:gd name="connsiteX1" fmla="*/ 0 w 179916"/>
                    <a:gd name="connsiteY1" fmla="*/ 0 h 51099"/>
                  </a:gdLst>
                  <a:ahLst/>
                  <a:cxnLst>
                    <a:cxn ang="0">
                      <a:pos x="connsiteX0" y="connsiteY0"/>
                    </a:cxn>
                    <a:cxn ang="0">
                      <a:pos x="connsiteX1" y="connsiteY1"/>
                    </a:cxn>
                  </a:cxnLst>
                  <a:rect l="l" t="t" r="r" b="b"/>
                  <a:pathLst>
                    <a:path w="179916" h="51099">
                      <a:moveTo>
                        <a:pt x="179916" y="51100"/>
                      </a:moveTo>
                      <a:lnTo>
                        <a:pt x="0" y="0"/>
                      </a:lnTo>
                    </a:path>
                  </a:pathLst>
                </a:custGeom>
                <a:ln w="12700" cap="rnd">
                  <a:solidFill>
                    <a:srgbClr val="000000"/>
                  </a:solidFill>
                  <a:prstDash val="solid"/>
                  <a:round/>
                </a:ln>
              </p:spPr>
              <p:txBody>
                <a:bodyPr rtlCol="0" anchor="ctr"/>
                <a:lstStyle/>
                <a:p>
                  <a:endParaRPr lang="en-US" sz="1799"/>
                </a:p>
              </p:txBody>
            </p:sp>
            <p:sp>
              <p:nvSpPr>
                <p:cNvPr id="432" name="Freeform 431">
                  <a:extLst>
                    <a:ext uri="{FF2B5EF4-FFF2-40B4-BE49-F238E27FC236}">
                      <a16:creationId xmlns:a16="http://schemas.microsoft.com/office/drawing/2014/main" id="{F77B15A3-C4B6-1621-1432-3D166A43C056}"/>
                    </a:ext>
                  </a:extLst>
                </p:cNvPr>
                <p:cNvSpPr/>
                <p:nvPr/>
              </p:nvSpPr>
              <p:spPr>
                <a:xfrm>
                  <a:off x="6683302" y="4585593"/>
                  <a:ext cx="179916" cy="51099"/>
                </a:xfrm>
                <a:custGeom>
                  <a:avLst/>
                  <a:gdLst>
                    <a:gd name="connsiteX0" fmla="*/ 179916 w 179916"/>
                    <a:gd name="connsiteY0" fmla="*/ 51099 h 51099"/>
                    <a:gd name="connsiteX1" fmla="*/ 0 w 179916"/>
                    <a:gd name="connsiteY1" fmla="*/ 0 h 51099"/>
                  </a:gdLst>
                  <a:ahLst/>
                  <a:cxnLst>
                    <a:cxn ang="0">
                      <a:pos x="connsiteX0" y="connsiteY0"/>
                    </a:cxn>
                    <a:cxn ang="0">
                      <a:pos x="connsiteX1" y="connsiteY1"/>
                    </a:cxn>
                  </a:cxnLst>
                  <a:rect l="l" t="t" r="r" b="b"/>
                  <a:pathLst>
                    <a:path w="179916" h="51099">
                      <a:moveTo>
                        <a:pt x="179916" y="51099"/>
                      </a:moveTo>
                      <a:lnTo>
                        <a:pt x="0" y="0"/>
                      </a:lnTo>
                    </a:path>
                  </a:pathLst>
                </a:custGeom>
                <a:ln w="12700" cap="rnd">
                  <a:solidFill>
                    <a:srgbClr val="000000"/>
                  </a:solidFill>
                  <a:prstDash val="solid"/>
                  <a:round/>
                </a:ln>
              </p:spPr>
              <p:txBody>
                <a:bodyPr rtlCol="0" anchor="ctr"/>
                <a:lstStyle/>
                <a:p>
                  <a:endParaRPr lang="en-US" sz="1799"/>
                </a:p>
              </p:txBody>
            </p:sp>
          </p:grpSp>
          <p:grpSp>
            <p:nvGrpSpPr>
              <p:cNvPr id="413" name="Graphic 503">
                <a:extLst>
                  <a:ext uri="{FF2B5EF4-FFF2-40B4-BE49-F238E27FC236}">
                    <a16:creationId xmlns:a16="http://schemas.microsoft.com/office/drawing/2014/main" id="{E5D9E1CB-B88A-C768-8E3A-CC9CB97140BA}"/>
                  </a:ext>
                </a:extLst>
              </p:cNvPr>
              <p:cNvGrpSpPr/>
              <p:nvPr/>
            </p:nvGrpSpPr>
            <p:grpSpPr>
              <a:xfrm>
                <a:off x="5811782" y="4201524"/>
                <a:ext cx="1000266" cy="558796"/>
                <a:chOff x="5811782" y="4201524"/>
                <a:chExt cx="1000266" cy="558796"/>
              </a:xfrm>
            </p:grpSpPr>
            <p:sp>
              <p:nvSpPr>
                <p:cNvPr id="429" name="Freeform 428">
                  <a:extLst>
                    <a:ext uri="{FF2B5EF4-FFF2-40B4-BE49-F238E27FC236}">
                      <a16:creationId xmlns:a16="http://schemas.microsoft.com/office/drawing/2014/main" id="{B4AA0B1D-916E-B3A9-FB9A-C4706AA35538}"/>
                    </a:ext>
                  </a:extLst>
                </p:cNvPr>
                <p:cNvSpPr/>
                <p:nvPr/>
              </p:nvSpPr>
              <p:spPr>
                <a:xfrm>
                  <a:off x="5811782" y="4668011"/>
                  <a:ext cx="163409" cy="92308"/>
                </a:xfrm>
                <a:custGeom>
                  <a:avLst/>
                  <a:gdLst>
                    <a:gd name="connsiteX0" fmla="*/ 163410 w 163409"/>
                    <a:gd name="connsiteY0" fmla="*/ 0 h 92308"/>
                    <a:gd name="connsiteX1" fmla="*/ 0 w 163409"/>
                    <a:gd name="connsiteY1" fmla="*/ 92308 h 92308"/>
                  </a:gdLst>
                  <a:ahLst/>
                  <a:cxnLst>
                    <a:cxn ang="0">
                      <a:pos x="connsiteX0" y="connsiteY0"/>
                    </a:cxn>
                    <a:cxn ang="0">
                      <a:pos x="connsiteX1" y="connsiteY1"/>
                    </a:cxn>
                  </a:cxnLst>
                  <a:rect l="l" t="t" r="r" b="b"/>
                  <a:pathLst>
                    <a:path w="163409" h="92308">
                      <a:moveTo>
                        <a:pt x="163410" y="0"/>
                      </a:moveTo>
                      <a:lnTo>
                        <a:pt x="0" y="92308"/>
                      </a:lnTo>
                    </a:path>
                  </a:pathLst>
                </a:custGeom>
                <a:ln w="12700" cap="rnd">
                  <a:solidFill>
                    <a:srgbClr val="000000"/>
                  </a:solidFill>
                  <a:prstDash val="solid"/>
                  <a:round/>
                </a:ln>
              </p:spPr>
              <p:txBody>
                <a:bodyPr rtlCol="0" anchor="ctr"/>
                <a:lstStyle/>
                <a:p>
                  <a:endParaRPr lang="en-US" sz="1799"/>
                </a:p>
              </p:txBody>
            </p:sp>
            <p:sp>
              <p:nvSpPr>
                <p:cNvPr id="430" name="Freeform 429">
                  <a:extLst>
                    <a:ext uri="{FF2B5EF4-FFF2-40B4-BE49-F238E27FC236}">
                      <a16:creationId xmlns:a16="http://schemas.microsoft.com/office/drawing/2014/main" id="{5B45D1B5-3028-1955-B689-45CFACB3E5ED}"/>
                    </a:ext>
                  </a:extLst>
                </p:cNvPr>
                <p:cNvSpPr/>
                <p:nvPr/>
              </p:nvSpPr>
              <p:spPr>
                <a:xfrm>
                  <a:off x="6648639" y="4201524"/>
                  <a:ext cx="163409" cy="90660"/>
                </a:xfrm>
                <a:custGeom>
                  <a:avLst/>
                  <a:gdLst>
                    <a:gd name="connsiteX0" fmla="*/ 163410 w 163409"/>
                    <a:gd name="connsiteY0" fmla="*/ 0 h 90660"/>
                    <a:gd name="connsiteX1" fmla="*/ 0 w 163409"/>
                    <a:gd name="connsiteY1" fmla="*/ 90660 h 90660"/>
                  </a:gdLst>
                  <a:ahLst/>
                  <a:cxnLst>
                    <a:cxn ang="0">
                      <a:pos x="connsiteX0" y="connsiteY0"/>
                    </a:cxn>
                    <a:cxn ang="0">
                      <a:pos x="connsiteX1" y="connsiteY1"/>
                    </a:cxn>
                  </a:cxnLst>
                  <a:rect l="l" t="t" r="r" b="b"/>
                  <a:pathLst>
                    <a:path w="163409" h="90660">
                      <a:moveTo>
                        <a:pt x="163410" y="0"/>
                      </a:moveTo>
                      <a:lnTo>
                        <a:pt x="0" y="90660"/>
                      </a:lnTo>
                    </a:path>
                  </a:pathLst>
                </a:custGeom>
                <a:ln w="12700" cap="rnd">
                  <a:solidFill>
                    <a:srgbClr val="000000"/>
                  </a:solidFill>
                  <a:prstDash val="solid"/>
                  <a:round/>
                </a:ln>
              </p:spPr>
              <p:txBody>
                <a:bodyPr rtlCol="0" anchor="ctr"/>
                <a:lstStyle/>
                <a:p>
                  <a:endParaRPr lang="en-US" sz="1799"/>
                </a:p>
              </p:txBody>
            </p:sp>
          </p:grpSp>
          <p:grpSp>
            <p:nvGrpSpPr>
              <p:cNvPr id="414" name="Graphic 503">
                <a:extLst>
                  <a:ext uri="{FF2B5EF4-FFF2-40B4-BE49-F238E27FC236}">
                    <a16:creationId xmlns:a16="http://schemas.microsoft.com/office/drawing/2014/main" id="{1B4001BD-3DFC-E298-2EFE-089896AA27DC}"/>
                  </a:ext>
                </a:extLst>
              </p:cNvPr>
              <p:cNvGrpSpPr/>
              <p:nvPr/>
            </p:nvGrpSpPr>
            <p:grpSpPr>
              <a:xfrm>
                <a:off x="6032963" y="3980643"/>
                <a:ext cx="557904" cy="1000558"/>
                <a:chOff x="6032963" y="3980643"/>
                <a:chExt cx="557904" cy="1000558"/>
              </a:xfrm>
            </p:grpSpPr>
            <p:sp>
              <p:nvSpPr>
                <p:cNvPr id="427" name="Freeform 426">
                  <a:extLst>
                    <a:ext uri="{FF2B5EF4-FFF2-40B4-BE49-F238E27FC236}">
                      <a16:creationId xmlns:a16="http://schemas.microsoft.com/office/drawing/2014/main" id="{724E4E91-4A3D-88C6-94DA-93ADF94780DD}"/>
                    </a:ext>
                  </a:extLst>
                </p:cNvPr>
                <p:cNvSpPr/>
                <p:nvPr/>
              </p:nvSpPr>
              <p:spPr>
                <a:xfrm>
                  <a:off x="6500084" y="4818013"/>
                  <a:ext cx="90783" cy="163188"/>
                </a:xfrm>
                <a:custGeom>
                  <a:avLst/>
                  <a:gdLst>
                    <a:gd name="connsiteX0" fmla="*/ 0 w 90783"/>
                    <a:gd name="connsiteY0" fmla="*/ 0 h 163188"/>
                    <a:gd name="connsiteX1" fmla="*/ 90783 w 90783"/>
                    <a:gd name="connsiteY1" fmla="*/ 163188 h 163188"/>
                  </a:gdLst>
                  <a:ahLst/>
                  <a:cxnLst>
                    <a:cxn ang="0">
                      <a:pos x="connsiteX0" y="connsiteY0"/>
                    </a:cxn>
                    <a:cxn ang="0">
                      <a:pos x="connsiteX1" y="connsiteY1"/>
                    </a:cxn>
                  </a:cxnLst>
                  <a:rect l="l" t="t" r="r" b="b"/>
                  <a:pathLst>
                    <a:path w="90783" h="163188">
                      <a:moveTo>
                        <a:pt x="0" y="0"/>
                      </a:moveTo>
                      <a:lnTo>
                        <a:pt x="90783" y="163188"/>
                      </a:lnTo>
                    </a:path>
                  </a:pathLst>
                </a:custGeom>
                <a:ln w="12700" cap="rnd">
                  <a:solidFill>
                    <a:srgbClr val="000000"/>
                  </a:solidFill>
                  <a:prstDash val="solid"/>
                  <a:round/>
                </a:ln>
              </p:spPr>
              <p:txBody>
                <a:bodyPr rtlCol="0" anchor="ctr"/>
                <a:lstStyle/>
                <a:p>
                  <a:endParaRPr lang="en-US" sz="1799"/>
                </a:p>
              </p:txBody>
            </p:sp>
            <p:sp>
              <p:nvSpPr>
                <p:cNvPr id="428" name="Freeform 427">
                  <a:extLst>
                    <a:ext uri="{FF2B5EF4-FFF2-40B4-BE49-F238E27FC236}">
                      <a16:creationId xmlns:a16="http://schemas.microsoft.com/office/drawing/2014/main" id="{26DE88A9-B54D-50D6-C8F9-2B5FDD1BDB15}"/>
                    </a:ext>
                  </a:extLst>
                </p:cNvPr>
                <p:cNvSpPr/>
                <p:nvPr/>
              </p:nvSpPr>
              <p:spPr>
                <a:xfrm>
                  <a:off x="6032963" y="3980643"/>
                  <a:ext cx="90783" cy="163188"/>
                </a:xfrm>
                <a:custGeom>
                  <a:avLst/>
                  <a:gdLst>
                    <a:gd name="connsiteX0" fmla="*/ 0 w 90783"/>
                    <a:gd name="connsiteY0" fmla="*/ 0 h 163188"/>
                    <a:gd name="connsiteX1" fmla="*/ 90783 w 90783"/>
                    <a:gd name="connsiteY1" fmla="*/ 163188 h 163188"/>
                  </a:gdLst>
                  <a:ahLst/>
                  <a:cxnLst>
                    <a:cxn ang="0">
                      <a:pos x="connsiteX0" y="connsiteY0"/>
                    </a:cxn>
                    <a:cxn ang="0">
                      <a:pos x="connsiteX1" y="connsiteY1"/>
                    </a:cxn>
                  </a:cxnLst>
                  <a:rect l="l" t="t" r="r" b="b"/>
                  <a:pathLst>
                    <a:path w="90783" h="163188">
                      <a:moveTo>
                        <a:pt x="0" y="0"/>
                      </a:moveTo>
                      <a:lnTo>
                        <a:pt x="90783" y="163188"/>
                      </a:lnTo>
                    </a:path>
                  </a:pathLst>
                </a:custGeom>
                <a:ln w="12700" cap="rnd">
                  <a:solidFill>
                    <a:srgbClr val="000000"/>
                  </a:solidFill>
                  <a:prstDash val="solid"/>
                  <a:round/>
                </a:ln>
              </p:spPr>
              <p:txBody>
                <a:bodyPr rtlCol="0" anchor="ctr"/>
                <a:lstStyle/>
                <a:p>
                  <a:endParaRPr lang="en-US" sz="1799"/>
                </a:p>
              </p:txBody>
            </p:sp>
          </p:grpSp>
          <p:grpSp>
            <p:nvGrpSpPr>
              <p:cNvPr id="415" name="Graphic 503">
                <a:extLst>
                  <a:ext uri="{FF2B5EF4-FFF2-40B4-BE49-F238E27FC236}">
                    <a16:creationId xmlns:a16="http://schemas.microsoft.com/office/drawing/2014/main" id="{52FF10A0-CD7E-CE01-9C13-94EFEE51A0A2}"/>
                  </a:ext>
                </a:extLst>
              </p:cNvPr>
              <p:cNvGrpSpPr/>
              <p:nvPr/>
            </p:nvGrpSpPr>
            <p:grpSpPr>
              <a:xfrm>
                <a:off x="5938878" y="4044929"/>
                <a:ext cx="746073" cy="870337"/>
                <a:chOff x="5938878" y="4044929"/>
                <a:chExt cx="746073" cy="870337"/>
              </a:xfrm>
            </p:grpSpPr>
            <p:sp>
              <p:nvSpPr>
                <p:cNvPr id="425" name="Freeform 424">
                  <a:extLst>
                    <a:ext uri="{FF2B5EF4-FFF2-40B4-BE49-F238E27FC236}">
                      <a16:creationId xmlns:a16="http://schemas.microsoft.com/office/drawing/2014/main" id="{ADB9F7EF-1F47-3E5B-2E2F-0EBCCA92100F}"/>
                    </a:ext>
                  </a:extLst>
                </p:cNvPr>
                <p:cNvSpPr/>
                <p:nvPr/>
              </p:nvSpPr>
              <p:spPr>
                <a:xfrm>
                  <a:off x="5938878" y="4773507"/>
                  <a:ext cx="122144" cy="141759"/>
                </a:xfrm>
                <a:custGeom>
                  <a:avLst/>
                  <a:gdLst>
                    <a:gd name="connsiteX0" fmla="*/ 122145 w 122144"/>
                    <a:gd name="connsiteY0" fmla="*/ 0 h 141759"/>
                    <a:gd name="connsiteX1" fmla="*/ 0 w 122144"/>
                    <a:gd name="connsiteY1" fmla="*/ 141759 h 141759"/>
                  </a:gdLst>
                  <a:ahLst/>
                  <a:cxnLst>
                    <a:cxn ang="0">
                      <a:pos x="connsiteX0" y="connsiteY0"/>
                    </a:cxn>
                    <a:cxn ang="0">
                      <a:pos x="connsiteX1" y="connsiteY1"/>
                    </a:cxn>
                  </a:cxnLst>
                  <a:rect l="l" t="t" r="r" b="b"/>
                  <a:pathLst>
                    <a:path w="122144" h="141759">
                      <a:moveTo>
                        <a:pt x="122145" y="0"/>
                      </a:moveTo>
                      <a:lnTo>
                        <a:pt x="0" y="141759"/>
                      </a:lnTo>
                    </a:path>
                  </a:pathLst>
                </a:custGeom>
                <a:ln w="12700" cap="rnd">
                  <a:solidFill>
                    <a:srgbClr val="000000"/>
                  </a:solidFill>
                  <a:prstDash val="solid"/>
                  <a:round/>
                </a:ln>
              </p:spPr>
              <p:txBody>
                <a:bodyPr rtlCol="0" anchor="ctr"/>
                <a:lstStyle/>
                <a:p>
                  <a:endParaRPr lang="en-US" sz="1799"/>
                </a:p>
              </p:txBody>
            </p:sp>
            <p:sp>
              <p:nvSpPr>
                <p:cNvPr id="426" name="Freeform 425">
                  <a:extLst>
                    <a:ext uri="{FF2B5EF4-FFF2-40B4-BE49-F238E27FC236}">
                      <a16:creationId xmlns:a16="http://schemas.microsoft.com/office/drawing/2014/main" id="{44BA2B17-BFC4-1168-A6BC-F9E0A820DFC2}"/>
                    </a:ext>
                  </a:extLst>
                </p:cNvPr>
                <p:cNvSpPr/>
                <p:nvPr/>
              </p:nvSpPr>
              <p:spPr>
                <a:xfrm>
                  <a:off x="6562807" y="4044929"/>
                  <a:ext cx="122144" cy="143407"/>
                </a:xfrm>
                <a:custGeom>
                  <a:avLst/>
                  <a:gdLst>
                    <a:gd name="connsiteX0" fmla="*/ 122145 w 122144"/>
                    <a:gd name="connsiteY0" fmla="*/ 0 h 143407"/>
                    <a:gd name="connsiteX1" fmla="*/ 0 w 122144"/>
                    <a:gd name="connsiteY1" fmla="*/ 143408 h 143407"/>
                  </a:gdLst>
                  <a:ahLst/>
                  <a:cxnLst>
                    <a:cxn ang="0">
                      <a:pos x="connsiteX0" y="connsiteY0"/>
                    </a:cxn>
                    <a:cxn ang="0">
                      <a:pos x="connsiteX1" y="connsiteY1"/>
                    </a:cxn>
                  </a:cxnLst>
                  <a:rect l="l" t="t" r="r" b="b"/>
                  <a:pathLst>
                    <a:path w="122144" h="143407">
                      <a:moveTo>
                        <a:pt x="122145" y="0"/>
                      </a:moveTo>
                      <a:lnTo>
                        <a:pt x="0" y="143408"/>
                      </a:lnTo>
                    </a:path>
                  </a:pathLst>
                </a:custGeom>
                <a:ln w="12700" cap="rnd">
                  <a:solidFill>
                    <a:srgbClr val="000000"/>
                  </a:solidFill>
                  <a:prstDash val="solid"/>
                  <a:round/>
                </a:ln>
              </p:spPr>
              <p:txBody>
                <a:bodyPr rtlCol="0" anchor="ctr"/>
                <a:lstStyle/>
                <a:p>
                  <a:endParaRPr lang="en-US" sz="1799"/>
                </a:p>
              </p:txBody>
            </p:sp>
          </p:grpSp>
          <p:grpSp>
            <p:nvGrpSpPr>
              <p:cNvPr id="416" name="Graphic 503">
                <a:extLst>
                  <a:ext uri="{FF2B5EF4-FFF2-40B4-BE49-F238E27FC236}">
                    <a16:creationId xmlns:a16="http://schemas.microsoft.com/office/drawing/2014/main" id="{E30B4729-61C2-381E-263E-FF067CC2DC27}"/>
                  </a:ext>
                </a:extLst>
              </p:cNvPr>
              <p:cNvGrpSpPr/>
              <p:nvPr/>
            </p:nvGrpSpPr>
            <p:grpSpPr>
              <a:xfrm>
                <a:off x="5876155" y="4107567"/>
                <a:ext cx="871519" cy="745061"/>
                <a:chOff x="5876155" y="4107567"/>
                <a:chExt cx="871519" cy="745061"/>
              </a:xfrm>
            </p:grpSpPr>
            <p:sp>
              <p:nvSpPr>
                <p:cNvPr id="423" name="Freeform 422">
                  <a:extLst>
                    <a:ext uri="{FF2B5EF4-FFF2-40B4-BE49-F238E27FC236}">
                      <a16:creationId xmlns:a16="http://schemas.microsoft.com/office/drawing/2014/main" id="{892B5D2E-268F-1E1B-26DA-D29E4FA68053}"/>
                    </a:ext>
                  </a:extLst>
                </p:cNvPr>
                <p:cNvSpPr/>
                <p:nvPr/>
              </p:nvSpPr>
              <p:spPr>
                <a:xfrm>
                  <a:off x="6605723" y="4730649"/>
                  <a:ext cx="141952" cy="121979"/>
                </a:xfrm>
                <a:custGeom>
                  <a:avLst/>
                  <a:gdLst>
                    <a:gd name="connsiteX0" fmla="*/ 0 w 141952"/>
                    <a:gd name="connsiteY0" fmla="*/ 0 h 121979"/>
                    <a:gd name="connsiteX1" fmla="*/ 141952 w 141952"/>
                    <a:gd name="connsiteY1" fmla="*/ 121979 h 121979"/>
                  </a:gdLst>
                  <a:ahLst/>
                  <a:cxnLst>
                    <a:cxn ang="0">
                      <a:pos x="connsiteX0" y="connsiteY0"/>
                    </a:cxn>
                    <a:cxn ang="0">
                      <a:pos x="connsiteX1" y="connsiteY1"/>
                    </a:cxn>
                  </a:cxnLst>
                  <a:rect l="l" t="t" r="r" b="b"/>
                  <a:pathLst>
                    <a:path w="141952" h="121979">
                      <a:moveTo>
                        <a:pt x="0" y="0"/>
                      </a:moveTo>
                      <a:lnTo>
                        <a:pt x="141952" y="121979"/>
                      </a:lnTo>
                    </a:path>
                  </a:pathLst>
                </a:custGeom>
                <a:ln w="12700" cap="rnd">
                  <a:solidFill>
                    <a:srgbClr val="000000"/>
                  </a:solidFill>
                  <a:prstDash val="solid"/>
                  <a:round/>
                </a:ln>
              </p:spPr>
              <p:txBody>
                <a:bodyPr rtlCol="0" anchor="ctr"/>
                <a:lstStyle/>
                <a:p>
                  <a:endParaRPr lang="en-US" sz="1799"/>
                </a:p>
              </p:txBody>
            </p:sp>
            <p:sp>
              <p:nvSpPr>
                <p:cNvPr id="424" name="Freeform 423">
                  <a:extLst>
                    <a:ext uri="{FF2B5EF4-FFF2-40B4-BE49-F238E27FC236}">
                      <a16:creationId xmlns:a16="http://schemas.microsoft.com/office/drawing/2014/main" id="{A34ADF2F-09F9-6F62-C0A9-CB007683D338}"/>
                    </a:ext>
                  </a:extLst>
                </p:cNvPr>
                <p:cNvSpPr/>
                <p:nvPr/>
              </p:nvSpPr>
              <p:spPr>
                <a:xfrm>
                  <a:off x="5876155" y="4107567"/>
                  <a:ext cx="141952" cy="121979"/>
                </a:xfrm>
                <a:custGeom>
                  <a:avLst/>
                  <a:gdLst>
                    <a:gd name="connsiteX0" fmla="*/ 0 w 141952"/>
                    <a:gd name="connsiteY0" fmla="*/ 0 h 121979"/>
                    <a:gd name="connsiteX1" fmla="*/ 141952 w 141952"/>
                    <a:gd name="connsiteY1" fmla="*/ 121979 h 121979"/>
                  </a:gdLst>
                  <a:ahLst/>
                  <a:cxnLst>
                    <a:cxn ang="0">
                      <a:pos x="connsiteX0" y="connsiteY0"/>
                    </a:cxn>
                    <a:cxn ang="0">
                      <a:pos x="connsiteX1" y="connsiteY1"/>
                    </a:cxn>
                  </a:cxnLst>
                  <a:rect l="l" t="t" r="r" b="b"/>
                  <a:pathLst>
                    <a:path w="141952" h="121979">
                      <a:moveTo>
                        <a:pt x="0" y="0"/>
                      </a:moveTo>
                      <a:lnTo>
                        <a:pt x="141952" y="121979"/>
                      </a:lnTo>
                    </a:path>
                  </a:pathLst>
                </a:custGeom>
                <a:ln w="12700" cap="rnd">
                  <a:solidFill>
                    <a:srgbClr val="000000"/>
                  </a:solidFill>
                  <a:prstDash val="solid"/>
                  <a:round/>
                </a:ln>
              </p:spPr>
              <p:txBody>
                <a:bodyPr rtlCol="0" anchor="ctr"/>
                <a:lstStyle/>
                <a:p>
                  <a:endParaRPr lang="en-US" sz="1799"/>
                </a:p>
              </p:txBody>
            </p:sp>
          </p:grpSp>
          <p:grpSp>
            <p:nvGrpSpPr>
              <p:cNvPr id="417" name="Graphic 503">
                <a:extLst>
                  <a:ext uri="{FF2B5EF4-FFF2-40B4-BE49-F238E27FC236}">
                    <a16:creationId xmlns:a16="http://schemas.microsoft.com/office/drawing/2014/main" id="{1B84AC26-CDC6-E398-82EA-E12B8B9D2312}"/>
                  </a:ext>
                </a:extLst>
              </p:cNvPr>
              <p:cNvGrpSpPr/>
              <p:nvPr/>
            </p:nvGrpSpPr>
            <p:grpSpPr>
              <a:xfrm>
                <a:off x="6234337" y="3913060"/>
                <a:ext cx="155156" cy="1135724"/>
                <a:chOff x="6234337" y="3913060"/>
                <a:chExt cx="155156" cy="1135724"/>
              </a:xfrm>
            </p:grpSpPr>
            <p:sp>
              <p:nvSpPr>
                <p:cNvPr id="421" name="Freeform 420">
                  <a:extLst>
                    <a:ext uri="{FF2B5EF4-FFF2-40B4-BE49-F238E27FC236}">
                      <a16:creationId xmlns:a16="http://schemas.microsoft.com/office/drawing/2014/main" id="{6A479234-8973-929B-EF6B-86A95704006B}"/>
                    </a:ext>
                  </a:extLst>
                </p:cNvPr>
                <p:cNvSpPr/>
                <p:nvPr/>
              </p:nvSpPr>
              <p:spPr>
                <a:xfrm>
                  <a:off x="6363084" y="4862518"/>
                  <a:ext cx="26409" cy="186265"/>
                </a:xfrm>
                <a:custGeom>
                  <a:avLst/>
                  <a:gdLst>
                    <a:gd name="connsiteX0" fmla="*/ 0 w 26409"/>
                    <a:gd name="connsiteY0" fmla="*/ 0 h 186265"/>
                    <a:gd name="connsiteX1" fmla="*/ 26410 w 26409"/>
                    <a:gd name="connsiteY1" fmla="*/ 186265 h 186265"/>
                  </a:gdLst>
                  <a:ahLst/>
                  <a:cxnLst>
                    <a:cxn ang="0">
                      <a:pos x="connsiteX0" y="connsiteY0"/>
                    </a:cxn>
                    <a:cxn ang="0">
                      <a:pos x="connsiteX1" y="connsiteY1"/>
                    </a:cxn>
                  </a:cxnLst>
                  <a:rect l="l" t="t" r="r" b="b"/>
                  <a:pathLst>
                    <a:path w="26409" h="186265">
                      <a:moveTo>
                        <a:pt x="0" y="0"/>
                      </a:moveTo>
                      <a:lnTo>
                        <a:pt x="26410" y="186265"/>
                      </a:lnTo>
                    </a:path>
                  </a:pathLst>
                </a:custGeom>
                <a:ln w="12700" cap="rnd">
                  <a:solidFill>
                    <a:srgbClr val="000000"/>
                  </a:solidFill>
                  <a:prstDash val="solid"/>
                  <a:round/>
                </a:ln>
              </p:spPr>
              <p:txBody>
                <a:bodyPr rtlCol="0" anchor="ctr"/>
                <a:lstStyle/>
                <a:p>
                  <a:endParaRPr lang="en-US" sz="1799"/>
                </a:p>
              </p:txBody>
            </p:sp>
            <p:sp>
              <p:nvSpPr>
                <p:cNvPr id="422" name="Freeform 421">
                  <a:extLst>
                    <a:ext uri="{FF2B5EF4-FFF2-40B4-BE49-F238E27FC236}">
                      <a16:creationId xmlns:a16="http://schemas.microsoft.com/office/drawing/2014/main" id="{7C093A7B-DE4F-CF4E-D232-251C7ABCC63E}"/>
                    </a:ext>
                  </a:extLst>
                </p:cNvPr>
                <p:cNvSpPr/>
                <p:nvPr/>
              </p:nvSpPr>
              <p:spPr>
                <a:xfrm>
                  <a:off x="6234337" y="3913060"/>
                  <a:ext cx="26409" cy="186265"/>
                </a:xfrm>
                <a:custGeom>
                  <a:avLst/>
                  <a:gdLst>
                    <a:gd name="connsiteX0" fmla="*/ 0 w 26409"/>
                    <a:gd name="connsiteY0" fmla="*/ 0 h 186265"/>
                    <a:gd name="connsiteX1" fmla="*/ 26409 w 26409"/>
                    <a:gd name="connsiteY1" fmla="*/ 186265 h 186265"/>
                  </a:gdLst>
                  <a:ahLst/>
                  <a:cxnLst>
                    <a:cxn ang="0">
                      <a:pos x="connsiteX0" y="connsiteY0"/>
                    </a:cxn>
                    <a:cxn ang="0">
                      <a:pos x="connsiteX1" y="connsiteY1"/>
                    </a:cxn>
                  </a:cxnLst>
                  <a:rect l="l" t="t" r="r" b="b"/>
                  <a:pathLst>
                    <a:path w="26409" h="186265">
                      <a:moveTo>
                        <a:pt x="0" y="0"/>
                      </a:moveTo>
                      <a:lnTo>
                        <a:pt x="26409" y="186265"/>
                      </a:lnTo>
                    </a:path>
                  </a:pathLst>
                </a:custGeom>
                <a:ln w="12700" cap="rnd">
                  <a:solidFill>
                    <a:srgbClr val="000000"/>
                  </a:solidFill>
                  <a:prstDash val="solid"/>
                  <a:round/>
                </a:ln>
              </p:spPr>
              <p:txBody>
                <a:bodyPr rtlCol="0" anchor="ctr"/>
                <a:lstStyle/>
                <a:p>
                  <a:endParaRPr lang="en-US" sz="1799"/>
                </a:p>
              </p:txBody>
            </p:sp>
          </p:grpSp>
          <p:grpSp>
            <p:nvGrpSpPr>
              <p:cNvPr id="418" name="Graphic 503">
                <a:extLst>
                  <a:ext uri="{FF2B5EF4-FFF2-40B4-BE49-F238E27FC236}">
                    <a16:creationId xmlns:a16="http://schemas.microsoft.com/office/drawing/2014/main" id="{CD771921-A78C-02F7-8F8D-545DF82C1F74}"/>
                  </a:ext>
                </a:extLst>
              </p:cNvPr>
              <p:cNvGrpSpPr/>
              <p:nvPr/>
            </p:nvGrpSpPr>
            <p:grpSpPr>
              <a:xfrm>
                <a:off x="5744107" y="4404273"/>
                <a:ext cx="1135616" cy="153298"/>
                <a:chOff x="5744107" y="4404273"/>
                <a:chExt cx="1135616" cy="153298"/>
              </a:xfrm>
            </p:grpSpPr>
            <p:sp>
              <p:nvSpPr>
                <p:cNvPr id="419" name="Freeform 418">
                  <a:extLst>
                    <a:ext uri="{FF2B5EF4-FFF2-40B4-BE49-F238E27FC236}">
                      <a16:creationId xmlns:a16="http://schemas.microsoft.com/office/drawing/2014/main" id="{2CCF7330-274F-D39B-3698-711DF039FEFD}"/>
                    </a:ext>
                  </a:extLst>
                </p:cNvPr>
                <p:cNvSpPr/>
                <p:nvPr/>
              </p:nvSpPr>
              <p:spPr>
                <a:xfrm>
                  <a:off x="6694856" y="4404273"/>
                  <a:ext cx="184867" cy="24725"/>
                </a:xfrm>
                <a:custGeom>
                  <a:avLst/>
                  <a:gdLst>
                    <a:gd name="connsiteX0" fmla="*/ 0 w 184867"/>
                    <a:gd name="connsiteY0" fmla="*/ 24725 h 24725"/>
                    <a:gd name="connsiteX1" fmla="*/ 184868 w 184867"/>
                    <a:gd name="connsiteY1" fmla="*/ 0 h 24725"/>
                  </a:gdLst>
                  <a:ahLst/>
                  <a:cxnLst>
                    <a:cxn ang="0">
                      <a:pos x="connsiteX0" y="connsiteY0"/>
                    </a:cxn>
                    <a:cxn ang="0">
                      <a:pos x="connsiteX1" y="connsiteY1"/>
                    </a:cxn>
                  </a:cxnLst>
                  <a:rect l="l" t="t" r="r" b="b"/>
                  <a:pathLst>
                    <a:path w="184867" h="24725">
                      <a:moveTo>
                        <a:pt x="0" y="24725"/>
                      </a:moveTo>
                      <a:lnTo>
                        <a:pt x="184868" y="0"/>
                      </a:lnTo>
                    </a:path>
                  </a:pathLst>
                </a:custGeom>
                <a:ln w="12700" cap="rnd">
                  <a:solidFill>
                    <a:srgbClr val="000000"/>
                  </a:solidFill>
                  <a:prstDash val="solid"/>
                  <a:round/>
                </a:ln>
              </p:spPr>
              <p:txBody>
                <a:bodyPr rtlCol="0" anchor="ctr"/>
                <a:lstStyle/>
                <a:p>
                  <a:endParaRPr lang="en-US" sz="1799"/>
                </a:p>
              </p:txBody>
            </p:sp>
            <p:sp>
              <p:nvSpPr>
                <p:cNvPr id="420" name="Freeform 419">
                  <a:extLst>
                    <a:ext uri="{FF2B5EF4-FFF2-40B4-BE49-F238E27FC236}">
                      <a16:creationId xmlns:a16="http://schemas.microsoft.com/office/drawing/2014/main" id="{ACE8F572-61B5-AEDF-B079-64EB5478DB69}"/>
                    </a:ext>
                  </a:extLst>
                </p:cNvPr>
                <p:cNvSpPr/>
                <p:nvPr/>
              </p:nvSpPr>
              <p:spPr>
                <a:xfrm>
                  <a:off x="5744107" y="4532845"/>
                  <a:ext cx="184867" cy="24725"/>
                </a:xfrm>
                <a:custGeom>
                  <a:avLst/>
                  <a:gdLst>
                    <a:gd name="connsiteX0" fmla="*/ 0 w 184867"/>
                    <a:gd name="connsiteY0" fmla="*/ 24726 h 24725"/>
                    <a:gd name="connsiteX1" fmla="*/ 184868 w 184867"/>
                    <a:gd name="connsiteY1" fmla="*/ 0 h 24725"/>
                  </a:gdLst>
                  <a:ahLst/>
                  <a:cxnLst>
                    <a:cxn ang="0">
                      <a:pos x="connsiteX0" y="connsiteY0"/>
                    </a:cxn>
                    <a:cxn ang="0">
                      <a:pos x="connsiteX1" y="connsiteY1"/>
                    </a:cxn>
                  </a:cxnLst>
                  <a:rect l="l" t="t" r="r" b="b"/>
                  <a:pathLst>
                    <a:path w="184867" h="24725">
                      <a:moveTo>
                        <a:pt x="0" y="24726"/>
                      </a:moveTo>
                      <a:lnTo>
                        <a:pt x="184868" y="0"/>
                      </a:lnTo>
                    </a:path>
                  </a:pathLst>
                </a:custGeom>
                <a:ln w="12700" cap="rnd">
                  <a:solidFill>
                    <a:srgbClr val="000000"/>
                  </a:solidFill>
                  <a:prstDash val="solid"/>
                  <a:round/>
                </a:ln>
              </p:spPr>
              <p:txBody>
                <a:bodyPr rtlCol="0" anchor="ctr"/>
                <a:lstStyle/>
                <a:p>
                  <a:endParaRPr lang="en-US" sz="1799"/>
                </a:p>
              </p:txBody>
            </p:sp>
          </p:grpSp>
        </p:grpSp>
        <p:grpSp>
          <p:nvGrpSpPr>
            <p:cNvPr id="399" name="Graphic 503">
              <a:extLst>
                <a:ext uri="{FF2B5EF4-FFF2-40B4-BE49-F238E27FC236}">
                  <a16:creationId xmlns:a16="http://schemas.microsoft.com/office/drawing/2014/main" id="{AA4A8C0A-2C9C-A0BD-CAB2-0450A72B967B}"/>
                </a:ext>
              </a:extLst>
            </p:cNvPr>
            <p:cNvGrpSpPr/>
            <p:nvPr/>
          </p:nvGrpSpPr>
          <p:grpSpPr>
            <a:xfrm>
              <a:off x="6031312" y="4181743"/>
              <a:ext cx="595868" cy="576642"/>
              <a:chOff x="6031312" y="4181743"/>
              <a:chExt cx="595868" cy="576642"/>
            </a:xfrm>
            <a:noFill/>
          </p:grpSpPr>
          <p:grpSp>
            <p:nvGrpSpPr>
              <p:cNvPr id="401" name="Graphic 503">
                <a:extLst>
                  <a:ext uri="{FF2B5EF4-FFF2-40B4-BE49-F238E27FC236}">
                    <a16:creationId xmlns:a16="http://schemas.microsoft.com/office/drawing/2014/main" id="{1281F4B9-5A31-F4FF-2B13-B769FCFB40C3}"/>
                  </a:ext>
                </a:extLst>
              </p:cNvPr>
              <p:cNvGrpSpPr/>
              <p:nvPr/>
            </p:nvGrpSpPr>
            <p:grpSpPr>
              <a:xfrm>
                <a:off x="6095247" y="4658121"/>
                <a:ext cx="406487" cy="100265"/>
                <a:chOff x="6095247" y="4658121"/>
                <a:chExt cx="406487" cy="100265"/>
              </a:xfrm>
              <a:noFill/>
            </p:grpSpPr>
            <p:sp>
              <p:nvSpPr>
                <p:cNvPr id="408" name="Freeform 407">
                  <a:extLst>
                    <a:ext uri="{FF2B5EF4-FFF2-40B4-BE49-F238E27FC236}">
                      <a16:creationId xmlns:a16="http://schemas.microsoft.com/office/drawing/2014/main" id="{62E6A4DE-2E2F-7A6E-A712-EC4BE74ECD7E}"/>
                    </a:ext>
                  </a:extLst>
                </p:cNvPr>
                <p:cNvSpPr/>
                <p:nvPr/>
              </p:nvSpPr>
              <p:spPr>
                <a:xfrm>
                  <a:off x="6100638" y="4663066"/>
                  <a:ext cx="401096" cy="95319"/>
                </a:xfrm>
                <a:custGeom>
                  <a:avLst/>
                  <a:gdLst>
                    <a:gd name="connsiteX0" fmla="*/ 0 w 401096"/>
                    <a:gd name="connsiteY0" fmla="*/ 0 h 95319"/>
                    <a:gd name="connsiteX1" fmla="*/ 156808 w 401096"/>
                    <a:gd name="connsiteY1" fmla="*/ 90660 h 95319"/>
                    <a:gd name="connsiteX2" fmla="*/ 343326 w 401096"/>
                    <a:gd name="connsiteY2" fmla="*/ 60989 h 95319"/>
                    <a:gd name="connsiteX3" fmla="*/ 401097 w 401096"/>
                    <a:gd name="connsiteY3" fmla="*/ 18132 h 95319"/>
                  </a:gdLst>
                  <a:ahLst/>
                  <a:cxnLst>
                    <a:cxn ang="0">
                      <a:pos x="connsiteX0" y="connsiteY0"/>
                    </a:cxn>
                    <a:cxn ang="0">
                      <a:pos x="connsiteX1" y="connsiteY1"/>
                    </a:cxn>
                    <a:cxn ang="0">
                      <a:pos x="connsiteX2" y="connsiteY2"/>
                    </a:cxn>
                    <a:cxn ang="0">
                      <a:pos x="connsiteX3" y="connsiteY3"/>
                    </a:cxn>
                  </a:cxnLst>
                  <a:rect l="l" t="t" r="r" b="b"/>
                  <a:pathLst>
                    <a:path w="401096" h="95319">
                      <a:moveTo>
                        <a:pt x="0" y="0"/>
                      </a:moveTo>
                      <a:cubicBezTo>
                        <a:pt x="41265" y="46154"/>
                        <a:pt x="95735" y="79121"/>
                        <a:pt x="156808" y="90660"/>
                      </a:cubicBezTo>
                      <a:cubicBezTo>
                        <a:pt x="219530" y="102198"/>
                        <a:pt x="287205" y="92309"/>
                        <a:pt x="343326" y="60989"/>
                      </a:cubicBezTo>
                      <a:cubicBezTo>
                        <a:pt x="364784" y="49451"/>
                        <a:pt x="384591" y="34616"/>
                        <a:pt x="401097" y="18132"/>
                      </a:cubicBezTo>
                    </a:path>
                  </a:pathLst>
                </a:custGeom>
                <a:noFill/>
                <a:ln w="12700" cap="rnd">
                  <a:solidFill>
                    <a:srgbClr val="000000"/>
                  </a:solidFill>
                  <a:prstDash val="solid"/>
                  <a:miter/>
                </a:ln>
              </p:spPr>
              <p:txBody>
                <a:bodyPr rtlCol="0" anchor="ctr"/>
                <a:lstStyle/>
                <a:p>
                  <a:endParaRPr lang="en-US" sz="1799"/>
                </a:p>
              </p:txBody>
            </p:sp>
            <p:sp>
              <p:nvSpPr>
                <p:cNvPr id="409" name="Freeform 408">
                  <a:extLst>
                    <a:ext uri="{FF2B5EF4-FFF2-40B4-BE49-F238E27FC236}">
                      <a16:creationId xmlns:a16="http://schemas.microsoft.com/office/drawing/2014/main" id="{3A760B39-ABC0-9EE3-E7A7-4D0064A3551A}"/>
                    </a:ext>
                  </a:extLst>
                </p:cNvPr>
                <p:cNvSpPr/>
                <p:nvPr/>
              </p:nvSpPr>
              <p:spPr>
                <a:xfrm>
                  <a:off x="6095247" y="4658121"/>
                  <a:ext cx="86270" cy="82418"/>
                </a:xfrm>
                <a:custGeom>
                  <a:avLst/>
                  <a:gdLst>
                    <a:gd name="connsiteX0" fmla="*/ 86271 w 86270"/>
                    <a:gd name="connsiteY0" fmla="*/ 4945 h 82418"/>
                    <a:gd name="connsiteX1" fmla="*/ 18596 w 86270"/>
                    <a:gd name="connsiteY1" fmla="*/ 0 h 82418"/>
                    <a:gd name="connsiteX2" fmla="*/ 5391 w 86270"/>
                    <a:gd name="connsiteY2" fmla="*/ 0 h 82418"/>
                    <a:gd name="connsiteX3" fmla="*/ 439 w 86270"/>
                    <a:gd name="connsiteY3" fmla="*/ 6594 h 82418"/>
                    <a:gd name="connsiteX4" fmla="*/ 18596 w 86270"/>
                    <a:gd name="connsiteY4" fmla="*/ 82418 h 824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270" h="82418">
                      <a:moveTo>
                        <a:pt x="86271" y="4945"/>
                      </a:moveTo>
                      <a:cubicBezTo>
                        <a:pt x="63162" y="4945"/>
                        <a:pt x="41704" y="1648"/>
                        <a:pt x="18596" y="0"/>
                      </a:cubicBezTo>
                      <a:cubicBezTo>
                        <a:pt x="13644" y="0"/>
                        <a:pt x="10343" y="0"/>
                        <a:pt x="5391" y="0"/>
                      </a:cubicBezTo>
                      <a:cubicBezTo>
                        <a:pt x="2090" y="0"/>
                        <a:pt x="-1211" y="3297"/>
                        <a:pt x="439" y="6594"/>
                      </a:cubicBezTo>
                      <a:cubicBezTo>
                        <a:pt x="7042" y="31319"/>
                        <a:pt x="11993" y="57693"/>
                        <a:pt x="18596" y="82418"/>
                      </a:cubicBezTo>
                    </a:path>
                  </a:pathLst>
                </a:custGeom>
                <a:noFill/>
                <a:ln w="12700" cap="rnd">
                  <a:solidFill>
                    <a:srgbClr val="000000"/>
                  </a:solidFill>
                  <a:prstDash val="solid"/>
                  <a:miter/>
                </a:ln>
              </p:spPr>
              <p:txBody>
                <a:bodyPr rtlCol="0" anchor="ctr"/>
                <a:lstStyle/>
                <a:p>
                  <a:endParaRPr lang="en-US" sz="1799"/>
                </a:p>
              </p:txBody>
            </p:sp>
          </p:grpSp>
          <p:grpSp>
            <p:nvGrpSpPr>
              <p:cNvPr id="402" name="Graphic 503">
                <a:extLst>
                  <a:ext uri="{FF2B5EF4-FFF2-40B4-BE49-F238E27FC236}">
                    <a16:creationId xmlns:a16="http://schemas.microsoft.com/office/drawing/2014/main" id="{A878ADB7-7EA8-ADDE-7A33-83FBE0B7ECC0}"/>
                  </a:ext>
                </a:extLst>
              </p:cNvPr>
              <p:cNvGrpSpPr/>
              <p:nvPr/>
            </p:nvGrpSpPr>
            <p:grpSpPr>
              <a:xfrm>
                <a:off x="6031312" y="4181743"/>
                <a:ext cx="230081" cy="397256"/>
                <a:chOff x="6031312" y="4181743"/>
                <a:chExt cx="230081" cy="397256"/>
              </a:xfrm>
              <a:noFill/>
            </p:grpSpPr>
            <p:sp>
              <p:nvSpPr>
                <p:cNvPr id="406" name="Freeform 405">
                  <a:extLst>
                    <a:ext uri="{FF2B5EF4-FFF2-40B4-BE49-F238E27FC236}">
                      <a16:creationId xmlns:a16="http://schemas.microsoft.com/office/drawing/2014/main" id="{EFCA61A7-0C18-CF9C-85D5-F8EDB27B7FB5}"/>
                    </a:ext>
                  </a:extLst>
                </p:cNvPr>
                <p:cNvSpPr/>
                <p:nvPr/>
              </p:nvSpPr>
              <p:spPr>
                <a:xfrm>
                  <a:off x="6031312" y="4209766"/>
                  <a:ext cx="226133" cy="369233"/>
                </a:xfrm>
                <a:custGeom>
                  <a:avLst/>
                  <a:gdLst>
                    <a:gd name="connsiteX0" fmla="*/ 226133 w 226133"/>
                    <a:gd name="connsiteY0" fmla="*/ 0 h 369233"/>
                    <a:gd name="connsiteX1" fmla="*/ 67675 w 226133"/>
                    <a:gd name="connsiteY1" fmla="*/ 90660 h 369233"/>
                    <a:gd name="connsiteX2" fmla="*/ 0 w 226133"/>
                    <a:gd name="connsiteY2" fmla="*/ 267035 h 369233"/>
                    <a:gd name="connsiteX3" fmla="*/ 18157 w 226133"/>
                    <a:gd name="connsiteY3" fmla="*/ 369234 h 369233"/>
                  </a:gdLst>
                  <a:ahLst/>
                  <a:cxnLst>
                    <a:cxn ang="0">
                      <a:pos x="connsiteX0" y="connsiteY0"/>
                    </a:cxn>
                    <a:cxn ang="0">
                      <a:pos x="connsiteX1" y="connsiteY1"/>
                    </a:cxn>
                    <a:cxn ang="0">
                      <a:pos x="connsiteX2" y="connsiteY2"/>
                    </a:cxn>
                    <a:cxn ang="0">
                      <a:pos x="connsiteX3" y="connsiteY3"/>
                    </a:cxn>
                  </a:cxnLst>
                  <a:rect l="l" t="t" r="r" b="b"/>
                  <a:pathLst>
                    <a:path w="226133" h="369233">
                      <a:moveTo>
                        <a:pt x="226133" y="0"/>
                      </a:moveTo>
                      <a:cubicBezTo>
                        <a:pt x="165061" y="11538"/>
                        <a:pt x="108940" y="44506"/>
                        <a:pt x="67675" y="90660"/>
                      </a:cubicBezTo>
                      <a:cubicBezTo>
                        <a:pt x="26410" y="140111"/>
                        <a:pt x="1651" y="202749"/>
                        <a:pt x="0" y="267035"/>
                      </a:cubicBezTo>
                      <a:cubicBezTo>
                        <a:pt x="0" y="301651"/>
                        <a:pt x="4952" y="336267"/>
                        <a:pt x="18157" y="369234"/>
                      </a:cubicBezTo>
                    </a:path>
                  </a:pathLst>
                </a:custGeom>
                <a:noFill/>
                <a:ln w="12700" cap="rnd">
                  <a:solidFill>
                    <a:srgbClr val="000000"/>
                  </a:solidFill>
                  <a:prstDash val="solid"/>
                  <a:miter/>
                </a:ln>
              </p:spPr>
              <p:txBody>
                <a:bodyPr rtlCol="0" anchor="ctr"/>
                <a:lstStyle/>
                <a:p>
                  <a:endParaRPr lang="en-US" sz="1799"/>
                </a:p>
              </p:txBody>
            </p:sp>
            <p:sp>
              <p:nvSpPr>
                <p:cNvPr id="407" name="Freeform 406">
                  <a:extLst>
                    <a:ext uri="{FF2B5EF4-FFF2-40B4-BE49-F238E27FC236}">
                      <a16:creationId xmlns:a16="http://schemas.microsoft.com/office/drawing/2014/main" id="{35A11D48-FBE0-AF3F-AA8E-ABEAB2AED874}"/>
                    </a:ext>
                  </a:extLst>
                </p:cNvPr>
                <p:cNvSpPr/>
                <p:nvPr/>
              </p:nvSpPr>
              <p:spPr>
                <a:xfrm>
                  <a:off x="6184819" y="4181743"/>
                  <a:ext cx="76575" cy="97253"/>
                </a:xfrm>
                <a:custGeom>
                  <a:avLst/>
                  <a:gdLst>
                    <a:gd name="connsiteX0" fmla="*/ 31361 w 76575"/>
                    <a:gd name="connsiteY0" fmla="*/ 97253 h 97253"/>
                    <a:gd name="connsiteX1" fmla="*/ 67674 w 76575"/>
                    <a:gd name="connsiteY1" fmla="*/ 41209 h 97253"/>
                    <a:gd name="connsiteX2" fmla="*/ 75927 w 76575"/>
                    <a:gd name="connsiteY2" fmla="*/ 29671 h 97253"/>
                    <a:gd name="connsiteX3" fmla="*/ 72627 w 76575"/>
                    <a:gd name="connsiteY3" fmla="*/ 21429 h 97253"/>
                    <a:gd name="connsiteX4" fmla="*/ 0 w 76575"/>
                    <a:gd name="connsiteY4" fmla="*/ 0 h 97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75" h="97253">
                      <a:moveTo>
                        <a:pt x="31361" y="97253"/>
                      </a:moveTo>
                      <a:cubicBezTo>
                        <a:pt x="42915" y="79122"/>
                        <a:pt x="56120" y="60990"/>
                        <a:pt x="67674" y="41209"/>
                      </a:cubicBezTo>
                      <a:cubicBezTo>
                        <a:pt x="70976" y="37913"/>
                        <a:pt x="72627" y="32967"/>
                        <a:pt x="75927" y="29671"/>
                      </a:cubicBezTo>
                      <a:cubicBezTo>
                        <a:pt x="77578" y="26374"/>
                        <a:pt x="75927" y="23077"/>
                        <a:pt x="72627" y="21429"/>
                      </a:cubicBezTo>
                      <a:cubicBezTo>
                        <a:pt x="47867" y="14835"/>
                        <a:pt x="24759" y="6593"/>
                        <a:pt x="0" y="0"/>
                      </a:cubicBezTo>
                    </a:path>
                  </a:pathLst>
                </a:custGeom>
                <a:noFill/>
                <a:ln w="12700" cap="rnd">
                  <a:solidFill>
                    <a:srgbClr val="000000"/>
                  </a:solidFill>
                  <a:prstDash val="solid"/>
                  <a:miter/>
                </a:ln>
              </p:spPr>
              <p:txBody>
                <a:bodyPr rtlCol="0" anchor="ctr"/>
                <a:lstStyle/>
                <a:p>
                  <a:endParaRPr lang="en-US" sz="1799"/>
                </a:p>
              </p:txBody>
            </p:sp>
          </p:grpSp>
          <p:grpSp>
            <p:nvGrpSpPr>
              <p:cNvPr id="403" name="Graphic 503">
                <a:extLst>
                  <a:ext uri="{FF2B5EF4-FFF2-40B4-BE49-F238E27FC236}">
                    <a16:creationId xmlns:a16="http://schemas.microsoft.com/office/drawing/2014/main" id="{C08E5345-28B6-48BC-3EBD-F2CFFE5F0445}"/>
                  </a:ext>
                </a:extLst>
              </p:cNvPr>
              <p:cNvGrpSpPr/>
              <p:nvPr/>
            </p:nvGrpSpPr>
            <p:grpSpPr>
              <a:xfrm>
                <a:off x="6384542" y="4213062"/>
                <a:ext cx="242639" cy="391745"/>
                <a:chOff x="6384542" y="4213062"/>
                <a:chExt cx="242639" cy="391745"/>
              </a:xfrm>
              <a:noFill/>
            </p:grpSpPr>
            <p:sp>
              <p:nvSpPr>
                <p:cNvPr id="404" name="Freeform 403">
                  <a:extLst>
                    <a:ext uri="{FF2B5EF4-FFF2-40B4-BE49-F238E27FC236}">
                      <a16:creationId xmlns:a16="http://schemas.microsoft.com/office/drawing/2014/main" id="{D8C169C3-31B5-4840-793C-16708E0D6ACD}"/>
                    </a:ext>
                  </a:extLst>
                </p:cNvPr>
                <p:cNvSpPr/>
                <p:nvPr/>
              </p:nvSpPr>
              <p:spPr>
                <a:xfrm>
                  <a:off x="6384542" y="4213062"/>
                  <a:ext cx="199315" cy="387365"/>
                </a:xfrm>
                <a:custGeom>
                  <a:avLst/>
                  <a:gdLst>
                    <a:gd name="connsiteX0" fmla="*/ 171663 w 199315"/>
                    <a:gd name="connsiteY0" fmla="*/ 387366 h 387365"/>
                    <a:gd name="connsiteX1" fmla="*/ 193121 w 199315"/>
                    <a:gd name="connsiteY1" fmla="*/ 207694 h 387365"/>
                    <a:gd name="connsiteX2" fmla="*/ 92434 w 199315"/>
                    <a:gd name="connsiteY2" fmla="*/ 47803 h 387365"/>
                    <a:gd name="connsiteX3" fmla="*/ 0 w 199315"/>
                    <a:gd name="connsiteY3" fmla="*/ 0 h 387365"/>
                  </a:gdLst>
                  <a:ahLst/>
                  <a:cxnLst>
                    <a:cxn ang="0">
                      <a:pos x="connsiteX0" y="connsiteY0"/>
                    </a:cxn>
                    <a:cxn ang="0">
                      <a:pos x="connsiteX1" y="connsiteY1"/>
                    </a:cxn>
                    <a:cxn ang="0">
                      <a:pos x="connsiteX2" y="connsiteY2"/>
                    </a:cxn>
                    <a:cxn ang="0">
                      <a:pos x="connsiteX3" y="connsiteY3"/>
                    </a:cxn>
                  </a:cxnLst>
                  <a:rect l="l" t="t" r="r" b="b"/>
                  <a:pathLst>
                    <a:path w="199315" h="387365">
                      <a:moveTo>
                        <a:pt x="171663" y="387366"/>
                      </a:moveTo>
                      <a:cubicBezTo>
                        <a:pt x="198073" y="331322"/>
                        <a:pt x="206326" y="267035"/>
                        <a:pt x="193121" y="207694"/>
                      </a:cubicBezTo>
                      <a:cubicBezTo>
                        <a:pt x="179916" y="145057"/>
                        <a:pt x="143603" y="87364"/>
                        <a:pt x="92434" y="47803"/>
                      </a:cubicBezTo>
                      <a:cubicBezTo>
                        <a:pt x="64374" y="26374"/>
                        <a:pt x="33012" y="9890"/>
                        <a:pt x="0" y="0"/>
                      </a:cubicBezTo>
                    </a:path>
                  </a:pathLst>
                </a:custGeom>
                <a:noFill/>
                <a:ln w="12700" cap="rnd">
                  <a:solidFill>
                    <a:srgbClr val="000000"/>
                  </a:solidFill>
                  <a:prstDash val="solid"/>
                  <a:miter/>
                </a:ln>
              </p:spPr>
              <p:txBody>
                <a:bodyPr rtlCol="0" anchor="ctr"/>
                <a:lstStyle/>
                <a:p>
                  <a:endParaRPr lang="en-US" sz="1799"/>
                </a:p>
              </p:txBody>
            </p:sp>
            <p:sp>
              <p:nvSpPr>
                <p:cNvPr id="405" name="Freeform 404">
                  <a:extLst>
                    <a:ext uri="{FF2B5EF4-FFF2-40B4-BE49-F238E27FC236}">
                      <a16:creationId xmlns:a16="http://schemas.microsoft.com/office/drawing/2014/main" id="{52F65E05-6CF5-1DBB-FC9B-B7963A710209}"/>
                    </a:ext>
                  </a:extLst>
                </p:cNvPr>
                <p:cNvSpPr/>
                <p:nvPr/>
              </p:nvSpPr>
              <p:spPr>
                <a:xfrm>
                  <a:off x="6524843" y="4524604"/>
                  <a:ext cx="102337" cy="80204"/>
                </a:xfrm>
                <a:custGeom>
                  <a:avLst/>
                  <a:gdLst>
                    <a:gd name="connsiteX0" fmla="*/ 0 w 102337"/>
                    <a:gd name="connsiteY0" fmla="*/ 0 h 80204"/>
                    <a:gd name="connsiteX1" fmla="*/ 23109 w 102337"/>
                    <a:gd name="connsiteY1" fmla="*/ 64286 h 80204"/>
                    <a:gd name="connsiteX2" fmla="*/ 28060 w 102337"/>
                    <a:gd name="connsiteY2" fmla="*/ 77473 h 80204"/>
                    <a:gd name="connsiteX3" fmla="*/ 36314 w 102337"/>
                    <a:gd name="connsiteY3" fmla="*/ 79121 h 80204"/>
                    <a:gd name="connsiteX4" fmla="*/ 102338 w 102337"/>
                    <a:gd name="connsiteY4" fmla="*/ 29670 h 80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337" h="80204">
                      <a:moveTo>
                        <a:pt x="0" y="0"/>
                      </a:moveTo>
                      <a:cubicBezTo>
                        <a:pt x="8253" y="21429"/>
                        <a:pt x="14856" y="42857"/>
                        <a:pt x="23109" y="64286"/>
                      </a:cubicBezTo>
                      <a:cubicBezTo>
                        <a:pt x="23109" y="69231"/>
                        <a:pt x="26410" y="72528"/>
                        <a:pt x="28060" y="77473"/>
                      </a:cubicBezTo>
                      <a:cubicBezTo>
                        <a:pt x="28060" y="80770"/>
                        <a:pt x="34663" y="80770"/>
                        <a:pt x="36314" y="79121"/>
                      </a:cubicBezTo>
                      <a:cubicBezTo>
                        <a:pt x="57771" y="62638"/>
                        <a:pt x="80880" y="46154"/>
                        <a:pt x="102338" y="29670"/>
                      </a:cubicBezTo>
                    </a:path>
                  </a:pathLst>
                </a:custGeom>
                <a:noFill/>
                <a:ln w="12700" cap="rnd">
                  <a:solidFill>
                    <a:srgbClr val="000000"/>
                  </a:solidFill>
                  <a:prstDash val="solid"/>
                  <a:miter/>
                </a:ln>
              </p:spPr>
              <p:txBody>
                <a:bodyPr rtlCol="0" anchor="ctr"/>
                <a:lstStyle/>
                <a:p>
                  <a:endParaRPr lang="en-US" sz="1799"/>
                </a:p>
              </p:txBody>
            </p:sp>
          </p:grpSp>
        </p:grpSp>
        <p:sp>
          <p:nvSpPr>
            <p:cNvPr id="400" name="Freeform 399">
              <a:extLst>
                <a:ext uri="{FF2B5EF4-FFF2-40B4-BE49-F238E27FC236}">
                  <a16:creationId xmlns:a16="http://schemas.microsoft.com/office/drawing/2014/main" id="{27FA52BF-0258-E576-B52C-08C6719A079A}"/>
                </a:ext>
              </a:extLst>
            </p:cNvPr>
            <p:cNvSpPr/>
            <p:nvPr/>
          </p:nvSpPr>
          <p:spPr>
            <a:xfrm>
              <a:off x="6179867" y="4275700"/>
              <a:ext cx="260795" cy="412091"/>
            </a:xfrm>
            <a:custGeom>
              <a:avLst/>
              <a:gdLst>
                <a:gd name="connsiteX0" fmla="*/ 130398 w 260795"/>
                <a:gd name="connsiteY0" fmla="*/ 0 h 412091"/>
                <a:gd name="connsiteX1" fmla="*/ 0 w 260795"/>
                <a:gd name="connsiteY1" fmla="*/ 225826 h 412091"/>
                <a:gd name="connsiteX2" fmla="*/ 130398 w 260795"/>
                <a:gd name="connsiteY2" fmla="*/ 225826 h 412091"/>
                <a:gd name="connsiteX3" fmla="*/ 130398 w 260795"/>
                <a:gd name="connsiteY3" fmla="*/ 412092 h 412091"/>
                <a:gd name="connsiteX4" fmla="*/ 260796 w 260795"/>
                <a:gd name="connsiteY4" fmla="*/ 168133 h 412091"/>
                <a:gd name="connsiteX5" fmla="*/ 130398 w 260795"/>
                <a:gd name="connsiteY5" fmla="*/ 168133 h 412091"/>
                <a:gd name="connsiteX6" fmla="*/ 130398 w 260795"/>
                <a:gd name="connsiteY6" fmla="*/ 0 h 412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0795" h="412091">
                  <a:moveTo>
                    <a:pt x="130398" y="0"/>
                  </a:moveTo>
                  <a:lnTo>
                    <a:pt x="0" y="225826"/>
                  </a:lnTo>
                  <a:lnTo>
                    <a:pt x="130398" y="225826"/>
                  </a:lnTo>
                  <a:lnTo>
                    <a:pt x="130398" y="412092"/>
                  </a:lnTo>
                  <a:lnTo>
                    <a:pt x="260796" y="168133"/>
                  </a:lnTo>
                  <a:lnTo>
                    <a:pt x="130398" y="168133"/>
                  </a:lnTo>
                  <a:lnTo>
                    <a:pt x="130398" y="0"/>
                  </a:lnTo>
                  <a:close/>
                </a:path>
              </a:pathLst>
            </a:custGeom>
            <a:solidFill>
              <a:srgbClr val="ADD037"/>
            </a:solidFill>
            <a:ln w="12700" cap="rnd">
              <a:solidFill>
                <a:srgbClr val="000000"/>
              </a:solidFill>
              <a:prstDash val="solid"/>
              <a:round/>
            </a:ln>
          </p:spPr>
          <p:txBody>
            <a:bodyPr rtlCol="0" anchor="ctr"/>
            <a:lstStyle/>
            <a:p>
              <a:endParaRPr lang="en-US" sz="1799"/>
            </a:p>
          </p:txBody>
        </p:sp>
      </p:grpSp>
      <p:grpSp>
        <p:nvGrpSpPr>
          <p:cNvPr id="435" name="Graphic 503">
            <a:extLst>
              <a:ext uri="{FF2B5EF4-FFF2-40B4-BE49-F238E27FC236}">
                <a16:creationId xmlns:a16="http://schemas.microsoft.com/office/drawing/2014/main" id="{520CB8B2-4DA9-2248-6429-1999CC6A2FB9}"/>
              </a:ext>
            </a:extLst>
          </p:cNvPr>
          <p:cNvGrpSpPr/>
          <p:nvPr/>
        </p:nvGrpSpPr>
        <p:grpSpPr>
          <a:xfrm>
            <a:off x="789721" y="5023706"/>
            <a:ext cx="538839" cy="467517"/>
            <a:chOff x="18003154" y="7258468"/>
            <a:chExt cx="1284171" cy="1114197"/>
          </a:xfrm>
        </p:grpSpPr>
        <p:grpSp>
          <p:nvGrpSpPr>
            <p:cNvPr id="436" name="Graphic 503">
              <a:extLst>
                <a:ext uri="{FF2B5EF4-FFF2-40B4-BE49-F238E27FC236}">
                  <a16:creationId xmlns:a16="http://schemas.microsoft.com/office/drawing/2014/main" id="{FB6D139E-DE9C-0FC2-8652-D042C988EDA7}"/>
                </a:ext>
              </a:extLst>
            </p:cNvPr>
            <p:cNvGrpSpPr/>
            <p:nvPr/>
          </p:nvGrpSpPr>
          <p:grpSpPr>
            <a:xfrm>
              <a:off x="18003154" y="7258468"/>
              <a:ext cx="1284171" cy="1114197"/>
              <a:chOff x="18003154" y="7258468"/>
              <a:chExt cx="1284171" cy="1114197"/>
            </a:xfrm>
            <a:noFill/>
          </p:grpSpPr>
          <p:sp>
            <p:nvSpPr>
              <p:cNvPr id="449" name="Freeform 448">
                <a:extLst>
                  <a:ext uri="{FF2B5EF4-FFF2-40B4-BE49-F238E27FC236}">
                    <a16:creationId xmlns:a16="http://schemas.microsoft.com/office/drawing/2014/main" id="{7A9A3FCA-8EFE-3AC2-3DBE-060B3FB8A6F5}"/>
                  </a:ext>
                </a:extLst>
              </p:cNvPr>
              <p:cNvSpPr/>
              <p:nvPr/>
            </p:nvSpPr>
            <p:spPr>
              <a:xfrm>
                <a:off x="18086560" y="7648257"/>
                <a:ext cx="984537" cy="724407"/>
              </a:xfrm>
              <a:custGeom>
                <a:avLst/>
                <a:gdLst>
                  <a:gd name="connsiteX0" fmla="*/ 984537 w 984537"/>
                  <a:gd name="connsiteY0" fmla="*/ 527477 h 724407"/>
                  <a:gd name="connsiteX1" fmla="*/ 817826 w 984537"/>
                  <a:gd name="connsiteY1" fmla="*/ 660994 h 724407"/>
                  <a:gd name="connsiteX2" fmla="*/ 613151 w 984537"/>
                  <a:gd name="connsiteY2" fmla="*/ 721984 h 724407"/>
                  <a:gd name="connsiteX3" fmla="*/ 391969 w 984537"/>
                  <a:gd name="connsiteY3" fmla="*/ 698907 h 724407"/>
                  <a:gd name="connsiteX4" fmla="*/ 197197 w 984537"/>
                  <a:gd name="connsiteY4" fmla="*/ 591763 h 724407"/>
                  <a:gd name="connsiteX5" fmla="*/ 63498 w 984537"/>
                  <a:gd name="connsiteY5" fmla="*/ 425278 h 724407"/>
                  <a:gd name="connsiteX6" fmla="*/ 2427 w 984537"/>
                  <a:gd name="connsiteY6" fmla="*/ 220880 h 724407"/>
                  <a:gd name="connsiteX7" fmla="*/ 25536 w 984537"/>
                  <a:gd name="connsiteY7" fmla="*/ 0 h 724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4537" h="724407">
                    <a:moveTo>
                      <a:pt x="984537" y="527477"/>
                    </a:moveTo>
                    <a:cubicBezTo>
                      <a:pt x="938319" y="583521"/>
                      <a:pt x="880548" y="628027"/>
                      <a:pt x="817826" y="660994"/>
                    </a:cubicBezTo>
                    <a:cubicBezTo>
                      <a:pt x="755103" y="693962"/>
                      <a:pt x="684126" y="715390"/>
                      <a:pt x="613151" y="721984"/>
                    </a:cubicBezTo>
                    <a:cubicBezTo>
                      <a:pt x="540524" y="728578"/>
                      <a:pt x="466247" y="721984"/>
                      <a:pt x="391969" y="698907"/>
                    </a:cubicBezTo>
                    <a:cubicBezTo>
                      <a:pt x="317692" y="675830"/>
                      <a:pt x="253318" y="639566"/>
                      <a:pt x="197197" y="591763"/>
                    </a:cubicBezTo>
                    <a:cubicBezTo>
                      <a:pt x="141078" y="545609"/>
                      <a:pt x="96510" y="487916"/>
                      <a:pt x="63498" y="425278"/>
                    </a:cubicBezTo>
                    <a:cubicBezTo>
                      <a:pt x="30486" y="362641"/>
                      <a:pt x="9030" y="291761"/>
                      <a:pt x="2427" y="220880"/>
                    </a:cubicBezTo>
                    <a:cubicBezTo>
                      <a:pt x="-4176" y="148353"/>
                      <a:pt x="2427" y="74176"/>
                      <a:pt x="25536" y="0"/>
                    </a:cubicBezTo>
                  </a:path>
                </a:pathLst>
              </a:custGeom>
              <a:noFill/>
              <a:ln w="12700" cap="rnd">
                <a:solidFill>
                  <a:srgbClr val="000000"/>
                </a:solidFill>
                <a:prstDash val="solid"/>
                <a:round/>
              </a:ln>
            </p:spPr>
            <p:txBody>
              <a:bodyPr rtlCol="0" anchor="ctr"/>
              <a:lstStyle/>
              <a:p>
                <a:endParaRPr lang="en-US" sz="1799"/>
              </a:p>
            </p:txBody>
          </p:sp>
          <p:sp>
            <p:nvSpPr>
              <p:cNvPr id="450" name="Freeform 449">
                <a:extLst>
                  <a:ext uri="{FF2B5EF4-FFF2-40B4-BE49-F238E27FC236}">
                    <a16:creationId xmlns:a16="http://schemas.microsoft.com/office/drawing/2014/main" id="{C3A8F20A-440A-B9EC-B1CF-133F2BE96E51}"/>
                  </a:ext>
                </a:extLst>
              </p:cNvPr>
              <p:cNvSpPr/>
              <p:nvPr/>
            </p:nvSpPr>
            <p:spPr>
              <a:xfrm>
                <a:off x="18217733" y="7258468"/>
                <a:ext cx="984537" cy="724407"/>
              </a:xfrm>
              <a:custGeom>
                <a:avLst/>
                <a:gdLst>
                  <a:gd name="connsiteX0" fmla="*/ 0 w 984537"/>
                  <a:gd name="connsiteY0" fmla="*/ 196930 h 724407"/>
                  <a:gd name="connsiteX1" fmla="*/ 166713 w 984537"/>
                  <a:gd name="connsiteY1" fmla="*/ 63413 h 724407"/>
                  <a:gd name="connsiteX2" fmla="*/ 371386 w 984537"/>
                  <a:gd name="connsiteY2" fmla="*/ 2423 h 724407"/>
                  <a:gd name="connsiteX3" fmla="*/ 592568 w 984537"/>
                  <a:gd name="connsiteY3" fmla="*/ 25500 h 724407"/>
                  <a:gd name="connsiteX4" fmla="*/ 787340 w 984537"/>
                  <a:gd name="connsiteY4" fmla="*/ 132644 h 724407"/>
                  <a:gd name="connsiteX5" fmla="*/ 921039 w 984537"/>
                  <a:gd name="connsiteY5" fmla="*/ 299129 h 724407"/>
                  <a:gd name="connsiteX6" fmla="*/ 982110 w 984537"/>
                  <a:gd name="connsiteY6" fmla="*/ 503526 h 724407"/>
                  <a:gd name="connsiteX7" fmla="*/ 959003 w 984537"/>
                  <a:gd name="connsiteY7" fmla="*/ 724408 h 724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4537" h="724407">
                    <a:moveTo>
                      <a:pt x="0" y="196930"/>
                    </a:moveTo>
                    <a:cubicBezTo>
                      <a:pt x="46218" y="140886"/>
                      <a:pt x="103989" y="96381"/>
                      <a:pt x="166713" y="63413"/>
                    </a:cubicBezTo>
                    <a:cubicBezTo>
                      <a:pt x="229435" y="30446"/>
                      <a:pt x="300411" y="9016"/>
                      <a:pt x="371386" y="2423"/>
                    </a:cubicBezTo>
                    <a:cubicBezTo>
                      <a:pt x="444013" y="-4170"/>
                      <a:pt x="518291" y="2423"/>
                      <a:pt x="592568" y="25500"/>
                    </a:cubicBezTo>
                    <a:cubicBezTo>
                      <a:pt x="666845" y="48578"/>
                      <a:pt x="731219" y="84842"/>
                      <a:pt x="787340" y="132644"/>
                    </a:cubicBezTo>
                    <a:cubicBezTo>
                      <a:pt x="843461" y="180447"/>
                      <a:pt x="888027" y="236492"/>
                      <a:pt x="921039" y="299129"/>
                    </a:cubicBezTo>
                    <a:cubicBezTo>
                      <a:pt x="954051" y="361767"/>
                      <a:pt x="975510" y="432647"/>
                      <a:pt x="982110" y="503526"/>
                    </a:cubicBezTo>
                    <a:cubicBezTo>
                      <a:pt x="988713" y="576055"/>
                      <a:pt x="982110" y="650231"/>
                      <a:pt x="959003" y="724408"/>
                    </a:cubicBezTo>
                  </a:path>
                </a:pathLst>
              </a:custGeom>
              <a:noFill/>
              <a:ln w="12700" cap="rnd">
                <a:solidFill>
                  <a:srgbClr val="000000"/>
                </a:solidFill>
                <a:prstDash val="solid"/>
                <a:round/>
              </a:ln>
            </p:spPr>
            <p:txBody>
              <a:bodyPr rtlCol="0" anchor="ctr"/>
              <a:lstStyle/>
              <a:p>
                <a:endParaRPr lang="en-US" sz="1799"/>
              </a:p>
            </p:txBody>
          </p:sp>
          <p:sp>
            <p:nvSpPr>
              <p:cNvPr id="451" name="Freeform 450">
                <a:extLst>
                  <a:ext uri="{FF2B5EF4-FFF2-40B4-BE49-F238E27FC236}">
                    <a16:creationId xmlns:a16="http://schemas.microsoft.com/office/drawing/2014/main" id="{891A47AD-665B-E0B2-6D25-FA8A3DB04535}"/>
                  </a:ext>
                </a:extLst>
              </p:cNvPr>
              <p:cNvSpPr/>
              <p:nvPr/>
            </p:nvSpPr>
            <p:spPr>
              <a:xfrm>
                <a:off x="18003154" y="7648257"/>
                <a:ext cx="168362" cy="128572"/>
              </a:xfrm>
              <a:custGeom>
                <a:avLst/>
                <a:gdLst>
                  <a:gd name="connsiteX0" fmla="*/ 0 w 168362"/>
                  <a:gd name="connsiteY0" fmla="*/ 92308 h 128572"/>
                  <a:gd name="connsiteX1" fmla="*/ 108942 w 168362"/>
                  <a:gd name="connsiteY1" fmla="*/ 0 h 128572"/>
                  <a:gd name="connsiteX2" fmla="*/ 168363 w 168362"/>
                  <a:gd name="connsiteY2" fmla="*/ 128572 h 128572"/>
                </a:gdLst>
                <a:ahLst/>
                <a:cxnLst>
                  <a:cxn ang="0">
                    <a:pos x="connsiteX0" y="connsiteY0"/>
                  </a:cxn>
                  <a:cxn ang="0">
                    <a:pos x="connsiteX1" y="connsiteY1"/>
                  </a:cxn>
                  <a:cxn ang="0">
                    <a:pos x="connsiteX2" y="connsiteY2"/>
                  </a:cxn>
                </a:cxnLst>
                <a:rect l="l" t="t" r="r" b="b"/>
                <a:pathLst>
                  <a:path w="168362" h="128572">
                    <a:moveTo>
                      <a:pt x="0" y="92308"/>
                    </a:moveTo>
                    <a:lnTo>
                      <a:pt x="108942" y="0"/>
                    </a:lnTo>
                    <a:lnTo>
                      <a:pt x="168363" y="128572"/>
                    </a:lnTo>
                  </a:path>
                </a:pathLst>
              </a:custGeom>
              <a:noFill/>
              <a:ln w="12700" cap="rnd">
                <a:solidFill>
                  <a:srgbClr val="000000"/>
                </a:solidFill>
                <a:prstDash val="solid"/>
                <a:round/>
              </a:ln>
            </p:spPr>
            <p:txBody>
              <a:bodyPr rtlCol="0" anchor="ctr"/>
              <a:lstStyle/>
              <a:p>
                <a:endParaRPr lang="en-US" sz="1799"/>
              </a:p>
            </p:txBody>
          </p:sp>
          <p:sp>
            <p:nvSpPr>
              <p:cNvPr id="452" name="Freeform 451">
                <a:extLst>
                  <a:ext uri="{FF2B5EF4-FFF2-40B4-BE49-F238E27FC236}">
                    <a16:creationId xmlns:a16="http://schemas.microsoft.com/office/drawing/2014/main" id="{2E6EE502-4A49-9E7B-8A18-06E513148EA1}"/>
                  </a:ext>
                </a:extLst>
              </p:cNvPr>
              <p:cNvSpPr/>
              <p:nvPr/>
            </p:nvSpPr>
            <p:spPr>
              <a:xfrm>
                <a:off x="19117313" y="7852654"/>
                <a:ext cx="170013" cy="128573"/>
              </a:xfrm>
              <a:custGeom>
                <a:avLst/>
                <a:gdLst>
                  <a:gd name="connsiteX0" fmla="*/ 170013 w 170013"/>
                  <a:gd name="connsiteY0" fmla="*/ 37913 h 128573"/>
                  <a:gd name="connsiteX1" fmla="*/ 61074 w 170013"/>
                  <a:gd name="connsiteY1" fmla="*/ 128573 h 128573"/>
                  <a:gd name="connsiteX2" fmla="*/ 0 w 170013"/>
                  <a:gd name="connsiteY2" fmla="*/ 0 h 128573"/>
                </a:gdLst>
                <a:ahLst/>
                <a:cxnLst>
                  <a:cxn ang="0">
                    <a:pos x="connsiteX0" y="connsiteY0"/>
                  </a:cxn>
                  <a:cxn ang="0">
                    <a:pos x="connsiteX1" y="connsiteY1"/>
                  </a:cxn>
                  <a:cxn ang="0">
                    <a:pos x="connsiteX2" y="connsiteY2"/>
                  </a:cxn>
                </a:cxnLst>
                <a:rect l="l" t="t" r="r" b="b"/>
                <a:pathLst>
                  <a:path w="170013" h="128573">
                    <a:moveTo>
                      <a:pt x="170013" y="37913"/>
                    </a:moveTo>
                    <a:lnTo>
                      <a:pt x="61074" y="128573"/>
                    </a:lnTo>
                    <a:lnTo>
                      <a:pt x="0" y="0"/>
                    </a:lnTo>
                  </a:path>
                </a:pathLst>
              </a:custGeom>
              <a:noFill/>
              <a:ln w="12700" cap="rnd">
                <a:solidFill>
                  <a:srgbClr val="000000"/>
                </a:solidFill>
                <a:prstDash val="solid"/>
                <a:round/>
              </a:ln>
            </p:spPr>
            <p:txBody>
              <a:bodyPr rtlCol="0" anchor="ctr"/>
              <a:lstStyle/>
              <a:p>
                <a:endParaRPr lang="en-US" sz="1799"/>
              </a:p>
            </p:txBody>
          </p:sp>
        </p:grpSp>
        <p:grpSp>
          <p:nvGrpSpPr>
            <p:cNvPr id="437" name="Graphic 503">
              <a:extLst>
                <a:ext uri="{FF2B5EF4-FFF2-40B4-BE49-F238E27FC236}">
                  <a16:creationId xmlns:a16="http://schemas.microsoft.com/office/drawing/2014/main" id="{F6B12D3A-5D79-78B0-93DC-900D31548E37}"/>
                </a:ext>
              </a:extLst>
            </p:cNvPr>
            <p:cNvGrpSpPr/>
            <p:nvPr/>
          </p:nvGrpSpPr>
          <p:grpSpPr>
            <a:xfrm>
              <a:off x="18336955" y="7366386"/>
              <a:ext cx="586710" cy="895351"/>
              <a:chOff x="18336955" y="7366386"/>
              <a:chExt cx="586710" cy="895351"/>
            </a:xfrm>
          </p:grpSpPr>
          <p:sp>
            <p:nvSpPr>
              <p:cNvPr id="438" name="Freeform 437">
                <a:extLst>
                  <a:ext uri="{FF2B5EF4-FFF2-40B4-BE49-F238E27FC236}">
                    <a16:creationId xmlns:a16="http://schemas.microsoft.com/office/drawing/2014/main" id="{727560D3-48AE-8533-2A34-BCD16F1F454F}"/>
                  </a:ext>
                </a:extLst>
              </p:cNvPr>
              <p:cNvSpPr/>
              <p:nvPr/>
            </p:nvSpPr>
            <p:spPr>
              <a:xfrm>
                <a:off x="18524798" y="7588915"/>
                <a:ext cx="191366" cy="303299"/>
              </a:xfrm>
              <a:custGeom>
                <a:avLst/>
                <a:gdLst>
                  <a:gd name="connsiteX0" fmla="*/ 95683 w 191366"/>
                  <a:gd name="connsiteY0" fmla="*/ 0 h 303299"/>
                  <a:gd name="connsiteX1" fmla="*/ 18105 w 191366"/>
                  <a:gd name="connsiteY1" fmla="*/ 145057 h 303299"/>
                  <a:gd name="connsiteX2" fmla="*/ 13152 w 191366"/>
                  <a:gd name="connsiteY2" fmla="*/ 258794 h 303299"/>
                  <a:gd name="connsiteX3" fmla="*/ 95683 w 191366"/>
                  <a:gd name="connsiteY3" fmla="*/ 303300 h 303299"/>
                  <a:gd name="connsiteX4" fmla="*/ 178213 w 191366"/>
                  <a:gd name="connsiteY4" fmla="*/ 258794 h 303299"/>
                  <a:gd name="connsiteX5" fmla="*/ 173262 w 191366"/>
                  <a:gd name="connsiteY5" fmla="*/ 145057 h 303299"/>
                  <a:gd name="connsiteX6" fmla="*/ 95683 w 191366"/>
                  <a:gd name="connsiteY6" fmla="*/ 0 h 303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1366" h="303299">
                    <a:moveTo>
                      <a:pt x="95683" y="0"/>
                    </a:moveTo>
                    <a:cubicBezTo>
                      <a:pt x="84129" y="24725"/>
                      <a:pt x="59370" y="70881"/>
                      <a:pt x="18105" y="145057"/>
                    </a:cubicBezTo>
                    <a:cubicBezTo>
                      <a:pt x="-3354" y="182969"/>
                      <a:pt x="-6654" y="225826"/>
                      <a:pt x="13152" y="258794"/>
                    </a:cubicBezTo>
                    <a:cubicBezTo>
                      <a:pt x="29658" y="286816"/>
                      <a:pt x="59370" y="303300"/>
                      <a:pt x="95683" y="303300"/>
                    </a:cubicBezTo>
                    <a:cubicBezTo>
                      <a:pt x="131997" y="303300"/>
                      <a:pt x="161707" y="286816"/>
                      <a:pt x="178213" y="258794"/>
                    </a:cubicBezTo>
                    <a:cubicBezTo>
                      <a:pt x="198021" y="225826"/>
                      <a:pt x="194719" y="182969"/>
                      <a:pt x="173262" y="145057"/>
                    </a:cubicBezTo>
                    <a:cubicBezTo>
                      <a:pt x="131997" y="72529"/>
                      <a:pt x="107238" y="26374"/>
                      <a:pt x="95683" y="0"/>
                    </a:cubicBezTo>
                    <a:close/>
                  </a:path>
                </a:pathLst>
              </a:custGeom>
              <a:noFill/>
              <a:ln w="12700" cap="rnd">
                <a:solidFill>
                  <a:srgbClr val="000000"/>
                </a:solidFill>
                <a:prstDash val="solid"/>
                <a:miter/>
              </a:ln>
            </p:spPr>
            <p:txBody>
              <a:bodyPr rtlCol="0" anchor="ctr"/>
              <a:lstStyle/>
              <a:p>
                <a:endParaRPr lang="en-US" sz="1799"/>
              </a:p>
            </p:txBody>
          </p:sp>
          <p:sp>
            <p:nvSpPr>
              <p:cNvPr id="439" name="Freeform 438">
                <a:extLst>
                  <a:ext uri="{FF2B5EF4-FFF2-40B4-BE49-F238E27FC236}">
                    <a16:creationId xmlns:a16="http://schemas.microsoft.com/office/drawing/2014/main" id="{6696189C-A115-972B-331A-1247CA362752}"/>
                  </a:ext>
                </a:extLst>
              </p:cNvPr>
              <p:cNvSpPr/>
              <p:nvPr/>
            </p:nvSpPr>
            <p:spPr>
              <a:xfrm>
                <a:off x="18687032" y="7366386"/>
                <a:ext cx="117790" cy="187914"/>
              </a:xfrm>
              <a:custGeom>
                <a:avLst/>
                <a:gdLst>
                  <a:gd name="connsiteX0" fmla="*/ 58894 w 117790"/>
                  <a:gd name="connsiteY0" fmla="*/ 0 h 187914"/>
                  <a:gd name="connsiteX1" fmla="*/ 11029 w 117790"/>
                  <a:gd name="connsiteY1" fmla="*/ 89012 h 187914"/>
                  <a:gd name="connsiteX2" fmla="*/ 7726 w 117790"/>
                  <a:gd name="connsiteY2" fmla="*/ 159892 h 187914"/>
                  <a:gd name="connsiteX3" fmla="*/ 58894 w 117790"/>
                  <a:gd name="connsiteY3" fmla="*/ 187914 h 187914"/>
                  <a:gd name="connsiteX4" fmla="*/ 110065 w 117790"/>
                  <a:gd name="connsiteY4" fmla="*/ 159892 h 187914"/>
                  <a:gd name="connsiteX5" fmla="*/ 106762 w 117790"/>
                  <a:gd name="connsiteY5" fmla="*/ 89012 h 187914"/>
                  <a:gd name="connsiteX6" fmla="*/ 58894 w 117790"/>
                  <a:gd name="connsiteY6" fmla="*/ 0 h 187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790" h="187914">
                    <a:moveTo>
                      <a:pt x="58894" y="0"/>
                    </a:moveTo>
                    <a:cubicBezTo>
                      <a:pt x="50641" y="14836"/>
                      <a:pt x="35788" y="44506"/>
                      <a:pt x="11029" y="89012"/>
                    </a:cubicBezTo>
                    <a:cubicBezTo>
                      <a:pt x="-2177" y="113738"/>
                      <a:pt x="-3827" y="140111"/>
                      <a:pt x="7726" y="159892"/>
                    </a:cubicBezTo>
                    <a:cubicBezTo>
                      <a:pt x="17629" y="178024"/>
                      <a:pt x="37438" y="187914"/>
                      <a:pt x="58894" y="187914"/>
                    </a:cubicBezTo>
                    <a:cubicBezTo>
                      <a:pt x="80353" y="187914"/>
                      <a:pt x="100160" y="178024"/>
                      <a:pt x="110065" y="159892"/>
                    </a:cubicBezTo>
                    <a:cubicBezTo>
                      <a:pt x="121618" y="140111"/>
                      <a:pt x="119968" y="113738"/>
                      <a:pt x="106762" y="89012"/>
                    </a:cubicBezTo>
                    <a:cubicBezTo>
                      <a:pt x="80353" y="44506"/>
                      <a:pt x="65497" y="14836"/>
                      <a:pt x="58894" y="0"/>
                    </a:cubicBezTo>
                    <a:close/>
                  </a:path>
                </a:pathLst>
              </a:custGeom>
              <a:noFill/>
              <a:ln w="12700" cap="rnd">
                <a:solidFill>
                  <a:srgbClr val="000000"/>
                </a:solidFill>
                <a:prstDash val="solid"/>
                <a:miter/>
              </a:ln>
            </p:spPr>
            <p:txBody>
              <a:bodyPr rtlCol="0" anchor="ctr"/>
              <a:lstStyle/>
              <a:p>
                <a:endParaRPr lang="en-US" sz="1799"/>
              </a:p>
            </p:txBody>
          </p:sp>
          <p:sp>
            <p:nvSpPr>
              <p:cNvPr id="440" name="Freeform 439">
                <a:extLst>
                  <a:ext uri="{FF2B5EF4-FFF2-40B4-BE49-F238E27FC236}">
                    <a16:creationId xmlns:a16="http://schemas.microsoft.com/office/drawing/2014/main" id="{BAAD0113-458D-08CA-2E93-8B1FA5085159}"/>
                  </a:ext>
                </a:extLst>
              </p:cNvPr>
              <p:cNvSpPr/>
              <p:nvPr/>
            </p:nvSpPr>
            <p:spPr>
              <a:xfrm>
                <a:off x="18805875" y="7588915"/>
                <a:ext cx="117790" cy="187914"/>
              </a:xfrm>
              <a:custGeom>
                <a:avLst/>
                <a:gdLst>
                  <a:gd name="connsiteX0" fmla="*/ 58896 w 117790"/>
                  <a:gd name="connsiteY0" fmla="*/ 0 h 187914"/>
                  <a:gd name="connsiteX1" fmla="*/ 11028 w 117790"/>
                  <a:gd name="connsiteY1" fmla="*/ 89012 h 187914"/>
                  <a:gd name="connsiteX2" fmla="*/ 7728 w 117790"/>
                  <a:gd name="connsiteY2" fmla="*/ 159892 h 187914"/>
                  <a:gd name="connsiteX3" fmla="*/ 58896 w 117790"/>
                  <a:gd name="connsiteY3" fmla="*/ 187914 h 187914"/>
                  <a:gd name="connsiteX4" fmla="*/ 110065 w 117790"/>
                  <a:gd name="connsiteY4" fmla="*/ 159892 h 187914"/>
                  <a:gd name="connsiteX5" fmla="*/ 106764 w 117790"/>
                  <a:gd name="connsiteY5" fmla="*/ 89012 h 187914"/>
                  <a:gd name="connsiteX6" fmla="*/ 58896 w 117790"/>
                  <a:gd name="connsiteY6" fmla="*/ 0 h 187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790" h="187914">
                    <a:moveTo>
                      <a:pt x="58896" y="0"/>
                    </a:moveTo>
                    <a:cubicBezTo>
                      <a:pt x="50643" y="14836"/>
                      <a:pt x="35787" y="44506"/>
                      <a:pt x="11028" y="89012"/>
                    </a:cubicBezTo>
                    <a:cubicBezTo>
                      <a:pt x="-2177" y="113738"/>
                      <a:pt x="-3828" y="140111"/>
                      <a:pt x="7728" y="159892"/>
                    </a:cubicBezTo>
                    <a:cubicBezTo>
                      <a:pt x="17631" y="178024"/>
                      <a:pt x="37437" y="187914"/>
                      <a:pt x="58896" y="187914"/>
                    </a:cubicBezTo>
                    <a:cubicBezTo>
                      <a:pt x="80353" y="187914"/>
                      <a:pt x="100161" y="178024"/>
                      <a:pt x="110065" y="159892"/>
                    </a:cubicBezTo>
                    <a:cubicBezTo>
                      <a:pt x="121618" y="140111"/>
                      <a:pt x="119968" y="113738"/>
                      <a:pt x="106764" y="89012"/>
                    </a:cubicBezTo>
                    <a:cubicBezTo>
                      <a:pt x="80353" y="42858"/>
                      <a:pt x="65499" y="14836"/>
                      <a:pt x="58896" y="0"/>
                    </a:cubicBezTo>
                    <a:close/>
                  </a:path>
                </a:pathLst>
              </a:custGeom>
              <a:noFill/>
              <a:ln w="12700" cap="rnd">
                <a:solidFill>
                  <a:srgbClr val="000000"/>
                </a:solidFill>
                <a:prstDash val="solid"/>
                <a:miter/>
              </a:ln>
            </p:spPr>
            <p:txBody>
              <a:bodyPr rtlCol="0" anchor="ctr"/>
              <a:lstStyle/>
              <a:p>
                <a:endParaRPr lang="en-US" sz="1799"/>
              </a:p>
            </p:txBody>
          </p:sp>
          <p:sp>
            <p:nvSpPr>
              <p:cNvPr id="441" name="Freeform 440">
                <a:extLst>
                  <a:ext uri="{FF2B5EF4-FFF2-40B4-BE49-F238E27FC236}">
                    <a16:creationId xmlns:a16="http://schemas.microsoft.com/office/drawing/2014/main" id="{DB000725-49B4-4791-FCDB-71E32ACD013A}"/>
                  </a:ext>
                </a:extLst>
              </p:cNvPr>
              <p:cNvSpPr/>
              <p:nvPr/>
            </p:nvSpPr>
            <p:spPr>
              <a:xfrm>
                <a:off x="18336955" y="7478476"/>
                <a:ext cx="137895" cy="219232"/>
              </a:xfrm>
              <a:custGeom>
                <a:avLst/>
                <a:gdLst>
                  <a:gd name="connsiteX0" fmla="*/ 68948 w 137895"/>
                  <a:gd name="connsiteY0" fmla="*/ 0 h 219232"/>
                  <a:gd name="connsiteX1" fmla="*/ 12827 w 137895"/>
                  <a:gd name="connsiteY1" fmla="*/ 103847 h 219232"/>
                  <a:gd name="connsiteX2" fmla="*/ 9526 w 137895"/>
                  <a:gd name="connsiteY2" fmla="*/ 186265 h 219232"/>
                  <a:gd name="connsiteX3" fmla="*/ 68948 w 137895"/>
                  <a:gd name="connsiteY3" fmla="*/ 219232 h 219232"/>
                  <a:gd name="connsiteX4" fmla="*/ 128369 w 137895"/>
                  <a:gd name="connsiteY4" fmla="*/ 186265 h 219232"/>
                  <a:gd name="connsiteX5" fmla="*/ 125069 w 137895"/>
                  <a:gd name="connsiteY5" fmla="*/ 103847 h 219232"/>
                  <a:gd name="connsiteX6" fmla="*/ 68948 w 137895"/>
                  <a:gd name="connsiteY6" fmla="*/ 0 h 219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895" h="219232">
                    <a:moveTo>
                      <a:pt x="68948" y="0"/>
                    </a:moveTo>
                    <a:cubicBezTo>
                      <a:pt x="60695" y="18132"/>
                      <a:pt x="42538" y="51099"/>
                      <a:pt x="12827" y="103847"/>
                    </a:cubicBezTo>
                    <a:cubicBezTo>
                      <a:pt x="-3680" y="131869"/>
                      <a:pt x="-3680" y="161540"/>
                      <a:pt x="9526" y="186265"/>
                    </a:cubicBezTo>
                    <a:cubicBezTo>
                      <a:pt x="21080" y="207694"/>
                      <a:pt x="42538" y="219232"/>
                      <a:pt x="68948" y="219232"/>
                    </a:cubicBezTo>
                    <a:cubicBezTo>
                      <a:pt x="95357" y="219232"/>
                      <a:pt x="116815" y="207694"/>
                      <a:pt x="128369" y="186265"/>
                    </a:cubicBezTo>
                    <a:cubicBezTo>
                      <a:pt x="141575" y="163188"/>
                      <a:pt x="141575" y="131869"/>
                      <a:pt x="125069" y="103847"/>
                    </a:cubicBezTo>
                    <a:cubicBezTo>
                      <a:pt x="95357" y="51099"/>
                      <a:pt x="77201" y="18132"/>
                      <a:pt x="68948" y="0"/>
                    </a:cubicBezTo>
                    <a:close/>
                  </a:path>
                </a:pathLst>
              </a:custGeom>
              <a:noFill/>
              <a:ln w="12700" cap="rnd">
                <a:solidFill>
                  <a:srgbClr val="000000"/>
                </a:solidFill>
                <a:prstDash val="solid"/>
                <a:miter/>
              </a:ln>
            </p:spPr>
            <p:txBody>
              <a:bodyPr rtlCol="0" anchor="ctr"/>
              <a:lstStyle/>
              <a:p>
                <a:endParaRPr lang="en-US" sz="1799"/>
              </a:p>
            </p:txBody>
          </p:sp>
          <p:grpSp>
            <p:nvGrpSpPr>
              <p:cNvPr id="442" name="Graphic 503">
                <a:extLst>
                  <a:ext uri="{FF2B5EF4-FFF2-40B4-BE49-F238E27FC236}">
                    <a16:creationId xmlns:a16="http://schemas.microsoft.com/office/drawing/2014/main" id="{D0FC82E2-B462-992E-6760-E153026E478D}"/>
                  </a:ext>
                </a:extLst>
              </p:cNvPr>
              <p:cNvGrpSpPr/>
              <p:nvPr/>
            </p:nvGrpSpPr>
            <p:grpSpPr>
              <a:xfrm>
                <a:off x="18394046" y="7891844"/>
                <a:ext cx="492476" cy="369893"/>
                <a:chOff x="18394046" y="7891844"/>
                <a:chExt cx="492476" cy="369893"/>
              </a:xfrm>
            </p:grpSpPr>
            <p:grpSp>
              <p:nvGrpSpPr>
                <p:cNvPr id="443" name="Graphic 503">
                  <a:extLst>
                    <a:ext uri="{FF2B5EF4-FFF2-40B4-BE49-F238E27FC236}">
                      <a16:creationId xmlns:a16="http://schemas.microsoft.com/office/drawing/2014/main" id="{D5065F97-1EC9-07C4-A404-A7D3D528C7B3}"/>
                    </a:ext>
                  </a:extLst>
                </p:cNvPr>
                <p:cNvGrpSpPr/>
                <p:nvPr/>
              </p:nvGrpSpPr>
              <p:grpSpPr>
                <a:xfrm>
                  <a:off x="18569018" y="7891844"/>
                  <a:ext cx="317504" cy="317150"/>
                  <a:chOff x="18569018" y="7891844"/>
                  <a:chExt cx="317504" cy="317150"/>
                </a:xfrm>
                <a:noFill/>
              </p:grpSpPr>
              <p:sp>
                <p:nvSpPr>
                  <p:cNvPr id="447" name="Freeform 446">
                    <a:extLst>
                      <a:ext uri="{FF2B5EF4-FFF2-40B4-BE49-F238E27FC236}">
                        <a16:creationId xmlns:a16="http://schemas.microsoft.com/office/drawing/2014/main" id="{79AB445F-681F-19F0-C038-E687BF7B9734}"/>
                      </a:ext>
                    </a:extLst>
                  </p:cNvPr>
                  <p:cNvSpPr/>
                  <p:nvPr/>
                </p:nvSpPr>
                <p:spPr>
                  <a:xfrm>
                    <a:off x="18569018" y="7891844"/>
                    <a:ext cx="317504" cy="317150"/>
                  </a:xfrm>
                  <a:custGeom>
                    <a:avLst/>
                    <a:gdLst>
                      <a:gd name="connsiteX0" fmla="*/ 234680 w 317504"/>
                      <a:gd name="connsiteY0" fmla="*/ 234439 h 317150"/>
                      <a:gd name="connsiteX1" fmla="*/ 1945 w 317504"/>
                      <a:gd name="connsiteY1" fmla="*/ 315208 h 317150"/>
                      <a:gd name="connsiteX2" fmla="*/ 82825 w 317504"/>
                      <a:gd name="connsiteY2" fmla="*/ 82789 h 317150"/>
                      <a:gd name="connsiteX3" fmla="*/ 315560 w 317504"/>
                      <a:gd name="connsiteY3" fmla="*/ 2019 h 317150"/>
                      <a:gd name="connsiteX4" fmla="*/ 234680 w 317504"/>
                      <a:gd name="connsiteY4" fmla="*/ 234439 h 31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504" h="317150">
                        <a:moveTo>
                          <a:pt x="234680" y="234439"/>
                        </a:moveTo>
                        <a:cubicBezTo>
                          <a:pt x="171958" y="297077"/>
                          <a:pt x="84475" y="325099"/>
                          <a:pt x="1945" y="315208"/>
                        </a:cubicBezTo>
                        <a:cubicBezTo>
                          <a:pt x="-7958" y="232790"/>
                          <a:pt x="20101" y="147076"/>
                          <a:pt x="82825" y="82789"/>
                        </a:cubicBezTo>
                        <a:cubicBezTo>
                          <a:pt x="145549" y="18502"/>
                          <a:pt x="233030" y="-7871"/>
                          <a:pt x="315560" y="2019"/>
                        </a:cubicBezTo>
                        <a:cubicBezTo>
                          <a:pt x="325463" y="84437"/>
                          <a:pt x="297404" y="170152"/>
                          <a:pt x="234680" y="234439"/>
                        </a:cubicBezTo>
                        <a:close/>
                      </a:path>
                    </a:pathLst>
                  </a:custGeom>
                  <a:solidFill>
                    <a:srgbClr val="00898B"/>
                  </a:solidFill>
                  <a:ln w="12700" cap="rnd">
                    <a:solidFill>
                      <a:srgbClr val="000000"/>
                    </a:solidFill>
                    <a:prstDash val="solid"/>
                    <a:miter/>
                  </a:ln>
                </p:spPr>
                <p:txBody>
                  <a:bodyPr rtlCol="0" anchor="ctr"/>
                  <a:lstStyle/>
                  <a:p>
                    <a:endParaRPr lang="en-US" sz="1799"/>
                  </a:p>
                </p:txBody>
              </p:sp>
              <p:sp>
                <p:nvSpPr>
                  <p:cNvPr id="448" name="Freeform 447">
                    <a:extLst>
                      <a:ext uri="{FF2B5EF4-FFF2-40B4-BE49-F238E27FC236}">
                        <a16:creationId xmlns:a16="http://schemas.microsoft.com/office/drawing/2014/main" id="{CF59DBA9-FCB2-C589-E932-E52E04B48047}"/>
                      </a:ext>
                    </a:extLst>
                  </p:cNvPr>
                  <p:cNvSpPr/>
                  <p:nvPr/>
                </p:nvSpPr>
                <p:spPr>
                  <a:xfrm>
                    <a:off x="18570963" y="8032326"/>
                    <a:ext cx="174964" cy="174726"/>
                  </a:xfrm>
                  <a:custGeom>
                    <a:avLst/>
                    <a:gdLst>
                      <a:gd name="connsiteX0" fmla="*/ 174963 w 174964"/>
                      <a:gd name="connsiteY0" fmla="*/ 0 h 174726"/>
                      <a:gd name="connsiteX1" fmla="*/ 0 w 174964"/>
                      <a:gd name="connsiteY1" fmla="*/ 174726 h 174726"/>
                    </a:gdLst>
                    <a:ahLst/>
                    <a:cxnLst>
                      <a:cxn ang="0">
                        <a:pos x="connsiteX0" y="connsiteY0"/>
                      </a:cxn>
                      <a:cxn ang="0">
                        <a:pos x="connsiteX1" y="connsiteY1"/>
                      </a:cxn>
                    </a:cxnLst>
                    <a:rect l="l" t="t" r="r" b="b"/>
                    <a:pathLst>
                      <a:path w="174964" h="174726">
                        <a:moveTo>
                          <a:pt x="174963" y="0"/>
                        </a:moveTo>
                        <a:lnTo>
                          <a:pt x="0" y="174726"/>
                        </a:lnTo>
                      </a:path>
                    </a:pathLst>
                  </a:custGeom>
                  <a:ln w="12700" cap="rnd">
                    <a:solidFill>
                      <a:srgbClr val="000000"/>
                    </a:solidFill>
                    <a:prstDash val="solid"/>
                    <a:miter/>
                  </a:ln>
                </p:spPr>
                <p:txBody>
                  <a:bodyPr rtlCol="0" anchor="ctr"/>
                  <a:lstStyle/>
                  <a:p>
                    <a:endParaRPr lang="en-US" sz="1799"/>
                  </a:p>
                </p:txBody>
              </p:sp>
            </p:grpSp>
            <p:grpSp>
              <p:nvGrpSpPr>
                <p:cNvPr id="444" name="Graphic 503">
                  <a:extLst>
                    <a:ext uri="{FF2B5EF4-FFF2-40B4-BE49-F238E27FC236}">
                      <a16:creationId xmlns:a16="http://schemas.microsoft.com/office/drawing/2014/main" id="{FE3AEB30-DE8C-1F9F-7BDF-9F407AA9E860}"/>
                    </a:ext>
                  </a:extLst>
                </p:cNvPr>
                <p:cNvGrpSpPr/>
                <p:nvPr/>
              </p:nvGrpSpPr>
              <p:grpSpPr>
                <a:xfrm>
                  <a:off x="18394046" y="7944664"/>
                  <a:ext cx="317503" cy="317073"/>
                  <a:chOff x="18394046" y="7944664"/>
                  <a:chExt cx="317503" cy="317073"/>
                </a:xfrm>
                <a:solidFill>
                  <a:srgbClr val="FFFFFF"/>
                </a:solidFill>
              </p:grpSpPr>
              <p:sp>
                <p:nvSpPr>
                  <p:cNvPr id="445" name="Freeform 444">
                    <a:extLst>
                      <a:ext uri="{FF2B5EF4-FFF2-40B4-BE49-F238E27FC236}">
                        <a16:creationId xmlns:a16="http://schemas.microsoft.com/office/drawing/2014/main" id="{85AC809B-3FAA-D78F-FE88-3EC5F0819B7E}"/>
                      </a:ext>
                    </a:extLst>
                  </p:cNvPr>
                  <p:cNvSpPr/>
                  <p:nvPr/>
                </p:nvSpPr>
                <p:spPr>
                  <a:xfrm>
                    <a:off x="18394046" y="7944664"/>
                    <a:ext cx="317503" cy="317073"/>
                  </a:xfrm>
                  <a:custGeom>
                    <a:avLst/>
                    <a:gdLst>
                      <a:gd name="connsiteX0" fmla="*/ 82825 w 317504"/>
                      <a:gd name="connsiteY0" fmla="*/ 234362 h 317074"/>
                      <a:gd name="connsiteX1" fmla="*/ 315560 w 317504"/>
                      <a:gd name="connsiteY1" fmla="*/ 315132 h 317074"/>
                      <a:gd name="connsiteX2" fmla="*/ 234680 w 317504"/>
                      <a:gd name="connsiteY2" fmla="*/ 82713 h 317074"/>
                      <a:gd name="connsiteX3" fmla="*/ 1945 w 317504"/>
                      <a:gd name="connsiteY3" fmla="*/ 1942 h 317074"/>
                      <a:gd name="connsiteX4" fmla="*/ 82825 w 317504"/>
                      <a:gd name="connsiteY4" fmla="*/ 234362 h 317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504" h="317074">
                        <a:moveTo>
                          <a:pt x="82825" y="234362"/>
                        </a:moveTo>
                        <a:cubicBezTo>
                          <a:pt x="145547" y="297000"/>
                          <a:pt x="233030" y="325023"/>
                          <a:pt x="315560" y="315132"/>
                        </a:cubicBezTo>
                        <a:cubicBezTo>
                          <a:pt x="325463" y="232714"/>
                          <a:pt x="297404" y="146998"/>
                          <a:pt x="234680" y="82713"/>
                        </a:cubicBezTo>
                        <a:cubicBezTo>
                          <a:pt x="171958" y="20075"/>
                          <a:pt x="84475" y="-7948"/>
                          <a:pt x="1945" y="1942"/>
                        </a:cubicBezTo>
                        <a:cubicBezTo>
                          <a:pt x="-7958" y="84361"/>
                          <a:pt x="20101" y="170076"/>
                          <a:pt x="82825" y="234362"/>
                        </a:cubicBezTo>
                        <a:close/>
                      </a:path>
                    </a:pathLst>
                  </a:custGeom>
                  <a:solidFill>
                    <a:srgbClr val="00898B"/>
                  </a:solidFill>
                  <a:ln w="12700" cap="rnd">
                    <a:solidFill>
                      <a:srgbClr val="000000"/>
                    </a:solidFill>
                    <a:prstDash val="solid"/>
                    <a:miter/>
                  </a:ln>
                </p:spPr>
                <p:txBody>
                  <a:bodyPr rtlCol="0" anchor="ctr"/>
                  <a:lstStyle/>
                  <a:p>
                    <a:endParaRPr lang="en-US" sz="1799"/>
                  </a:p>
                </p:txBody>
              </p:sp>
              <p:sp>
                <p:nvSpPr>
                  <p:cNvPr id="446" name="Freeform 445">
                    <a:extLst>
                      <a:ext uri="{FF2B5EF4-FFF2-40B4-BE49-F238E27FC236}">
                        <a16:creationId xmlns:a16="http://schemas.microsoft.com/office/drawing/2014/main" id="{4F7D2870-2E5C-FE97-1B98-A1B683F7D5AD}"/>
                      </a:ext>
                    </a:extLst>
                  </p:cNvPr>
                  <p:cNvSpPr/>
                  <p:nvPr/>
                </p:nvSpPr>
                <p:spPr>
                  <a:xfrm>
                    <a:off x="18534650" y="8086722"/>
                    <a:ext cx="174964" cy="173078"/>
                  </a:xfrm>
                  <a:custGeom>
                    <a:avLst/>
                    <a:gdLst>
                      <a:gd name="connsiteX0" fmla="*/ 0 w 174964"/>
                      <a:gd name="connsiteY0" fmla="*/ 0 h 173078"/>
                      <a:gd name="connsiteX1" fmla="*/ 174964 w 174964"/>
                      <a:gd name="connsiteY1" fmla="*/ 173078 h 173078"/>
                    </a:gdLst>
                    <a:ahLst/>
                    <a:cxnLst>
                      <a:cxn ang="0">
                        <a:pos x="connsiteX0" y="connsiteY0"/>
                      </a:cxn>
                      <a:cxn ang="0">
                        <a:pos x="connsiteX1" y="connsiteY1"/>
                      </a:cxn>
                    </a:cxnLst>
                    <a:rect l="l" t="t" r="r" b="b"/>
                    <a:pathLst>
                      <a:path w="174964" h="173078">
                        <a:moveTo>
                          <a:pt x="0" y="0"/>
                        </a:moveTo>
                        <a:lnTo>
                          <a:pt x="174964" y="173078"/>
                        </a:lnTo>
                      </a:path>
                    </a:pathLst>
                  </a:custGeom>
                  <a:ln w="12700" cap="rnd">
                    <a:solidFill>
                      <a:srgbClr val="000000"/>
                    </a:solidFill>
                    <a:prstDash val="solid"/>
                    <a:miter/>
                  </a:ln>
                </p:spPr>
                <p:txBody>
                  <a:bodyPr rtlCol="0" anchor="ctr"/>
                  <a:lstStyle/>
                  <a:p>
                    <a:endParaRPr lang="en-US" sz="1799"/>
                  </a:p>
                </p:txBody>
              </p:sp>
            </p:grpSp>
          </p:grpSp>
        </p:grpSp>
      </p:grpSp>
      <p:grpSp>
        <p:nvGrpSpPr>
          <p:cNvPr id="453" name="Group 452">
            <a:extLst>
              <a:ext uri="{FF2B5EF4-FFF2-40B4-BE49-F238E27FC236}">
                <a16:creationId xmlns:a16="http://schemas.microsoft.com/office/drawing/2014/main" id="{4BE1A146-9EE6-5CB6-BE62-66D590EBC7CE}"/>
              </a:ext>
            </a:extLst>
          </p:cNvPr>
          <p:cNvGrpSpPr/>
          <p:nvPr/>
        </p:nvGrpSpPr>
        <p:grpSpPr>
          <a:xfrm>
            <a:off x="833975" y="6765930"/>
            <a:ext cx="459367" cy="460475"/>
            <a:chOff x="4835837" y="5211016"/>
            <a:chExt cx="539302" cy="540603"/>
          </a:xfrm>
        </p:grpSpPr>
        <p:grpSp>
          <p:nvGrpSpPr>
            <p:cNvPr id="454" name="Group 453">
              <a:extLst>
                <a:ext uri="{FF2B5EF4-FFF2-40B4-BE49-F238E27FC236}">
                  <a16:creationId xmlns:a16="http://schemas.microsoft.com/office/drawing/2014/main" id="{A93E90BD-241F-B2E9-C9DB-4E64538B600B}"/>
                </a:ext>
              </a:extLst>
            </p:cNvPr>
            <p:cNvGrpSpPr/>
            <p:nvPr/>
          </p:nvGrpSpPr>
          <p:grpSpPr>
            <a:xfrm>
              <a:off x="4835837" y="5211016"/>
              <a:ext cx="539302" cy="540603"/>
              <a:chOff x="3686030" y="8104978"/>
              <a:chExt cx="395065" cy="396018"/>
            </a:xfrm>
          </p:grpSpPr>
          <p:sp>
            <p:nvSpPr>
              <p:cNvPr id="458" name="Freeform 457">
                <a:extLst>
                  <a:ext uri="{FF2B5EF4-FFF2-40B4-BE49-F238E27FC236}">
                    <a16:creationId xmlns:a16="http://schemas.microsoft.com/office/drawing/2014/main" id="{6550C4BF-1C8B-4F8E-2FA5-3302CD758C59}"/>
                  </a:ext>
                </a:extLst>
              </p:cNvPr>
              <p:cNvSpPr/>
              <p:nvPr/>
            </p:nvSpPr>
            <p:spPr>
              <a:xfrm>
                <a:off x="3732676" y="8460062"/>
                <a:ext cx="199912" cy="7615"/>
              </a:xfrm>
              <a:custGeom>
                <a:avLst/>
                <a:gdLst>
                  <a:gd name="connsiteX0" fmla="*/ 199913 w 199912"/>
                  <a:gd name="connsiteY0" fmla="*/ 0 h 7615"/>
                  <a:gd name="connsiteX1" fmla="*/ 192297 w 199912"/>
                  <a:gd name="connsiteY1" fmla="*/ 7616 h 7615"/>
                  <a:gd name="connsiteX2" fmla="*/ 7616 w 199912"/>
                  <a:gd name="connsiteY2" fmla="*/ 7616 h 7615"/>
                  <a:gd name="connsiteX3" fmla="*/ 0 w 199912"/>
                  <a:gd name="connsiteY3" fmla="*/ 0 h 7615"/>
                </a:gdLst>
                <a:ahLst/>
                <a:cxnLst>
                  <a:cxn ang="0">
                    <a:pos x="connsiteX0" y="connsiteY0"/>
                  </a:cxn>
                  <a:cxn ang="0">
                    <a:pos x="connsiteX1" y="connsiteY1"/>
                  </a:cxn>
                  <a:cxn ang="0">
                    <a:pos x="connsiteX2" y="connsiteY2"/>
                  </a:cxn>
                  <a:cxn ang="0">
                    <a:pos x="connsiteX3" y="connsiteY3"/>
                  </a:cxn>
                </a:cxnLst>
                <a:rect l="l" t="t" r="r" b="b"/>
                <a:pathLst>
                  <a:path w="199912" h="7615">
                    <a:moveTo>
                      <a:pt x="199913" y="0"/>
                    </a:moveTo>
                    <a:cubicBezTo>
                      <a:pt x="199913" y="3808"/>
                      <a:pt x="197057" y="7616"/>
                      <a:pt x="192297" y="7616"/>
                    </a:cubicBezTo>
                    <a:lnTo>
                      <a:pt x="7616" y="7616"/>
                    </a:lnTo>
                    <a:cubicBezTo>
                      <a:pt x="3808" y="7616"/>
                      <a:pt x="0" y="3808"/>
                      <a:pt x="0" y="0"/>
                    </a:cubicBezTo>
                  </a:path>
                </a:pathLst>
              </a:custGeom>
              <a:noFill/>
              <a:ln w="12700" cap="flat">
                <a:solidFill>
                  <a:srgbClr val="000000"/>
                </a:solidFill>
                <a:prstDash val="solid"/>
                <a:miter/>
              </a:ln>
            </p:spPr>
            <p:txBody>
              <a:bodyPr rtlCol="0" anchor="ctr"/>
              <a:lstStyle/>
              <a:p>
                <a:endParaRPr lang="en-US"/>
              </a:p>
            </p:txBody>
          </p:sp>
          <p:sp>
            <p:nvSpPr>
              <p:cNvPr id="459" name="Freeform 458">
                <a:extLst>
                  <a:ext uri="{FF2B5EF4-FFF2-40B4-BE49-F238E27FC236}">
                    <a16:creationId xmlns:a16="http://schemas.microsoft.com/office/drawing/2014/main" id="{0F649F85-1D32-39B9-51A5-10D3409537D3}"/>
                  </a:ext>
                </a:extLst>
              </p:cNvPr>
              <p:cNvSpPr/>
              <p:nvPr/>
            </p:nvSpPr>
            <p:spPr>
              <a:xfrm>
                <a:off x="3699357" y="8354393"/>
                <a:ext cx="261790" cy="146603"/>
              </a:xfrm>
              <a:custGeom>
                <a:avLst/>
                <a:gdLst>
                  <a:gd name="connsiteX0" fmla="*/ 200865 w 261790"/>
                  <a:gd name="connsiteY0" fmla="*/ 111380 h 146603"/>
                  <a:gd name="connsiteX1" fmla="*/ 207529 w 261790"/>
                  <a:gd name="connsiteY1" fmla="*/ 140891 h 146603"/>
                  <a:gd name="connsiteX2" fmla="*/ 215144 w 261790"/>
                  <a:gd name="connsiteY2" fmla="*/ 146603 h 146603"/>
                  <a:gd name="connsiteX3" fmla="*/ 247511 w 261790"/>
                  <a:gd name="connsiteY3" fmla="*/ 146603 h 146603"/>
                  <a:gd name="connsiteX4" fmla="*/ 254175 w 261790"/>
                  <a:gd name="connsiteY4" fmla="*/ 140891 h 146603"/>
                  <a:gd name="connsiteX5" fmla="*/ 261791 w 261790"/>
                  <a:gd name="connsiteY5" fmla="*/ 108524 h 146603"/>
                  <a:gd name="connsiteX6" fmla="*/ 261791 w 261790"/>
                  <a:gd name="connsiteY6" fmla="*/ 106620 h 146603"/>
                  <a:gd name="connsiteX7" fmla="*/ 261791 w 261790"/>
                  <a:gd name="connsiteY7" fmla="*/ 106620 h 146603"/>
                  <a:gd name="connsiteX8" fmla="*/ 261791 w 261790"/>
                  <a:gd name="connsiteY8" fmla="*/ 55214 h 146603"/>
                  <a:gd name="connsiteX9" fmla="*/ 246559 w 261790"/>
                  <a:gd name="connsiteY9" fmla="*/ 8568 h 146603"/>
                  <a:gd name="connsiteX10" fmla="*/ 242751 w 261790"/>
                  <a:gd name="connsiteY10" fmla="*/ 2856 h 146603"/>
                  <a:gd name="connsiteX11" fmla="*/ 237040 w 261790"/>
                  <a:gd name="connsiteY11" fmla="*/ 0 h 146603"/>
                  <a:gd name="connsiteX12" fmla="*/ 25703 w 261790"/>
                  <a:gd name="connsiteY12" fmla="*/ 0 h 146603"/>
                  <a:gd name="connsiteX13" fmla="*/ 19039 w 261790"/>
                  <a:gd name="connsiteY13" fmla="*/ 3808 h 146603"/>
                  <a:gd name="connsiteX14" fmla="*/ 15232 w 261790"/>
                  <a:gd name="connsiteY14" fmla="*/ 9520 h 146603"/>
                  <a:gd name="connsiteX15" fmla="*/ 0 w 261790"/>
                  <a:gd name="connsiteY15" fmla="*/ 56166 h 146603"/>
                  <a:gd name="connsiteX16" fmla="*/ 0 w 261790"/>
                  <a:gd name="connsiteY16" fmla="*/ 106620 h 146603"/>
                  <a:gd name="connsiteX17" fmla="*/ 0 w 261790"/>
                  <a:gd name="connsiteY17" fmla="*/ 106620 h 146603"/>
                  <a:gd name="connsiteX18" fmla="*/ 0 w 261790"/>
                  <a:gd name="connsiteY18" fmla="*/ 108524 h 146603"/>
                  <a:gd name="connsiteX19" fmla="*/ 7616 w 261790"/>
                  <a:gd name="connsiteY19" fmla="*/ 140891 h 146603"/>
                  <a:gd name="connsiteX20" fmla="*/ 15232 w 261790"/>
                  <a:gd name="connsiteY20" fmla="*/ 146603 h 146603"/>
                  <a:gd name="connsiteX21" fmla="*/ 50454 w 261790"/>
                  <a:gd name="connsiteY21" fmla="*/ 146603 h 146603"/>
                  <a:gd name="connsiteX22" fmla="*/ 58070 w 261790"/>
                  <a:gd name="connsiteY22" fmla="*/ 140891 h 146603"/>
                  <a:gd name="connsiteX23" fmla="*/ 63782 w 261790"/>
                  <a:gd name="connsiteY23" fmla="*/ 112332 h 146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61790" h="146603">
                    <a:moveTo>
                      <a:pt x="200865" y="111380"/>
                    </a:moveTo>
                    <a:lnTo>
                      <a:pt x="207529" y="140891"/>
                    </a:lnTo>
                    <a:cubicBezTo>
                      <a:pt x="208481" y="143747"/>
                      <a:pt x="211336" y="146603"/>
                      <a:pt x="215144" y="146603"/>
                    </a:cubicBezTo>
                    <a:lnTo>
                      <a:pt x="247511" y="146603"/>
                    </a:lnTo>
                    <a:cubicBezTo>
                      <a:pt x="251319" y="146603"/>
                      <a:pt x="253223" y="143747"/>
                      <a:pt x="254175" y="140891"/>
                    </a:cubicBezTo>
                    <a:lnTo>
                      <a:pt x="261791" y="108524"/>
                    </a:lnTo>
                    <a:cubicBezTo>
                      <a:pt x="261791" y="108524"/>
                      <a:pt x="261791" y="107572"/>
                      <a:pt x="261791" y="106620"/>
                    </a:cubicBezTo>
                    <a:cubicBezTo>
                      <a:pt x="261791" y="106620"/>
                      <a:pt x="261791" y="106620"/>
                      <a:pt x="261791" y="106620"/>
                    </a:cubicBezTo>
                    <a:lnTo>
                      <a:pt x="261791" y="55214"/>
                    </a:lnTo>
                    <a:cubicBezTo>
                      <a:pt x="261791" y="38079"/>
                      <a:pt x="257031" y="23799"/>
                      <a:pt x="246559" y="8568"/>
                    </a:cubicBezTo>
                    <a:lnTo>
                      <a:pt x="242751" y="2856"/>
                    </a:lnTo>
                    <a:cubicBezTo>
                      <a:pt x="241799" y="952"/>
                      <a:pt x="238944" y="0"/>
                      <a:pt x="237040" y="0"/>
                    </a:cubicBezTo>
                    <a:lnTo>
                      <a:pt x="25703" y="0"/>
                    </a:lnTo>
                    <a:cubicBezTo>
                      <a:pt x="22847" y="0"/>
                      <a:pt x="20943" y="1904"/>
                      <a:pt x="19039" y="3808"/>
                    </a:cubicBezTo>
                    <a:lnTo>
                      <a:pt x="15232" y="9520"/>
                    </a:lnTo>
                    <a:cubicBezTo>
                      <a:pt x="4760" y="23799"/>
                      <a:pt x="0" y="39031"/>
                      <a:pt x="0" y="56166"/>
                    </a:cubicBezTo>
                    <a:lnTo>
                      <a:pt x="0" y="106620"/>
                    </a:lnTo>
                    <a:cubicBezTo>
                      <a:pt x="0" y="106620"/>
                      <a:pt x="0" y="106620"/>
                      <a:pt x="0" y="106620"/>
                    </a:cubicBezTo>
                    <a:cubicBezTo>
                      <a:pt x="0" y="106620"/>
                      <a:pt x="0" y="108524"/>
                      <a:pt x="0" y="108524"/>
                    </a:cubicBezTo>
                    <a:lnTo>
                      <a:pt x="7616" y="140891"/>
                    </a:lnTo>
                    <a:cubicBezTo>
                      <a:pt x="8568" y="143747"/>
                      <a:pt x="11423" y="146603"/>
                      <a:pt x="15232" y="146603"/>
                    </a:cubicBezTo>
                    <a:lnTo>
                      <a:pt x="50454" y="146603"/>
                    </a:lnTo>
                    <a:cubicBezTo>
                      <a:pt x="53310" y="146603"/>
                      <a:pt x="57118" y="143747"/>
                      <a:pt x="58070" y="140891"/>
                    </a:cubicBezTo>
                    <a:lnTo>
                      <a:pt x="63782" y="112332"/>
                    </a:lnTo>
                  </a:path>
                </a:pathLst>
              </a:custGeom>
              <a:noFill/>
              <a:ln w="12700" cap="flat">
                <a:solidFill>
                  <a:srgbClr val="000000"/>
                </a:solidFill>
                <a:prstDash val="solid"/>
                <a:miter/>
              </a:ln>
            </p:spPr>
            <p:txBody>
              <a:bodyPr rtlCol="0" anchor="ctr"/>
              <a:lstStyle/>
              <a:p>
                <a:endParaRPr lang="en-US"/>
              </a:p>
            </p:txBody>
          </p:sp>
          <p:sp>
            <p:nvSpPr>
              <p:cNvPr id="460" name="Freeform 459">
                <a:extLst>
                  <a:ext uri="{FF2B5EF4-FFF2-40B4-BE49-F238E27FC236}">
                    <a16:creationId xmlns:a16="http://schemas.microsoft.com/office/drawing/2014/main" id="{B26A1633-7066-C183-AEE8-A6F288C3FB9D}"/>
                  </a:ext>
                </a:extLst>
              </p:cNvPr>
              <p:cNvSpPr/>
              <p:nvPr/>
            </p:nvSpPr>
            <p:spPr>
              <a:xfrm>
                <a:off x="3804073" y="8400088"/>
                <a:ext cx="52358" cy="19039"/>
              </a:xfrm>
              <a:custGeom>
                <a:avLst/>
                <a:gdLst>
                  <a:gd name="connsiteX0" fmla="*/ 44742 w 52358"/>
                  <a:gd name="connsiteY0" fmla="*/ 19039 h 19039"/>
                  <a:gd name="connsiteX1" fmla="*/ 7616 w 52358"/>
                  <a:gd name="connsiteY1" fmla="*/ 19039 h 19039"/>
                  <a:gd name="connsiteX2" fmla="*/ 0 w 52358"/>
                  <a:gd name="connsiteY2" fmla="*/ 9520 h 19039"/>
                  <a:gd name="connsiteX3" fmla="*/ 7616 w 52358"/>
                  <a:gd name="connsiteY3" fmla="*/ 0 h 19039"/>
                  <a:gd name="connsiteX4" fmla="*/ 44742 w 52358"/>
                  <a:gd name="connsiteY4" fmla="*/ 0 h 19039"/>
                  <a:gd name="connsiteX5" fmla="*/ 52358 w 52358"/>
                  <a:gd name="connsiteY5" fmla="*/ 9520 h 19039"/>
                  <a:gd name="connsiteX6" fmla="*/ 44742 w 52358"/>
                  <a:gd name="connsiteY6" fmla="*/ 19039 h 1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358" h="19039">
                    <a:moveTo>
                      <a:pt x="44742" y="19039"/>
                    </a:moveTo>
                    <a:lnTo>
                      <a:pt x="7616" y="19039"/>
                    </a:lnTo>
                    <a:cubicBezTo>
                      <a:pt x="3808" y="19039"/>
                      <a:pt x="0" y="14279"/>
                      <a:pt x="0" y="9520"/>
                    </a:cubicBezTo>
                    <a:cubicBezTo>
                      <a:pt x="0" y="4760"/>
                      <a:pt x="3808" y="0"/>
                      <a:pt x="7616" y="0"/>
                    </a:cubicBezTo>
                    <a:lnTo>
                      <a:pt x="44742" y="0"/>
                    </a:lnTo>
                    <a:cubicBezTo>
                      <a:pt x="48550" y="0"/>
                      <a:pt x="52358" y="4760"/>
                      <a:pt x="52358" y="9520"/>
                    </a:cubicBezTo>
                    <a:cubicBezTo>
                      <a:pt x="52358" y="14279"/>
                      <a:pt x="49502" y="19039"/>
                      <a:pt x="44742" y="19039"/>
                    </a:cubicBezTo>
                    <a:close/>
                  </a:path>
                </a:pathLst>
              </a:custGeom>
              <a:noFill/>
              <a:ln w="12700" cap="flat">
                <a:solidFill>
                  <a:srgbClr val="000000"/>
                </a:solidFill>
                <a:prstDash val="solid"/>
                <a:miter/>
              </a:ln>
            </p:spPr>
            <p:txBody>
              <a:bodyPr rtlCol="0" anchor="ctr"/>
              <a:lstStyle/>
              <a:p>
                <a:endParaRPr lang="en-US"/>
              </a:p>
            </p:txBody>
          </p:sp>
          <p:sp>
            <p:nvSpPr>
              <p:cNvPr id="461" name="Freeform 460">
                <a:extLst>
                  <a:ext uri="{FF2B5EF4-FFF2-40B4-BE49-F238E27FC236}">
                    <a16:creationId xmlns:a16="http://schemas.microsoft.com/office/drawing/2014/main" id="{C00DB3B9-8079-2F0B-129D-E35008BE821B}"/>
                  </a:ext>
                </a:extLst>
              </p:cNvPr>
              <p:cNvSpPr/>
              <p:nvPr/>
            </p:nvSpPr>
            <p:spPr>
              <a:xfrm>
                <a:off x="3686030" y="8281092"/>
                <a:ext cx="294157" cy="85676"/>
              </a:xfrm>
              <a:custGeom>
                <a:avLst/>
                <a:gdLst>
                  <a:gd name="connsiteX0" fmla="*/ 273214 w 294157"/>
                  <a:gd name="connsiteY0" fmla="*/ 85677 h 85676"/>
                  <a:gd name="connsiteX1" fmla="*/ 294158 w 294157"/>
                  <a:gd name="connsiteY1" fmla="*/ 63782 h 85676"/>
                  <a:gd name="connsiteX2" fmla="*/ 273214 w 294157"/>
                  <a:gd name="connsiteY2" fmla="*/ 42838 h 85676"/>
                  <a:gd name="connsiteX3" fmla="*/ 265599 w 294157"/>
                  <a:gd name="connsiteY3" fmla="*/ 50454 h 85676"/>
                  <a:gd name="connsiteX4" fmla="*/ 273214 w 294157"/>
                  <a:gd name="connsiteY4" fmla="*/ 58070 h 85676"/>
                  <a:gd name="connsiteX5" fmla="*/ 278926 w 294157"/>
                  <a:gd name="connsiteY5" fmla="*/ 63782 h 85676"/>
                  <a:gd name="connsiteX6" fmla="*/ 273214 w 294157"/>
                  <a:gd name="connsiteY6" fmla="*/ 70445 h 85676"/>
                  <a:gd name="connsiteX7" fmla="*/ 258935 w 294157"/>
                  <a:gd name="connsiteY7" fmla="*/ 70445 h 85676"/>
                  <a:gd name="connsiteX8" fmla="*/ 248463 w 294157"/>
                  <a:gd name="connsiteY8" fmla="*/ 25703 h 85676"/>
                  <a:gd name="connsiteX9" fmla="*/ 216096 w 294157"/>
                  <a:gd name="connsiteY9" fmla="*/ 0 h 85676"/>
                  <a:gd name="connsiteX10" fmla="*/ 79013 w 294157"/>
                  <a:gd name="connsiteY10" fmla="*/ 0 h 85676"/>
                  <a:gd name="connsiteX11" fmla="*/ 46646 w 294157"/>
                  <a:gd name="connsiteY11" fmla="*/ 25703 h 85676"/>
                  <a:gd name="connsiteX12" fmla="*/ 35223 w 294157"/>
                  <a:gd name="connsiteY12" fmla="*/ 70445 h 85676"/>
                  <a:gd name="connsiteX13" fmla="*/ 19991 w 294157"/>
                  <a:gd name="connsiteY13" fmla="*/ 70445 h 85676"/>
                  <a:gd name="connsiteX14" fmla="*/ 14279 w 294157"/>
                  <a:gd name="connsiteY14" fmla="*/ 63782 h 85676"/>
                  <a:gd name="connsiteX15" fmla="*/ 19991 w 294157"/>
                  <a:gd name="connsiteY15" fmla="*/ 58070 h 85676"/>
                  <a:gd name="connsiteX16" fmla="*/ 27607 w 294157"/>
                  <a:gd name="connsiteY16" fmla="*/ 50454 h 85676"/>
                  <a:gd name="connsiteX17" fmla="*/ 19991 w 294157"/>
                  <a:gd name="connsiteY17" fmla="*/ 42838 h 85676"/>
                  <a:gd name="connsiteX18" fmla="*/ 0 w 294157"/>
                  <a:gd name="connsiteY18" fmla="*/ 63782 h 85676"/>
                  <a:gd name="connsiteX19" fmla="*/ 19991 w 294157"/>
                  <a:gd name="connsiteY19" fmla="*/ 85677 h 8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94157" h="85676">
                    <a:moveTo>
                      <a:pt x="273214" y="85677"/>
                    </a:moveTo>
                    <a:cubicBezTo>
                      <a:pt x="284638" y="85677"/>
                      <a:pt x="294158" y="76157"/>
                      <a:pt x="294158" y="63782"/>
                    </a:cubicBezTo>
                    <a:cubicBezTo>
                      <a:pt x="294158" y="51406"/>
                      <a:pt x="284638" y="42838"/>
                      <a:pt x="273214" y="42838"/>
                    </a:cubicBezTo>
                    <a:cubicBezTo>
                      <a:pt x="261791" y="42838"/>
                      <a:pt x="265599" y="46646"/>
                      <a:pt x="265599" y="50454"/>
                    </a:cubicBezTo>
                    <a:cubicBezTo>
                      <a:pt x="265599" y="54262"/>
                      <a:pt x="269406" y="58070"/>
                      <a:pt x="273214" y="58070"/>
                    </a:cubicBezTo>
                    <a:cubicBezTo>
                      <a:pt x="277022" y="58070"/>
                      <a:pt x="278926" y="60926"/>
                      <a:pt x="278926" y="63782"/>
                    </a:cubicBezTo>
                    <a:cubicBezTo>
                      <a:pt x="278926" y="66638"/>
                      <a:pt x="276070" y="70445"/>
                      <a:pt x="273214" y="70445"/>
                    </a:cubicBezTo>
                    <a:lnTo>
                      <a:pt x="258935" y="70445"/>
                    </a:lnTo>
                    <a:lnTo>
                      <a:pt x="248463" y="25703"/>
                    </a:lnTo>
                    <a:cubicBezTo>
                      <a:pt x="244655" y="10472"/>
                      <a:pt x="231328" y="0"/>
                      <a:pt x="216096" y="0"/>
                    </a:cubicBezTo>
                    <a:lnTo>
                      <a:pt x="79013" y="0"/>
                    </a:lnTo>
                    <a:cubicBezTo>
                      <a:pt x="62830" y="0"/>
                      <a:pt x="49502" y="10472"/>
                      <a:pt x="46646" y="25703"/>
                    </a:cubicBezTo>
                    <a:lnTo>
                      <a:pt x="35223" y="70445"/>
                    </a:lnTo>
                    <a:lnTo>
                      <a:pt x="19991" y="70445"/>
                    </a:lnTo>
                    <a:cubicBezTo>
                      <a:pt x="17135" y="70445"/>
                      <a:pt x="14279" y="67590"/>
                      <a:pt x="14279" y="63782"/>
                    </a:cubicBezTo>
                    <a:cubicBezTo>
                      <a:pt x="14279" y="59974"/>
                      <a:pt x="17135" y="58070"/>
                      <a:pt x="19991" y="58070"/>
                    </a:cubicBezTo>
                    <a:cubicBezTo>
                      <a:pt x="22847" y="58070"/>
                      <a:pt x="27607" y="54262"/>
                      <a:pt x="27607" y="50454"/>
                    </a:cubicBezTo>
                    <a:cubicBezTo>
                      <a:pt x="27607" y="46646"/>
                      <a:pt x="23799" y="42838"/>
                      <a:pt x="19991" y="42838"/>
                    </a:cubicBezTo>
                    <a:cubicBezTo>
                      <a:pt x="9520" y="42838"/>
                      <a:pt x="0" y="52358"/>
                      <a:pt x="0" y="63782"/>
                    </a:cubicBezTo>
                    <a:cubicBezTo>
                      <a:pt x="0" y="75205"/>
                      <a:pt x="9520" y="85677"/>
                      <a:pt x="19991" y="85677"/>
                    </a:cubicBezTo>
                  </a:path>
                </a:pathLst>
              </a:custGeom>
              <a:noFill/>
              <a:ln w="12700" cap="flat">
                <a:solidFill>
                  <a:srgbClr val="000000"/>
                </a:solidFill>
                <a:prstDash val="solid"/>
                <a:miter/>
              </a:ln>
            </p:spPr>
            <p:txBody>
              <a:bodyPr rtlCol="0" anchor="ctr"/>
              <a:lstStyle/>
              <a:p>
                <a:endParaRPr lang="en-US"/>
              </a:p>
            </p:txBody>
          </p:sp>
          <p:sp>
            <p:nvSpPr>
              <p:cNvPr id="462" name="Freeform 461">
                <a:extLst>
                  <a:ext uri="{FF2B5EF4-FFF2-40B4-BE49-F238E27FC236}">
                    <a16:creationId xmlns:a16="http://schemas.microsoft.com/office/drawing/2014/main" id="{9E0E1D59-A231-0AC2-83E1-1B573F4DAEA2}"/>
                  </a:ext>
                </a:extLst>
              </p:cNvPr>
              <p:cNvSpPr/>
              <p:nvPr/>
            </p:nvSpPr>
            <p:spPr>
              <a:xfrm>
                <a:off x="3837392" y="8104978"/>
                <a:ext cx="243703" cy="237991"/>
              </a:xfrm>
              <a:custGeom>
                <a:avLst/>
                <a:gdLst>
                  <a:gd name="connsiteX0" fmla="*/ 4760 w 243703"/>
                  <a:gd name="connsiteY0" fmla="*/ 158978 h 237991"/>
                  <a:gd name="connsiteX1" fmla="*/ 0 w 243703"/>
                  <a:gd name="connsiteY1" fmla="*/ 122804 h 237991"/>
                  <a:gd name="connsiteX2" fmla="*/ 121852 w 243703"/>
                  <a:gd name="connsiteY2" fmla="*/ 0 h 237991"/>
                  <a:gd name="connsiteX3" fmla="*/ 243703 w 243703"/>
                  <a:gd name="connsiteY3" fmla="*/ 122804 h 237991"/>
                  <a:gd name="connsiteX4" fmla="*/ 163738 w 243703"/>
                  <a:gd name="connsiteY4" fmla="*/ 237992 h 237991"/>
                  <a:gd name="connsiteX5" fmla="*/ 160882 w 243703"/>
                  <a:gd name="connsiteY5" fmla="*/ 237992 h 237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3703" h="237991">
                    <a:moveTo>
                      <a:pt x="4760" y="158978"/>
                    </a:moveTo>
                    <a:cubicBezTo>
                      <a:pt x="952" y="147555"/>
                      <a:pt x="0" y="134227"/>
                      <a:pt x="0" y="122804"/>
                    </a:cubicBezTo>
                    <a:cubicBezTo>
                      <a:pt x="0" y="55214"/>
                      <a:pt x="54262" y="0"/>
                      <a:pt x="121852" y="0"/>
                    </a:cubicBezTo>
                    <a:cubicBezTo>
                      <a:pt x="189441" y="0"/>
                      <a:pt x="243703" y="55214"/>
                      <a:pt x="243703" y="122804"/>
                    </a:cubicBezTo>
                    <a:cubicBezTo>
                      <a:pt x="243703" y="190393"/>
                      <a:pt x="211336" y="220856"/>
                      <a:pt x="163738" y="237992"/>
                    </a:cubicBezTo>
                    <a:cubicBezTo>
                      <a:pt x="162786" y="237040"/>
                      <a:pt x="161834" y="237992"/>
                      <a:pt x="160882" y="237992"/>
                    </a:cubicBezTo>
                  </a:path>
                </a:pathLst>
              </a:custGeom>
              <a:noFill/>
              <a:ln w="12700" cap="flat">
                <a:solidFill>
                  <a:srgbClr val="000000"/>
                </a:solidFill>
                <a:prstDash val="solid"/>
                <a:miter/>
              </a:ln>
            </p:spPr>
            <p:txBody>
              <a:bodyPr rtlCol="0" anchor="ctr"/>
              <a:lstStyle/>
              <a:p>
                <a:endParaRPr lang="en-US"/>
              </a:p>
            </p:txBody>
          </p:sp>
          <p:sp>
            <p:nvSpPr>
              <p:cNvPr id="463" name="Freeform 462">
                <a:extLst>
                  <a:ext uri="{FF2B5EF4-FFF2-40B4-BE49-F238E27FC236}">
                    <a16:creationId xmlns:a16="http://schemas.microsoft.com/office/drawing/2014/main" id="{16F3DC2D-0D6E-62EB-4C09-50E949A8F931}"/>
                  </a:ext>
                </a:extLst>
              </p:cNvPr>
              <p:cNvSpPr/>
              <p:nvPr/>
            </p:nvSpPr>
            <p:spPr>
              <a:xfrm>
                <a:off x="3728868" y="8380097"/>
                <a:ext cx="57117" cy="57117"/>
              </a:xfrm>
              <a:custGeom>
                <a:avLst/>
                <a:gdLst>
                  <a:gd name="connsiteX0" fmla="*/ 57118 w 57117"/>
                  <a:gd name="connsiteY0" fmla="*/ 28559 h 57117"/>
                  <a:gd name="connsiteX1" fmla="*/ 28559 w 57117"/>
                  <a:gd name="connsiteY1" fmla="*/ 57118 h 57117"/>
                  <a:gd name="connsiteX2" fmla="*/ 0 w 57117"/>
                  <a:gd name="connsiteY2" fmla="*/ 28559 h 57117"/>
                  <a:gd name="connsiteX3" fmla="*/ 28559 w 57117"/>
                  <a:gd name="connsiteY3" fmla="*/ 0 h 57117"/>
                </a:gdLst>
                <a:ahLst/>
                <a:cxnLst>
                  <a:cxn ang="0">
                    <a:pos x="connsiteX0" y="connsiteY0"/>
                  </a:cxn>
                  <a:cxn ang="0">
                    <a:pos x="connsiteX1" y="connsiteY1"/>
                  </a:cxn>
                  <a:cxn ang="0">
                    <a:pos x="connsiteX2" y="connsiteY2"/>
                  </a:cxn>
                  <a:cxn ang="0">
                    <a:pos x="connsiteX3" y="connsiteY3"/>
                  </a:cxn>
                </a:cxnLst>
                <a:rect l="l" t="t" r="r" b="b"/>
                <a:pathLst>
                  <a:path w="57117" h="57117">
                    <a:moveTo>
                      <a:pt x="57118" y="28559"/>
                    </a:moveTo>
                    <a:cubicBezTo>
                      <a:pt x="57118" y="44743"/>
                      <a:pt x="44742" y="57118"/>
                      <a:pt x="28559" y="57118"/>
                    </a:cubicBezTo>
                    <a:cubicBezTo>
                      <a:pt x="12375" y="57118"/>
                      <a:pt x="0" y="44743"/>
                      <a:pt x="0" y="28559"/>
                    </a:cubicBezTo>
                    <a:cubicBezTo>
                      <a:pt x="0" y="12375"/>
                      <a:pt x="12375" y="0"/>
                      <a:pt x="28559" y="0"/>
                    </a:cubicBezTo>
                  </a:path>
                </a:pathLst>
              </a:custGeom>
              <a:noFill/>
              <a:ln w="12700" cap="flat">
                <a:solidFill>
                  <a:srgbClr val="000000"/>
                </a:solidFill>
                <a:prstDash val="solid"/>
                <a:miter/>
              </a:ln>
            </p:spPr>
            <p:txBody>
              <a:bodyPr rtlCol="0" anchor="ctr"/>
              <a:lstStyle/>
              <a:p>
                <a:endParaRPr lang="en-US"/>
              </a:p>
            </p:txBody>
          </p:sp>
          <p:sp>
            <p:nvSpPr>
              <p:cNvPr id="464" name="Freeform 463">
                <a:extLst>
                  <a:ext uri="{FF2B5EF4-FFF2-40B4-BE49-F238E27FC236}">
                    <a16:creationId xmlns:a16="http://schemas.microsoft.com/office/drawing/2014/main" id="{3ECA5369-E806-D27F-000C-63889AB5983B}"/>
                  </a:ext>
                </a:extLst>
              </p:cNvPr>
              <p:cNvSpPr/>
              <p:nvPr/>
            </p:nvSpPr>
            <p:spPr>
              <a:xfrm>
                <a:off x="3875471" y="8381049"/>
                <a:ext cx="57117" cy="57117"/>
              </a:xfrm>
              <a:custGeom>
                <a:avLst/>
                <a:gdLst>
                  <a:gd name="connsiteX0" fmla="*/ 57118 w 57117"/>
                  <a:gd name="connsiteY0" fmla="*/ 28559 h 57117"/>
                  <a:gd name="connsiteX1" fmla="*/ 28559 w 57117"/>
                  <a:gd name="connsiteY1" fmla="*/ 57118 h 57117"/>
                  <a:gd name="connsiteX2" fmla="*/ 0 w 57117"/>
                  <a:gd name="connsiteY2" fmla="*/ 28559 h 57117"/>
                  <a:gd name="connsiteX3" fmla="*/ 28559 w 57117"/>
                  <a:gd name="connsiteY3" fmla="*/ 0 h 57117"/>
                </a:gdLst>
                <a:ahLst/>
                <a:cxnLst>
                  <a:cxn ang="0">
                    <a:pos x="connsiteX0" y="connsiteY0"/>
                  </a:cxn>
                  <a:cxn ang="0">
                    <a:pos x="connsiteX1" y="connsiteY1"/>
                  </a:cxn>
                  <a:cxn ang="0">
                    <a:pos x="connsiteX2" y="connsiteY2"/>
                  </a:cxn>
                  <a:cxn ang="0">
                    <a:pos x="connsiteX3" y="connsiteY3"/>
                  </a:cxn>
                </a:cxnLst>
                <a:rect l="l" t="t" r="r" b="b"/>
                <a:pathLst>
                  <a:path w="57117" h="57117">
                    <a:moveTo>
                      <a:pt x="57118" y="28559"/>
                    </a:moveTo>
                    <a:cubicBezTo>
                      <a:pt x="57118" y="44742"/>
                      <a:pt x="44742" y="57118"/>
                      <a:pt x="28559" y="57118"/>
                    </a:cubicBezTo>
                    <a:cubicBezTo>
                      <a:pt x="12375" y="57118"/>
                      <a:pt x="0" y="44742"/>
                      <a:pt x="0" y="28559"/>
                    </a:cubicBezTo>
                    <a:cubicBezTo>
                      <a:pt x="0" y="12375"/>
                      <a:pt x="12375" y="0"/>
                      <a:pt x="28559" y="0"/>
                    </a:cubicBezTo>
                  </a:path>
                </a:pathLst>
              </a:custGeom>
              <a:noFill/>
              <a:ln w="12700" cap="flat">
                <a:solidFill>
                  <a:srgbClr val="000000"/>
                </a:solidFill>
                <a:prstDash val="solid"/>
                <a:miter/>
              </a:ln>
            </p:spPr>
            <p:txBody>
              <a:bodyPr rtlCol="0" anchor="ctr"/>
              <a:lstStyle/>
              <a:p>
                <a:endParaRPr lang="en-US"/>
              </a:p>
            </p:txBody>
          </p:sp>
        </p:grpSp>
        <p:grpSp>
          <p:nvGrpSpPr>
            <p:cNvPr id="455" name="Group 454">
              <a:extLst>
                <a:ext uri="{FF2B5EF4-FFF2-40B4-BE49-F238E27FC236}">
                  <a16:creationId xmlns:a16="http://schemas.microsoft.com/office/drawing/2014/main" id="{8F21FEBC-1843-DD14-77DB-419C41914860}"/>
                </a:ext>
              </a:extLst>
            </p:cNvPr>
            <p:cNvGrpSpPr/>
            <p:nvPr/>
          </p:nvGrpSpPr>
          <p:grpSpPr>
            <a:xfrm rot="1286664">
              <a:off x="5139342" y="5296520"/>
              <a:ext cx="142592" cy="142398"/>
              <a:chOff x="5139342" y="5296520"/>
              <a:chExt cx="142592" cy="142398"/>
            </a:xfrm>
          </p:grpSpPr>
          <p:sp>
            <p:nvSpPr>
              <p:cNvPr id="456" name="Freeform 455">
                <a:extLst>
                  <a:ext uri="{FF2B5EF4-FFF2-40B4-BE49-F238E27FC236}">
                    <a16:creationId xmlns:a16="http://schemas.microsoft.com/office/drawing/2014/main" id="{0085A57F-2B2D-DD42-41B1-106297FA3F3E}"/>
                  </a:ext>
                </a:extLst>
              </p:cNvPr>
              <p:cNvSpPr/>
              <p:nvPr/>
            </p:nvSpPr>
            <p:spPr>
              <a:xfrm>
                <a:off x="5139342" y="5296520"/>
                <a:ext cx="142592" cy="142398"/>
              </a:xfrm>
              <a:custGeom>
                <a:avLst/>
                <a:gdLst>
                  <a:gd name="connsiteX0" fmla="*/ 82825 w 317504"/>
                  <a:gd name="connsiteY0" fmla="*/ 234362 h 317074"/>
                  <a:gd name="connsiteX1" fmla="*/ 315560 w 317504"/>
                  <a:gd name="connsiteY1" fmla="*/ 315132 h 317074"/>
                  <a:gd name="connsiteX2" fmla="*/ 234680 w 317504"/>
                  <a:gd name="connsiteY2" fmla="*/ 82713 h 317074"/>
                  <a:gd name="connsiteX3" fmla="*/ 1945 w 317504"/>
                  <a:gd name="connsiteY3" fmla="*/ 1942 h 317074"/>
                  <a:gd name="connsiteX4" fmla="*/ 82825 w 317504"/>
                  <a:gd name="connsiteY4" fmla="*/ 234362 h 317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504" h="317074">
                    <a:moveTo>
                      <a:pt x="82825" y="234362"/>
                    </a:moveTo>
                    <a:cubicBezTo>
                      <a:pt x="145547" y="297000"/>
                      <a:pt x="233030" y="325023"/>
                      <a:pt x="315560" y="315132"/>
                    </a:cubicBezTo>
                    <a:cubicBezTo>
                      <a:pt x="325463" y="232714"/>
                      <a:pt x="297404" y="146998"/>
                      <a:pt x="234680" y="82713"/>
                    </a:cubicBezTo>
                    <a:cubicBezTo>
                      <a:pt x="171958" y="20075"/>
                      <a:pt x="84475" y="-7948"/>
                      <a:pt x="1945" y="1942"/>
                    </a:cubicBezTo>
                    <a:cubicBezTo>
                      <a:pt x="-7958" y="84361"/>
                      <a:pt x="20101" y="170076"/>
                      <a:pt x="82825" y="234362"/>
                    </a:cubicBezTo>
                    <a:close/>
                  </a:path>
                </a:pathLst>
              </a:custGeom>
              <a:solidFill>
                <a:srgbClr val="51C4C6"/>
              </a:solidFill>
              <a:ln w="12700" cap="rnd">
                <a:solidFill>
                  <a:srgbClr val="000000"/>
                </a:solidFill>
                <a:prstDash val="solid"/>
                <a:miter/>
              </a:ln>
            </p:spPr>
            <p:txBody>
              <a:bodyPr rtlCol="0" anchor="ctr"/>
              <a:lstStyle/>
              <a:p>
                <a:endParaRPr lang="en-US" sz="1799"/>
              </a:p>
            </p:txBody>
          </p:sp>
          <p:sp>
            <p:nvSpPr>
              <p:cNvPr id="457" name="Freeform 456">
                <a:extLst>
                  <a:ext uri="{FF2B5EF4-FFF2-40B4-BE49-F238E27FC236}">
                    <a16:creationId xmlns:a16="http://schemas.microsoft.com/office/drawing/2014/main" id="{B2C7EE83-FD79-646F-C375-F04BF07F7858}"/>
                  </a:ext>
                </a:extLst>
              </p:cNvPr>
              <p:cNvSpPr/>
              <p:nvPr/>
            </p:nvSpPr>
            <p:spPr>
              <a:xfrm>
                <a:off x="5202488" y="5360318"/>
                <a:ext cx="78577" cy="77730"/>
              </a:xfrm>
              <a:custGeom>
                <a:avLst/>
                <a:gdLst>
                  <a:gd name="connsiteX0" fmla="*/ 0 w 174964"/>
                  <a:gd name="connsiteY0" fmla="*/ 0 h 173078"/>
                  <a:gd name="connsiteX1" fmla="*/ 174964 w 174964"/>
                  <a:gd name="connsiteY1" fmla="*/ 173078 h 173078"/>
                </a:gdLst>
                <a:ahLst/>
                <a:cxnLst>
                  <a:cxn ang="0">
                    <a:pos x="connsiteX0" y="connsiteY0"/>
                  </a:cxn>
                  <a:cxn ang="0">
                    <a:pos x="connsiteX1" y="connsiteY1"/>
                  </a:cxn>
                </a:cxnLst>
                <a:rect l="l" t="t" r="r" b="b"/>
                <a:pathLst>
                  <a:path w="174964" h="173078">
                    <a:moveTo>
                      <a:pt x="0" y="0"/>
                    </a:moveTo>
                    <a:lnTo>
                      <a:pt x="174964" y="173078"/>
                    </a:lnTo>
                  </a:path>
                </a:pathLst>
              </a:custGeom>
              <a:ln w="12700" cap="rnd">
                <a:solidFill>
                  <a:srgbClr val="000000"/>
                </a:solidFill>
                <a:prstDash val="solid"/>
                <a:miter/>
              </a:ln>
            </p:spPr>
            <p:txBody>
              <a:bodyPr rtlCol="0" anchor="ctr"/>
              <a:lstStyle/>
              <a:p>
                <a:endParaRPr lang="en-US" sz="1799"/>
              </a:p>
            </p:txBody>
          </p:sp>
        </p:grpSp>
      </p:grpSp>
      <p:grpSp>
        <p:nvGrpSpPr>
          <p:cNvPr id="5" name="Group 4">
            <a:extLst>
              <a:ext uri="{FF2B5EF4-FFF2-40B4-BE49-F238E27FC236}">
                <a16:creationId xmlns:a16="http://schemas.microsoft.com/office/drawing/2014/main" id="{6EA2828F-CF01-7D2F-AB24-2659ED515A59}"/>
              </a:ext>
            </a:extLst>
          </p:cNvPr>
          <p:cNvGrpSpPr/>
          <p:nvPr/>
        </p:nvGrpSpPr>
        <p:grpSpPr>
          <a:xfrm rot="16200000">
            <a:off x="3034068" y="441133"/>
            <a:ext cx="1440000" cy="6127446"/>
            <a:chOff x="261079" y="6570863"/>
            <a:chExt cx="1579404" cy="6720629"/>
          </a:xfrm>
        </p:grpSpPr>
        <p:sp>
          <p:nvSpPr>
            <p:cNvPr id="9" name="Rectangle 8">
              <a:extLst>
                <a:ext uri="{FF2B5EF4-FFF2-40B4-BE49-F238E27FC236}">
                  <a16:creationId xmlns:a16="http://schemas.microsoft.com/office/drawing/2014/main" id="{F70155D6-8094-9CA7-3281-3B2609599F93}"/>
                </a:ext>
              </a:extLst>
            </p:cNvPr>
            <p:cNvSpPr/>
            <p:nvPr/>
          </p:nvSpPr>
          <p:spPr>
            <a:xfrm>
              <a:off x="261079" y="7957059"/>
              <a:ext cx="1579404" cy="5334433"/>
            </a:xfrm>
            <a:prstGeom prst="rect">
              <a:avLst/>
            </a:prstGeom>
            <a:solidFill>
              <a:srgbClr val="0066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a:extLst>
                <a:ext uri="{FF2B5EF4-FFF2-40B4-BE49-F238E27FC236}">
                  <a16:creationId xmlns:a16="http://schemas.microsoft.com/office/drawing/2014/main" id="{564D5D0D-AA36-42E6-4C38-52C8523ED6A2}"/>
                </a:ext>
              </a:extLst>
            </p:cNvPr>
            <p:cNvSpPr/>
            <p:nvPr/>
          </p:nvSpPr>
          <p:spPr>
            <a:xfrm>
              <a:off x="547405" y="7947014"/>
              <a:ext cx="1035254" cy="515990"/>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chemeClr val="bg1"/>
            </a:solidFill>
            <a:ln w="2276" cap="flat">
              <a:noFill/>
              <a:prstDash val="solid"/>
              <a:miter/>
            </a:ln>
            <a:effectLst>
              <a:outerShdw blurRad="126595" dist="48294" dir="5040000" sx="104039" sy="104039" algn="t" rotWithShape="0">
                <a:prstClr val="black">
                  <a:alpha val="13560"/>
                </a:prstClr>
              </a:outerShdw>
            </a:effectLst>
          </p:spPr>
          <p:txBody>
            <a:bodyPr rtlCol="0" anchor="ctr"/>
            <a:lstStyle/>
            <a:p>
              <a:endParaRPr lang="en-US"/>
            </a:p>
          </p:txBody>
        </p:sp>
        <p:sp>
          <p:nvSpPr>
            <p:cNvPr id="11" name="Freeform 10">
              <a:extLst>
                <a:ext uri="{FF2B5EF4-FFF2-40B4-BE49-F238E27FC236}">
                  <a16:creationId xmlns:a16="http://schemas.microsoft.com/office/drawing/2014/main" id="{6C04A716-88E9-D5FF-2952-E06D9C5FB442}"/>
                </a:ext>
              </a:extLst>
            </p:cNvPr>
            <p:cNvSpPr/>
            <p:nvPr/>
          </p:nvSpPr>
          <p:spPr>
            <a:xfrm>
              <a:off x="866226" y="7943716"/>
              <a:ext cx="398525" cy="199208"/>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rgbClr val="006668"/>
            </a:solidFill>
            <a:ln w="2276"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C306E9A6-DFAF-1B89-AA6E-A77B8C1C7070}"/>
                </a:ext>
              </a:extLst>
            </p:cNvPr>
            <p:cNvSpPr/>
            <p:nvPr/>
          </p:nvSpPr>
          <p:spPr>
            <a:xfrm>
              <a:off x="1059795" y="7527291"/>
              <a:ext cx="11386" cy="120435"/>
            </a:xfrm>
            <a:custGeom>
              <a:avLst/>
              <a:gdLst>
                <a:gd name="connsiteX0" fmla="*/ 5693 w 11386"/>
                <a:gd name="connsiteY0" fmla="*/ 120436 h 120435"/>
                <a:gd name="connsiteX1" fmla="*/ 0 w 11386"/>
                <a:gd name="connsiteY1" fmla="*/ 114744 h 120435"/>
                <a:gd name="connsiteX2" fmla="*/ 0 w 11386"/>
                <a:gd name="connsiteY2" fmla="*/ 5692 h 120435"/>
                <a:gd name="connsiteX3" fmla="*/ 5693 w 11386"/>
                <a:gd name="connsiteY3" fmla="*/ 0 h 120435"/>
                <a:gd name="connsiteX4" fmla="*/ 11386 w 11386"/>
                <a:gd name="connsiteY4" fmla="*/ 5692 h 120435"/>
                <a:gd name="connsiteX5" fmla="*/ 11386 w 11386"/>
                <a:gd name="connsiteY5" fmla="*/ 114744 h 120435"/>
                <a:gd name="connsiteX6" fmla="*/ 5693 w 11386"/>
                <a:gd name="connsiteY6" fmla="*/ 120436 h 120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86" h="120435">
                  <a:moveTo>
                    <a:pt x="5693" y="120436"/>
                  </a:moveTo>
                  <a:cubicBezTo>
                    <a:pt x="2505" y="120436"/>
                    <a:pt x="0" y="117931"/>
                    <a:pt x="0" y="114744"/>
                  </a:cubicBezTo>
                  <a:lnTo>
                    <a:pt x="0" y="5692"/>
                  </a:lnTo>
                  <a:cubicBezTo>
                    <a:pt x="0" y="2504"/>
                    <a:pt x="2505" y="0"/>
                    <a:pt x="5693" y="0"/>
                  </a:cubicBezTo>
                  <a:cubicBezTo>
                    <a:pt x="8881" y="0"/>
                    <a:pt x="11386" y="2504"/>
                    <a:pt x="11386" y="5692"/>
                  </a:cubicBezTo>
                  <a:lnTo>
                    <a:pt x="11386" y="114744"/>
                  </a:lnTo>
                  <a:cubicBezTo>
                    <a:pt x="11386" y="117931"/>
                    <a:pt x="8881" y="120436"/>
                    <a:pt x="5693" y="120436"/>
                  </a:cubicBezTo>
                  <a:close/>
                </a:path>
              </a:pathLst>
            </a:custGeom>
            <a:solidFill>
              <a:srgbClr val="343434"/>
            </a:solidFill>
            <a:ln w="2276" cap="flat">
              <a:noFill/>
              <a:prstDash val="solid"/>
              <a:miter/>
            </a:ln>
          </p:spPr>
          <p:txBody>
            <a:bodyPr rtlCol="0" anchor="ctr"/>
            <a:lstStyle/>
            <a:p>
              <a:endParaRPr lang="en-US"/>
            </a:p>
          </p:txBody>
        </p:sp>
        <p:grpSp>
          <p:nvGrpSpPr>
            <p:cNvPr id="13" name="Graphic 15">
              <a:extLst>
                <a:ext uri="{FF2B5EF4-FFF2-40B4-BE49-F238E27FC236}">
                  <a16:creationId xmlns:a16="http://schemas.microsoft.com/office/drawing/2014/main" id="{DAAC235E-C54D-C905-04C6-DAE118294F1A}"/>
                </a:ext>
              </a:extLst>
            </p:cNvPr>
            <p:cNvGrpSpPr/>
            <p:nvPr/>
          </p:nvGrpSpPr>
          <p:grpSpPr>
            <a:xfrm>
              <a:off x="1006279" y="7689162"/>
              <a:ext cx="118191" cy="117931"/>
              <a:chOff x="1006279" y="7689162"/>
              <a:chExt cx="118191" cy="117931"/>
            </a:xfrm>
          </p:grpSpPr>
          <p:sp>
            <p:nvSpPr>
              <p:cNvPr id="17" name="Freeform 16">
                <a:extLst>
                  <a:ext uri="{FF2B5EF4-FFF2-40B4-BE49-F238E27FC236}">
                    <a16:creationId xmlns:a16="http://schemas.microsoft.com/office/drawing/2014/main" id="{0737B2FD-CAEE-9243-4500-26B35B8E95FA}"/>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18" name="Freeform 17">
                <a:extLst>
                  <a:ext uri="{FF2B5EF4-FFF2-40B4-BE49-F238E27FC236}">
                    <a16:creationId xmlns:a16="http://schemas.microsoft.com/office/drawing/2014/main" id="{1CDD88CA-E193-C0F6-4C6B-1A6D4CF9ED96}"/>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006668"/>
              </a:solidFill>
              <a:ln w="2276" cap="flat">
                <a:noFill/>
                <a:prstDash val="solid"/>
                <a:miter/>
              </a:ln>
            </p:spPr>
            <p:txBody>
              <a:bodyPr rtlCol="0" anchor="ctr"/>
              <a:lstStyle/>
              <a:p>
                <a:endParaRPr lang="en-US"/>
              </a:p>
            </p:txBody>
          </p:sp>
        </p:grpSp>
        <p:grpSp>
          <p:nvGrpSpPr>
            <p:cNvPr id="14" name="Graphic 15">
              <a:extLst>
                <a:ext uri="{FF2B5EF4-FFF2-40B4-BE49-F238E27FC236}">
                  <a16:creationId xmlns:a16="http://schemas.microsoft.com/office/drawing/2014/main" id="{43C9B06B-E465-8CE0-BB69-EF7AAE193547}"/>
                </a:ext>
              </a:extLst>
            </p:cNvPr>
            <p:cNvGrpSpPr/>
            <p:nvPr/>
          </p:nvGrpSpPr>
          <p:grpSpPr>
            <a:xfrm>
              <a:off x="547405" y="6570863"/>
              <a:ext cx="1035254" cy="914993"/>
              <a:chOff x="547405" y="6570863"/>
              <a:chExt cx="1035254" cy="914993"/>
            </a:xfrm>
          </p:grpSpPr>
          <p:sp>
            <p:nvSpPr>
              <p:cNvPr id="15" name="Freeform 14">
                <a:extLst>
                  <a:ext uri="{FF2B5EF4-FFF2-40B4-BE49-F238E27FC236}">
                    <a16:creationId xmlns:a16="http://schemas.microsoft.com/office/drawing/2014/main" id="{3F876632-9091-D51F-AB43-4CD453878800}"/>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006668"/>
              </a:solidFill>
              <a:ln w="2276"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A0F81248-2DC5-CF99-730C-08171910D4F4}"/>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a:p>
            </p:txBody>
          </p:sp>
        </p:grpSp>
      </p:grpSp>
      <p:sp>
        <p:nvSpPr>
          <p:cNvPr id="19" name="TextBox 18">
            <a:extLst>
              <a:ext uri="{FF2B5EF4-FFF2-40B4-BE49-F238E27FC236}">
                <a16:creationId xmlns:a16="http://schemas.microsoft.com/office/drawing/2014/main" id="{677763D2-40B7-6B77-BE95-9D3EF62326C8}"/>
              </a:ext>
            </a:extLst>
          </p:cNvPr>
          <p:cNvSpPr txBox="1"/>
          <p:nvPr/>
        </p:nvSpPr>
        <p:spPr>
          <a:xfrm>
            <a:off x="2439716" y="3372761"/>
            <a:ext cx="1593766" cy="302070"/>
          </a:xfrm>
          <a:prstGeom prst="rect">
            <a:avLst/>
          </a:prstGeom>
          <a:noFill/>
        </p:spPr>
        <p:txBody>
          <a:bodyPr wrap="square" rtlCol="0" anchor="t">
            <a:spAutoFit/>
          </a:bodyPr>
          <a:lstStyle/>
          <a:p>
            <a:pPr marL="9525">
              <a:lnSpc>
                <a:spcPts val="1560"/>
              </a:lnSpc>
              <a:tabLst>
                <a:tab pos="1189038" algn="l"/>
              </a:tabLst>
            </a:pPr>
            <a:r>
              <a:rPr lang="en-US" sz="1650" b="1" dirty="0">
                <a:solidFill>
                  <a:schemeClr val="bg1"/>
                </a:solidFill>
                <a:latin typeface="Calibri" panose="020F0502020204030204" pitchFamily="34" charset="0"/>
                <a:cs typeface="Calibri" panose="020F0502020204030204" pitchFamily="34" charset="0"/>
              </a:rPr>
              <a:t>AGRICOLTURA</a:t>
            </a:r>
          </a:p>
        </p:txBody>
      </p:sp>
      <p:grpSp>
        <p:nvGrpSpPr>
          <p:cNvPr id="20" name="Graphic 503">
            <a:extLst>
              <a:ext uri="{FF2B5EF4-FFF2-40B4-BE49-F238E27FC236}">
                <a16:creationId xmlns:a16="http://schemas.microsoft.com/office/drawing/2014/main" id="{855A9F36-3AC3-BD39-DED2-2E64A0545DA3}"/>
              </a:ext>
            </a:extLst>
          </p:cNvPr>
          <p:cNvGrpSpPr/>
          <p:nvPr/>
        </p:nvGrpSpPr>
        <p:grpSpPr>
          <a:xfrm>
            <a:off x="868070" y="3234405"/>
            <a:ext cx="389153" cy="486496"/>
            <a:chOff x="19964074" y="5627360"/>
            <a:chExt cx="874820" cy="1086273"/>
          </a:xfrm>
          <a:noFill/>
        </p:grpSpPr>
        <p:grpSp>
          <p:nvGrpSpPr>
            <p:cNvPr id="21" name="Graphic 503">
              <a:extLst>
                <a:ext uri="{FF2B5EF4-FFF2-40B4-BE49-F238E27FC236}">
                  <a16:creationId xmlns:a16="http://schemas.microsoft.com/office/drawing/2014/main" id="{E3409248-EB66-2A4F-AEC9-8A2CF91EA4A7}"/>
                </a:ext>
              </a:extLst>
            </p:cNvPr>
            <p:cNvGrpSpPr/>
            <p:nvPr/>
          </p:nvGrpSpPr>
          <p:grpSpPr>
            <a:xfrm>
              <a:off x="19964074" y="6029562"/>
              <a:ext cx="874820" cy="684071"/>
              <a:chOff x="19964074" y="6029562"/>
              <a:chExt cx="874820" cy="684071"/>
            </a:xfrm>
            <a:noFill/>
          </p:grpSpPr>
          <p:grpSp>
            <p:nvGrpSpPr>
              <p:cNvPr id="32" name="Graphic 503">
                <a:extLst>
                  <a:ext uri="{FF2B5EF4-FFF2-40B4-BE49-F238E27FC236}">
                    <a16:creationId xmlns:a16="http://schemas.microsoft.com/office/drawing/2014/main" id="{B67AA8D2-AF91-2AA0-FAF2-5E3C780F2CE5}"/>
                  </a:ext>
                </a:extLst>
              </p:cNvPr>
              <p:cNvGrpSpPr/>
              <p:nvPr/>
            </p:nvGrpSpPr>
            <p:grpSpPr>
              <a:xfrm>
                <a:off x="20442750" y="6029562"/>
                <a:ext cx="396145" cy="684071"/>
                <a:chOff x="20442750" y="6029562"/>
                <a:chExt cx="396145" cy="684071"/>
              </a:xfrm>
              <a:noFill/>
            </p:grpSpPr>
            <p:sp>
              <p:nvSpPr>
                <p:cNvPr id="37" name="Freeform 36">
                  <a:extLst>
                    <a:ext uri="{FF2B5EF4-FFF2-40B4-BE49-F238E27FC236}">
                      <a16:creationId xmlns:a16="http://schemas.microsoft.com/office/drawing/2014/main" id="{EBC5FE30-3A84-56B8-F3F0-82DF48CED67D}"/>
                    </a:ext>
                  </a:extLst>
                </p:cNvPr>
                <p:cNvSpPr/>
                <p:nvPr/>
              </p:nvSpPr>
              <p:spPr>
                <a:xfrm>
                  <a:off x="20459978" y="6029562"/>
                  <a:ext cx="378917" cy="576928"/>
                </a:xfrm>
                <a:custGeom>
                  <a:avLst/>
                  <a:gdLst>
                    <a:gd name="connsiteX0" fmla="*/ 184145 w 378917"/>
                    <a:gd name="connsiteY0" fmla="*/ 576928 h 576928"/>
                    <a:gd name="connsiteX1" fmla="*/ 364061 w 378917"/>
                    <a:gd name="connsiteY1" fmla="*/ 397256 h 576928"/>
                    <a:gd name="connsiteX2" fmla="*/ 378917 w 378917"/>
                    <a:gd name="connsiteY2" fmla="*/ 364289 h 576928"/>
                    <a:gd name="connsiteX3" fmla="*/ 378917 w 378917"/>
                    <a:gd name="connsiteY3" fmla="*/ 26374 h 576928"/>
                    <a:gd name="connsiteX4" fmla="*/ 352508 w 378917"/>
                    <a:gd name="connsiteY4" fmla="*/ 0 h 576928"/>
                    <a:gd name="connsiteX5" fmla="*/ 283181 w 378917"/>
                    <a:gd name="connsiteY5" fmla="*/ 95605 h 576928"/>
                    <a:gd name="connsiteX6" fmla="*/ 260074 w 378917"/>
                    <a:gd name="connsiteY6" fmla="*/ 283519 h 576928"/>
                    <a:gd name="connsiteX7" fmla="*/ 203953 w 378917"/>
                    <a:gd name="connsiteY7" fmla="*/ 298354 h 576928"/>
                    <a:gd name="connsiteX8" fmla="*/ 139579 w 378917"/>
                    <a:gd name="connsiteY8" fmla="*/ 362641 h 576928"/>
                    <a:gd name="connsiteX9" fmla="*/ 30640 w 378917"/>
                    <a:gd name="connsiteY9" fmla="*/ 412092 h 576928"/>
                    <a:gd name="connsiteX10" fmla="*/ 2578 w 378917"/>
                    <a:gd name="connsiteY10" fmla="*/ 576928 h 576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8917" h="576928">
                      <a:moveTo>
                        <a:pt x="184145" y="576928"/>
                      </a:moveTo>
                      <a:lnTo>
                        <a:pt x="364061" y="397256"/>
                      </a:lnTo>
                      <a:cubicBezTo>
                        <a:pt x="372314" y="389014"/>
                        <a:pt x="377267" y="377476"/>
                        <a:pt x="378917" y="364289"/>
                      </a:cubicBezTo>
                      <a:lnTo>
                        <a:pt x="378917" y="26374"/>
                      </a:lnTo>
                      <a:cubicBezTo>
                        <a:pt x="378917" y="11539"/>
                        <a:pt x="367364" y="0"/>
                        <a:pt x="352508" y="0"/>
                      </a:cubicBezTo>
                      <a:cubicBezTo>
                        <a:pt x="322796" y="1648"/>
                        <a:pt x="294737" y="34616"/>
                        <a:pt x="283181" y="95605"/>
                      </a:cubicBezTo>
                      <a:lnTo>
                        <a:pt x="260074" y="283519"/>
                      </a:lnTo>
                      <a:cubicBezTo>
                        <a:pt x="238616" y="281871"/>
                        <a:pt x="215507" y="286816"/>
                        <a:pt x="203953" y="298354"/>
                      </a:cubicBezTo>
                      <a:lnTo>
                        <a:pt x="139579" y="362641"/>
                      </a:lnTo>
                      <a:cubicBezTo>
                        <a:pt x="81808" y="374179"/>
                        <a:pt x="60350" y="382421"/>
                        <a:pt x="30640" y="412092"/>
                      </a:cubicBezTo>
                      <a:cubicBezTo>
                        <a:pt x="928" y="441762"/>
                        <a:pt x="-4022" y="501103"/>
                        <a:pt x="2578" y="576928"/>
                      </a:cubicBezTo>
                    </a:path>
                  </a:pathLst>
                </a:custGeom>
                <a:noFill/>
                <a:ln w="12700" cap="rnd">
                  <a:solidFill>
                    <a:srgbClr val="000000"/>
                  </a:solidFill>
                  <a:prstDash val="solid"/>
                  <a:round/>
                </a:ln>
              </p:spPr>
              <p:txBody>
                <a:bodyPr rtlCol="0" anchor="ctr"/>
                <a:lstStyle/>
                <a:p>
                  <a:endParaRPr lang="en-US" sz="1799"/>
                </a:p>
              </p:txBody>
            </p:sp>
            <p:sp>
              <p:nvSpPr>
                <p:cNvPr id="38" name="Freeform 37">
                  <a:extLst>
                    <a:ext uri="{FF2B5EF4-FFF2-40B4-BE49-F238E27FC236}">
                      <a16:creationId xmlns:a16="http://schemas.microsoft.com/office/drawing/2014/main" id="{56841E90-1DEF-5ECE-0D9B-8771E7F6663B}"/>
                    </a:ext>
                  </a:extLst>
                </p:cNvPr>
                <p:cNvSpPr/>
                <p:nvPr/>
              </p:nvSpPr>
              <p:spPr>
                <a:xfrm>
                  <a:off x="20442750" y="6606490"/>
                  <a:ext cx="250892" cy="107143"/>
                </a:xfrm>
                <a:custGeom>
                  <a:avLst/>
                  <a:gdLst>
                    <a:gd name="connsiteX0" fmla="*/ 0 w 250892"/>
                    <a:gd name="connsiteY0" fmla="*/ 0 h 107143"/>
                    <a:gd name="connsiteX1" fmla="*/ 250891 w 250892"/>
                    <a:gd name="connsiteY1" fmla="*/ 0 h 107143"/>
                    <a:gd name="connsiteX2" fmla="*/ 250891 w 250892"/>
                    <a:gd name="connsiteY2" fmla="*/ 107144 h 107143"/>
                    <a:gd name="connsiteX3" fmla="*/ 0 w 250892"/>
                    <a:gd name="connsiteY3" fmla="*/ 107144 h 107143"/>
                  </a:gdLst>
                  <a:ahLst/>
                  <a:cxnLst>
                    <a:cxn ang="0">
                      <a:pos x="connsiteX0" y="connsiteY0"/>
                    </a:cxn>
                    <a:cxn ang="0">
                      <a:pos x="connsiteX1" y="connsiteY1"/>
                    </a:cxn>
                    <a:cxn ang="0">
                      <a:pos x="connsiteX2" y="connsiteY2"/>
                    </a:cxn>
                    <a:cxn ang="0">
                      <a:pos x="connsiteX3" y="connsiteY3"/>
                    </a:cxn>
                  </a:cxnLst>
                  <a:rect l="l" t="t" r="r" b="b"/>
                  <a:pathLst>
                    <a:path w="250892" h="107143">
                      <a:moveTo>
                        <a:pt x="0" y="0"/>
                      </a:moveTo>
                      <a:lnTo>
                        <a:pt x="250891" y="0"/>
                      </a:lnTo>
                      <a:lnTo>
                        <a:pt x="250891" y="107144"/>
                      </a:lnTo>
                      <a:lnTo>
                        <a:pt x="0" y="107144"/>
                      </a:lnTo>
                      <a:close/>
                    </a:path>
                  </a:pathLst>
                </a:custGeom>
                <a:solidFill>
                  <a:srgbClr val="006668"/>
                </a:solidFill>
                <a:ln w="12700" cap="rnd">
                  <a:solidFill>
                    <a:srgbClr val="000000"/>
                  </a:solidFill>
                  <a:prstDash val="solid"/>
                  <a:round/>
                </a:ln>
              </p:spPr>
              <p:txBody>
                <a:bodyPr rtlCol="0" anchor="ctr"/>
                <a:lstStyle/>
                <a:p>
                  <a:endParaRPr lang="en-US" sz="1799"/>
                </a:p>
              </p:txBody>
            </p:sp>
            <p:sp>
              <p:nvSpPr>
                <p:cNvPr id="39" name="Freeform 38">
                  <a:extLst>
                    <a:ext uri="{FF2B5EF4-FFF2-40B4-BE49-F238E27FC236}">
                      <a16:creationId xmlns:a16="http://schemas.microsoft.com/office/drawing/2014/main" id="{67D92136-1227-2490-0F14-15D3C374D002}"/>
                    </a:ext>
                  </a:extLst>
                </p:cNvPr>
                <p:cNvSpPr/>
                <p:nvPr/>
              </p:nvSpPr>
              <p:spPr>
                <a:xfrm>
                  <a:off x="20644123" y="6313081"/>
                  <a:ext cx="115994" cy="150000"/>
                </a:xfrm>
                <a:custGeom>
                  <a:avLst/>
                  <a:gdLst>
                    <a:gd name="connsiteX0" fmla="*/ 75929 w 115994"/>
                    <a:gd name="connsiteY0" fmla="*/ 0 h 150000"/>
                    <a:gd name="connsiteX1" fmla="*/ 99036 w 115994"/>
                    <a:gd name="connsiteY1" fmla="*/ 6593 h 150000"/>
                    <a:gd name="connsiteX2" fmla="*/ 112242 w 115994"/>
                    <a:gd name="connsiteY2" fmla="*/ 37912 h 150000"/>
                    <a:gd name="connsiteX3" fmla="*/ 0 w 115994"/>
                    <a:gd name="connsiteY3" fmla="*/ 150001 h 150000"/>
                  </a:gdLst>
                  <a:ahLst/>
                  <a:cxnLst>
                    <a:cxn ang="0">
                      <a:pos x="connsiteX0" y="connsiteY0"/>
                    </a:cxn>
                    <a:cxn ang="0">
                      <a:pos x="connsiteX1" y="connsiteY1"/>
                    </a:cxn>
                    <a:cxn ang="0">
                      <a:pos x="connsiteX2" y="connsiteY2"/>
                    </a:cxn>
                    <a:cxn ang="0">
                      <a:pos x="connsiteX3" y="connsiteY3"/>
                    </a:cxn>
                  </a:cxnLst>
                  <a:rect l="l" t="t" r="r" b="b"/>
                  <a:pathLst>
                    <a:path w="115994" h="150000">
                      <a:moveTo>
                        <a:pt x="75929" y="0"/>
                      </a:moveTo>
                      <a:cubicBezTo>
                        <a:pt x="84183" y="0"/>
                        <a:pt x="92436" y="3296"/>
                        <a:pt x="99036" y="6593"/>
                      </a:cubicBezTo>
                      <a:cubicBezTo>
                        <a:pt x="110592" y="11538"/>
                        <a:pt x="122145" y="26373"/>
                        <a:pt x="112242" y="37912"/>
                      </a:cubicBezTo>
                      <a:lnTo>
                        <a:pt x="0" y="150001"/>
                      </a:lnTo>
                    </a:path>
                  </a:pathLst>
                </a:custGeom>
                <a:noFill/>
                <a:ln w="12700" cap="rnd">
                  <a:solidFill>
                    <a:srgbClr val="000000"/>
                  </a:solidFill>
                  <a:prstDash val="solid"/>
                  <a:round/>
                </a:ln>
              </p:spPr>
              <p:txBody>
                <a:bodyPr rtlCol="0" anchor="ctr"/>
                <a:lstStyle/>
                <a:p>
                  <a:endParaRPr lang="en-US" sz="1799"/>
                </a:p>
              </p:txBody>
            </p:sp>
          </p:grpSp>
          <p:grpSp>
            <p:nvGrpSpPr>
              <p:cNvPr id="33" name="Graphic 503">
                <a:extLst>
                  <a:ext uri="{FF2B5EF4-FFF2-40B4-BE49-F238E27FC236}">
                    <a16:creationId xmlns:a16="http://schemas.microsoft.com/office/drawing/2014/main" id="{39490E1B-FE4C-2E76-3097-77EDCC5DFE0E}"/>
                  </a:ext>
                </a:extLst>
              </p:cNvPr>
              <p:cNvGrpSpPr/>
              <p:nvPr/>
            </p:nvGrpSpPr>
            <p:grpSpPr>
              <a:xfrm>
                <a:off x="19964074" y="6029562"/>
                <a:ext cx="394494" cy="684071"/>
                <a:chOff x="19964074" y="6029562"/>
                <a:chExt cx="394494" cy="684071"/>
              </a:xfrm>
              <a:noFill/>
            </p:grpSpPr>
            <p:sp>
              <p:nvSpPr>
                <p:cNvPr id="34" name="Freeform 33">
                  <a:extLst>
                    <a:ext uri="{FF2B5EF4-FFF2-40B4-BE49-F238E27FC236}">
                      <a16:creationId xmlns:a16="http://schemas.microsoft.com/office/drawing/2014/main" id="{A7E9BBA3-8774-E2BC-B482-221ED63F0F02}"/>
                    </a:ext>
                  </a:extLst>
                </p:cNvPr>
                <p:cNvSpPr/>
                <p:nvPr/>
              </p:nvSpPr>
              <p:spPr>
                <a:xfrm>
                  <a:off x="19964074" y="6029562"/>
                  <a:ext cx="379340" cy="576928"/>
                </a:xfrm>
                <a:custGeom>
                  <a:avLst/>
                  <a:gdLst>
                    <a:gd name="connsiteX0" fmla="*/ 376339 w 379340"/>
                    <a:gd name="connsiteY0" fmla="*/ 573631 h 576928"/>
                    <a:gd name="connsiteX1" fmla="*/ 348277 w 379340"/>
                    <a:gd name="connsiteY1" fmla="*/ 412092 h 576928"/>
                    <a:gd name="connsiteX2" fmla="*/ 239338 w 379340"/>
                    <a:gd name="connsiteY2" fmla="*/ 362641 h 576928"/>
                    <a:gd name="connsiteX3" fmla="*/ 174964 w 379340"/>
                    <a:gd name="connsiteY3" fmla="*/ 298354 h 576928"/>
                    <a:gd name="connsiteX4" fmla="*/ 118843 w 379340"/>
                    <a:gd name="connsiteY4" fmla="*/ 283519 h 576928"/>
                    <a:gd name="connsiteX5" fmla="*/ 95736 w 379340"/>
                    <a:gd name="connsiteY5" fmla="*/ 95605 h 576928"/>
                    <a:gd name="connsiteX6" fmla="*/ 26409 w 379340"/>
                    <a:gd name="connsiteY6" fmla="*/ 0 h 576928"/>
                    <a:gd name="connsiteX7" fmla="*/ 0 w 379340"/>
                    <a:gd name="connsiteY7" fmla="*/ 26374 h 576928"/>
                    <a:gd name="connsiteX8" fmla="*/ 0 w 379340"/>
                    <a:gd name="connsiteY8" fmla="*/ 364289 h 576928"/>
                    <a:gd name="connsiteX9" fmla="*/ 14856 w 379340"/>
                    <a:gd name="connsiteY9" fmla="*/ 397256 h 576928"/>
                    <a:gd name="connsiteX10" fmla="*/ 194772 w 379340"/>
                    <a:gd name="connsiteY10" fmla="*/ 576928 h 576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9340" h="576928">
                      <a:moveTo>
                        <a:pt x="376339" y="573631"/>
                      </a:moveTo>
                      <a:cubicBezTo>
                        <a:pt x="381290" y="499455"/>
                        <a:pt x="384592" y="448356"/>
                        <a:pt x="348277" y="412092"/>
                      </a:cubicBezTo>
                      <a:cubicBezTo>
                        <a:pt x="316915" y="380773"/>
                        <a:pt x="295459" y="374179"/>
                        <a:pt x="239338" y="362641"/>
                      </a:cubicBezTo>
                      <a:lnTo>
                        <a:pt x="174964" y="298354"/>
                      </a:lnTo>
                      <a:cubicBezTo>
                        <a:pt x="161760" y="285167"/>
                        <a:pt x="140301" y="280222"/>
                        <a:pt x="118843" y="283519"/>
                      </a:cubicBezTo>
                      <a:lnTo>
                        <a:pt x="95736" y="95605"/>
                      </a:lnTo>
                      <a:cubicBezTo>
                        <a:pt x="84180" y="32967"/>
                        <a:pt x="56121" y="1648"/>
                        <a:pt x="26409" y="0"/>
                      </a:cubicBezTo>
                      <a:cubicBezTo>
                        <a:pt x="11553" y="0"/>
                        <a:pt x="0" y="11539"/>
                        <a:pt x="0" y="26374"/>
                      </a:cubicBezTo>
                      <a:lnTo>
                        <a:pt x="0" y="364289"/>
                      </a:lnTo>
                      <a:cubicBezTo>
                        <a:pt x="0" y="377476"/>
                        <a:pt x="4953" y="389014"/>
                        <a:pt x="14856" y="397256"/>
                      </a:cubicBezTo>
                      <a:lnTo>
                        <a:pt x="194772" y="576928"/>
                      </a:lnTo>
                    </a:path>
                  </a:pathLst>
                </a:custGeom>
                <a:noFill/>
                <a:ln w="12700" cap="rnd">
                  <a:solidFill>
                    <a:srgbClr val="000000"/>
                  </a:solidFill>
                  <a:prstDash val="solid"/>
                  <a:round/>
                </a:ln>
              </p:spPr>
              <p:txBody>
                <a:bodyPr rtlCol="0" anchor="ctr"/>
                <a:lstStyle/>
                <a:p>
                  <a:endParaRPr lang="en-US" sz="1799"/>
                </a:p>
              </p:txBody>
            </p:sp>
            <p:sp>
              <p:nvSpPr>
                <p:cNvPr id="35" name="Freeform 34">
                  <a:extLst>
                    <a:ext uri="{FF2B5EF4-FFF2-40B4-BE49-F238E27FC236}">
                      <a16:creationId xmlns:a16="http://schemas.microsoft.com/office/drawing/2014/main" id="{05B4B51C-4884-12CF-8508-2FDE3566DB13}"/>
                    </a:ext>
                  </a:extLst>
                </p:cNvPr>
                <p:cNvSpPr/>
                <p:nvPr/>
              </p:nvSpPr>
              <p:spPr>
                <a:xfrm>
                  <a:off x="20107677" y="6606490"/>
                  <a:ext cx="250892" cy="107143"/>
                </a:xfrm>
                <a:custGeom>
                  <a:avLst/>
                  <a:gdLst>
                    <a:gd name="connsiteX0" fmla="*/ -1 w 250892"/>
                    <a:gd name="connsiteY0" fmla="*/ 0 h 107143"/>
                    <a:gd name="connsiteX1" fmla="*/ 250890 w 250892"/>
                    <a:gd name="connsiteY1" fmla="*/ 0 h 107143"/>
                    <a:gd name="connsiteX2" fmla="*/ 250890 w 250892"/>
                    <a:gd name="connsiteY2" fmla="*/ 107144 h 107143"/>
                    <a:gd name="connsiteX3" fmla="*/ -1 w 250892"/>
                    <a:gd name="connsiteY3" fmla="*/ 107144 h 107143"/>
                  </a:gdLst>
                  <a:ahLst/>
                  <a:cxnLst>
                    <a:cxn ang="0">
                      <a:pos x="connsiteX0" y="connsiteY0"/>
                    </a:cxn>
                    <a:cxn ang="0">
                      <a:pos x="connsiteX1" y="connsiteY1"/>
                    </a:cxn>
                    <a:cxn ang="0">
                      <a:pos x="connsiteX2" y="connsiteY2"/>
                    </a:cxn>
                    <a:cxn ang="0">
                      <a:pos x="connsiteX3" y="connsiteY3"/>
                    </a:cxn>
                  </a:cxnLst>
                  <a:rect l="l" t="t" r="r" b="b"/>
                  <a:pathLst>
                    <a:path w="250892" h="107143">
                      <a:moveTo>
                        <a:pt x="-1" y="0"/>
                      </a:moveTo>
                      <a:lnTo>
                        <a:pt x="250890" y="0"/>
                      </a:lnTo>
                      <a:lnTo>
                        <a:pt x="250890" y="107144"/>
                      </a:lnTo>
                      <a:lnTo>
                        <a:pt x="-1" y="107144"/>
                      </a:lnTo>
                      <a:close/>
                    </a:path>
                  </a:pathLst>
                </a:custGeom>
                <a:solidFill>
                  <a:srgbClr val="006668"/>
                </a:solidFill>
                <a:ln w="12700" cap="rnd">
                  <a:solidFill>
                    <a:srgbClr val="000000"/>
                  </a:solidFill>
                  <a:prstDash val="solid"/>
                  <a:round/>
                </a:ln>
              </p:spPr>
              <p:txBody>
                <a:bodyPr rtlCol="0" anchor="ctr"/>
                <a:lstStyle/>
                <a:p>
                  <a:endParaRPr lang="en-US" sz="1799"/>
                </a:p>
              </p:txBody>
            </p:sp>
            <p:sp>
              <p:nvSpPr>
                <p:cNvPr id="36" name="Freeform 35">
                  <a:extLst>
                    <a:ext uri="{FF2B5EF4-FFF2-40B4-BE49-F238E27FC236}">
                      <a16:creationId xmlns:a16="http://schemas.microsoft.com/office/drawing/2014/main" id="{A4FE7862-FFC6-3D50-88CE-A16F775049A1}"/>
                    </a:ext>
                  </a:extLst>
                </p:cNvPr>
                <p:cNvSpPr/>
                <p:nvPr/>
              </p:nvSpPr>
              <p:spPr>
                <a:xfrm>
                  <a:off x="20041202" y="6313081"/>
                  <a:ext cx="115992" cy="150000"/>
                </a:xfrm>
                <a:custGeom>
                  <a:avLst/>
                  <a:gdLst>
                    <a:gd name="connsiteX0" fmla="*/ 40065 w 115992"/>
                    <a:gd name="connsiteY0" fmla="*/ 0 h 150000"/>
                    <a:gd name="connsiteX1" fmla="*/ 16956 w 115992"/>
                    <a:gd name="connsiteY1" fmla="*/ 6593 h 150000"/>
                    <a:gd name="connsiteX2" fmla="*/ 3752 w 115992"/>
                    <a:gd name="connsiteY2" fmla="*/ 37912 h 150000"/>
                    <a:gd name="connsiteX3" fmla="*/ 115992 w 115992"/>
                    <a:gd name="connsiteY3" fmla="*/ 150001 h 150000"/>
                  </a:gdLst>
                  <a:ahLst/>
                  <a:cxnLst>
                    <a:cxn ang="0">
                      <a:pos x="connsiteX0" y="connsiteY0"/>
                    </a:cxn>
                    <a:cxn ang="0">
                      <a:pos x="connsiteX1" y="connsiteY1"/>
                    </a:cxn>
                    <a:cxn ang="0">
                      <a:pos x="connsiteX2" y="connsiteY2"/>
                    </a:cxn>
                    <a:cxn ang="0">
                      <a:pos x="connsiteX3" y="connsiteY3"/>
                    </a:cxn>
                  </a:cxnLst>
                  <a:rect l="l" t="t" r="r" b="b"/>
                  <a:pathLst>
                    <a:path w="115992" h="150000">
                      <a:moveTo>
                        <a:pt x="40065" y="0"/>
                      </a:moveTo>
                      <a:cubicBezTo>
                        <a:pt x="31812" y="0"/>
                        <a:pt x="23559" y="3296"/>
                        <a:pt x="16956" y="6593"/>
                      </a:cubicBezTo>
                      <a:cubicBezTo>
                        <a:pt x="5402" y="11538"/>
                        <a:pt x="-6151" y="26373"/>
                        <a:pt x="3752" y="37912"/>
                      </a:cubicBezTo>
                      <a:lnTo>
                        <a:pt x="115992" y="150001"/>
                      </a:lnTo>
                    </a:path>
                  </a:pathLst>
                </a:custGeom>
                <a:noFill/>
                <a:ln w="12700" cap="rnd">
                  <a:solidFill>
                    <a:srgbClr val="000000"/>
                  </a:solidFill>
                  <a:prstDash val="solid"/>
                  <a:round/>
                </a:ln>
              </p:spPr>
              <p:txBody>
                <a:bodyPr rtlCol="0" anchor="ctr"/>
                <a:lstStyle/>
                <a:p>
                  <a:endParaRPr lang="en-US" sz="1799"/>
                </a:p>
              </p:txBody>
            </p:sp>
          </p:grpSp>
        </p:grpSp>
        <p:grpSp>
          <p:nvGrpSpPr>
            <p:cNvPr id="22" name="Graphic 503">
              <a:extLst>
                <a:ext uri="{FF2B5EF4-FFF2-40B4-BE49-F238E27FC236}">
                  <a16:creationId xmlns:a16="http://schemas.microsoft.com/office/drawing/2014/main" id="{DF93A198-9DB4-01CC-FBD6-AE650579485B}"/>
                </a:ext>
              </a:extLst>
            </p:cNvPr>
            <p:cNvGrpSpPr/>
            <p:nvPr/>
          </p:nvGrpSpPr>
          <p:grpSpPr>
            <a:xfrm>
              <a:off x="20104092" y="5627360"/>
              <a:ext cx="593135" cy="804402"/>
              <a:chOff x="20104092" y="5627360"/>
              <a:chExt cx="593135" cy="804402"/>
            </a:xfrm>
            <a:noFill/>
          </p:grpSpPr>
          <p:sp>
            <p:nvSpPr>
              <p:cNvPr id="23" name="Freeform 22">
                <a:extLst>
                  <a:ext uri="{FF2B5EF4-FFF2-40B4-BE49-F238E27FC236}">
                    <a16:creationId xmlns:a16="http://schemas.microsoft.com/office/drawing/2014/main" id="{FB7C308C-9B19-EC1E-4956-EAD0D427AB64}"/>
                  </a:ext>
                </a:extLst>
              </p:cNvPr>
              <p:cNvSpPr/>
              <p:nvPr/>
            </p:nvSpPr>
            <p:spPr>
              <a:xfrm>
                <a:off x="20310701" y="5793845"/>
                <a:ext cx="178266" cy="359343"/>
              </a:xfrm>
              <a:custGeom>
                <a:avLst/>
                <a:gdLst>
                  <a:gd name="connsiteX0" fmla="*/ 0 w 178266"/>
                  <a:gd name="connsiteY0" fmla="*/ 179672 h 359343"/>
                  <a:gd name="connsiteX1" fmla="*/ 89133 w 178266"/>
                  <a:gd name="connsiteY1" fmla="*/ 359344 h 359343"/>
                  <a:gd name="connsiteX2" fmla="*/ 178266 w 178266"/>
                  <a:gd name="connsiteY2" fmla="*/ 179672 h 359343"/>
                  <a:gd name="connsiteX3" fmla="*/ 89133 w 178266"/>
                  <a:gd name="connsiteY3" fmla="*/ 0 h 359343"/>
                  <a:gd name="connsiteX4" fmla="*/ 0 w 178266"/>
                  <a:gd name="connsiteY4" fmla="*/ 179672 h 359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266" h="359343">
                    <a:moveTo>
                      <a:pt x="0" y="179672"/>
                    </a:moveTo>
                    <a:cubicBezTo>
                      <a:pt x="0" y="253848"/>
                      <a:pt x="34662" y="318134"/>
                      <a:pt x="89133" y="359344"/>
                    </a:cubicBezTo>
                    <a:cubicBezTo>
                      <a:pt x="143602" y="318134"/>
                      <a:pt x="178266" y="252200"/>
                      <a:pt x="178266" y="179672"/>
                    </a:cubicBezTo>
                    <a:cubicBezTo>
                      <a:pt x="178266" y="107144"/>
                      <a:pt x="143602" y="41209"/>
                      <a:pt x="89133" y="0"/>
                    </a:cubicBezTo>
                    <a:cubicBezTo>
                      <a:pt x="34662" y="41209"/>
                      <a:pt x="0" y="107144"/>
                      <a:pt x="0" y="179672"/>
                    </a:cubicBezTo>
                    <a:close/>
                  </a:path>
                </a:pathLst>
              </a:custGeom>
              <a:noFill/>
              <a:ln w="12700" cap="rnd">
                <a:solidFill>
                  <a:srgbClr val="000000"/>
                </a:solidFill>
                <a:prstDash val="solid"/>
                <a:round/>
              </a:ln>
            </p:spPr>
            <p:txBody>
              <a:bodyPr rtlCol="0" anchor="ctr"/>
              <a:lstStyle/>
              <a:p>
                <a:endParaRPr lang="en-US" sz="1799"/>
              </a:p>
            </p:txBody>
          </p:sp>
          <p:sp>
            <p:nvSpPr>
              <p:cNvPr id="24" name="Freeform 23">
                <a:extLst>
                  <a:ext uri="{FF2B5EF4-FFF2-40B4-BE49-F238E27FC236}">
                    <a16:creationId xmlns:a16="http://schemas.microsoft.com/office/drawing/2014/main" id="{10CA42B0-CC6D-7818-0CE8-90043BDB5E49}"/>
                  </a:ext>
                </a:extLst>
              </p:cNvPr>
              <p:cNvSpPr/>
              <p:nvPr/>
            </p:nvSpPr>
            <p:spPr>
              <a:xfrm>
                <a:off x="20548547" y="5823516"/>
                <a:ext cx="126780" cy="181320"/>
              </a:xfrm>
              <a:custGeom>
                <a:avLst/>
                <a:gdLst>
                  <a:gd name="connsiteX0" fmla="*/ 108782 w 126780"/>
                  <a:gd name="connsiteY0" fmla="*/ 117034 h 181320"/>
                  <a:gd name="connsiteX1" fmla="*/ 9746 w 126780"/>
                  <a:gd name="connsiteY1" fmla="*/ 181320 h 181320"/>
                  <a:gd name="connsiteX2" fmla="*/ 17999 w 126780"/>
                  <a:gd name="connsiteY2" fmla="*/ 64286 h 181320"/>
                  <a:gd name="connsiteX3" fmla="*/ 117035 w 126780"/>
                  <a:gd name="connsiteY3" fmla="*/ 0 h 181320"/>
                  <a:gd name="connsiteX4" fmla="*/ 108782 w 126780"/>
                  <a:gd name="connsiteY4" fmla="*/ 117034 h 181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780" h="181320">
                    <a:moveTo>
                      <a:pt x="108782" y="117034"/>
                    </a:moveTo>
                    <a:cubicBezTo>
                      <a:pt x="87323" y="153298"/>
                      <a:pt x="49361" y="176375"/>
                      <a:pt x="9746" y="181320"/>
                    </a:cubicBezTo>
                    <a:cubicBezTo>
                      <a:pt x="-5110" y="145056"/>
                      <a:pt x="-3460" y="102199"/>
                      <a:pt x="17999" y="64286"/>
                    </a:cubicBezTo>
                    <a:cubicBezTo>
                      <a:pt x="39457" y="28022"/>
                      <a:pt x="77420" y="4945"/>
                      <a:pt x="117035" y="0"/>
                    </a:cubicBezTo>
                    <a:cubicBezTo>
                      <a:pt x="131891" y="36264"/>
                      <a:pt x="130241" y="79121"/>
                      <a:pt x="108782" y="117034"/>
                    </a:cubicBezTo>
                    <a:close/>
                  </a:path>
                </a:pathLst>
              </a:custGeom>
              <a:noFill/>
              <a:ln w="12700" cap="rnd">
                <a:solidFill>
                  <a:srgbClr val="000000"/>
                </a:solidFill>
                <a:prstDash val="solid"/>
                <a:round/>
              </a:ln>
            </p:spPr>
            <p:txBody>
              <a:bodyPr rtlCol="0" anchor="ctr"/>
              <a:lstStyle/>
              <a:p>
                <a:endParaRPr lang="en-US" sz="1799"/>
              </a:p>
            </p:txBody>
          </p:sp>
          <p:sp>
            <p:nvSpPr>
              <p:cNvPr id="25" name="Freeform 24">
                <a:extLst>
                  <a:ext uri="{FF2B5EF4-FFF2-40B4-BE49-F238E27FC236}">
                    <a16:creationId xmlns:a16="http://schemas.microsoft.com/office/drawing/2014/main" id="{CC6D83B6-DC5C-094C-E77D-4DE72967A3E7}"/>
                  </a:ext>
                </a:extLst>
              </p:cNvPr>
              <p:cNvSpPr/>
              <p:nvPr/>
            </p:nvSpPr>
            <p:spPr>
              <a:xfrm>
                <a:off x="20117739" y="5823516"/>
                <a:ext cx="126780" cy="181320"/>
              </a:xfrm>
              <a:custGeom>
                <a:avLst/>
                <a:gdLst>
                  <a:gd name="connsiteX0" fmla="*/ 108782 w 126780"/>
                  <a:gd name="connsiteY0" fmla="*/ 64286 h 181320"/>
                  <a:gd name="connsiteX1" fmla="*/ 9746 w 126780"/>
                  <a:gd name="connsiteY1" fmla="*/ 0 h 181320"/>
                  <a:gd name="connsiteX2" fmla="*/ 17999 w 126780"/>
                  <a:gd name="connsiteY2" fmla="*/ 117034 h 181320"/>
                  <a:gd name="connsiteX3" fmla="*/ 117035 w 126780"/>
                  <a:gd name="connsiteY3" fmla="*/ 181320 h 181320"/>
                  <a:gd name="connsiteX4" fmla="*/ 108782 w 126780"/>
                  <a:gd name="connsiteY4" fmla="*/ 64286 h 181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780" h="181320">
                    <a:moveTo>
                      <a:pt x="108782" y="64286"/>
                    </a:moveTo>
                    <a:cubicBezTo>
                      <a:pt x="87323" y="28022"/>
                      <a:pt x="49361" y="4945"/>
                      <a:pt x="9746" y="0"/>
                    </a:cubicBezTo>
                    <a:cubicBezTo>
                      <a:pt x="-5110" y="36264"/>
                      <a:pt x="-3460" y="79121"/>
                      <a:pt x="17999" y="117034"/>
                    </a:cubicBezTo>
                    <a:cubicBezTo>
                      <a:pt x="39455" y="153298"/>
                      <a:pt x="77420" y="176375"/>
                      <a:pt x="117035" y="181320"/>
                    </a:cubicBezTo>
                    <a:cubicBezTo>
                      <a:pt x="131891" y="145056"/>
                      <a:pt x="130239" y="102199"/>
                      <a:pt x="108782" y="64286"/>
                    </a:cubicBezTo>
                    <a:close/>
                  </a:path>
                </a:pathLst>
              </a:custGeom>
              <a:noFill/>
              <a:ln w="12700" cap="rnd">
                <a:solidFill>
                  <a:srgbClr val="000000"/>
                </a:solidFill>
                <a:prstDash val="solid"/>
                <a:round/>
              </a:ln>
            </p:spPr>
            <p:txBody>
              <a:bodyPr rtlCol="0" anchor="ctr"/>
              <a:lstStyle/>
              <a:p>
                <a:endParaRPr lang="en-US" sz="1799"/>
              </a:p>
            </p:txBody>
          </p:sp>
          <p:sp>
            <p:nvSpPr>
              <p:cNvPr id="26" name="Freeform 25">
                <a:extLst>
                  <a:ext uri="{FF2B5EF4-FFF2-40B4-BE49-F238E27FC236}">
                    <a16:creationId xmlns:a16="http://schemas.microsoft.com/office/drawing/2014/main" id="{19EAA5C9-5DF6-3DE8-59CB-EE5B8DBC2B63}"/>
                  </a:ext>
                </a:extLst>
              </p:cNvPr>
              <p:cNvSpPr/>
              <p:nvPr/>
            </p:nvSpPr>
            <p:spPr>
              <a:xfrm>
                <a:off x="20436760" y="5627360"/>
                <a:ext cx="122570" cy="187913"/>
              </a:xfrm>
              <a:custGeom>
                <a:avLst/>
                <a:gdLst>
                  <a:gd name="connsiteX0" fmla="*/ 14243 w 122570"/>
                  <a:gd name="connsiteY0" fmla="*/ 117034 h 187913"/>
                  <a:gd name="connsiteX1" fmla="*/ 14243 w 122570"/>
                  <a:gd name="connsiteY1" fmla="*/ 0 h 187913"/>
                  <a:gd name="connsiteX2" fmla="*/ 108326 w 122570"/>
                  <a:gd name="connsiteY2" fmla="*/ 70880 h 187913"/>
                  <a:gd name="connsiteX3" fmla="*/ 108326 w 122570"/>
                  <a:gd name="connsiteY3" fmla="*/ 187914 h 187913"/>
                  <a:gd name="connsiteX4" fmla="*/ 14243 w 122570"/>
                  <a:gd name="connsiteY4" fmla="*/ 117034 h 1879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70" h="187913">
                    <a:moveTo>
                      <a:pt x="14243" y="117034"/>
                    </a:moveTo>
                    <a:cubicBezTo>
                      <a:pt x="-5564" y="79121"/>
                      <a:pt x="-3914" y="36264"/>
                      <a:pt x="14243" y="0"/>
                    </a:cubicBezTo>
                    <a:cubicBezTo>
                      <a:pt x="53858" y="8242"/>
                      <a:pt x="88520" y="32967"/>
                      <a:pt x="108326" y="70880"/>
                    </a:cubicBezTo>
                    <a:cubicBezTo>
                      <a:pt x="128135" y="108792"/>
                      <a:pt x="126485" y="151649"/>
                      <a:pt x="108326" y="187914"/>
                    </a:cubicBezTo>
                    <a:cubicBezTo>
                      <a:pt x="68714" y="179672"/>
                      <a:pt x="34049" y="154946"/>
                      <a:pt x="14243" y="117034"/>
                    </a:cubicBezTo>
                    <a:close/>
                  </a:path>
                </a:pathLst>
              </a:custGeom>
              <a:noFill/>
              <a:ln w="12700" cap="rnd">
                <a:solidFill>
                  <a:srgbClr val="000000"/>
                </a:solidFill>
                <a:prstDash val="solid"/>
                <a:round/>
              </a:ln>
            </p:spPr>
            <p:txBody>
              <a:bodyPr rtlCol="0" anchor="ctr"/>
              <a:lstStyle/>
              <a:p>
                <a:endParaRPr lang="en-US" sz="1799"/>
              </a:p>
            </p:txBody>
          </p:sp>
          <p:sp>
            <p:nvSpPr>
              <p:cNvPr id="27" name="Freeform 26">
                <a:extLst>
                  <a:ext uri="{FF2B5EF4-FFF2-40B4-BE49-F238E27FC236}">
                    <a16:creationId xmlns:a16="http://schemas.microsoft.com/office/drawing/2014/main" id="{3555DAC6-85B7-AD22-F27C-82A0816084E3}"/>
                  </a:ext>
                </a:extLst>
              </p:cNvPr>
              <p:cNvSpPr/>
              <p:nvPr/>
            </p:nvSpPr>
            <p:spPr>
              <a:xfrm>
                <a:off x="20241988" y="5627360"/>
                <a:ext cx="122571" cy="187913"/>
              </a:xfrm>
              <a:custGeom>
                <a:avLst/>
                <a:gdLst>
                  <a:gd name="connsiteX0" fmla="*/ 108328 w 122571"/>
                  <a:gd name="connsiteY0" fmla="*/ 117034 h 187913"/>
                  <a:gd name="connsiteX1" fmla="*/ 108328 w 122571"/>
                  <a:gd name="connsiteY1" fmla="*/ 0 h 187913"/>
                  <a:gd name="connsiteX2" fmla="*/ 14243 w 122571"/>
                  <a:gd name="connsiteY2" fmla="*/ 70880 h 187913"/>
                  <a:gd name="connsiteX3" fmla="*/ 14243 w 122571"/>
                  <a:gd name="connsiteY3" fmla="*/ 187914 h 187913"/>
                  <a:gd name="connsiteX4" fmla="*/ 108328 w 122571"/>
                  <a:gd name="connsiteY4" fmla="*/ 117034 h 1879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71" h="187913">
                    <a:moveTo>
                      <a:pt x="108328" y="117034"/>
                    </a:moveTo>
                    <a:cubicBezTo>
                      <a:pt x="128135" y="79121"/>
                      <a:pt x="126485" y="36264"/>
                      <a:pt x="108328" y="0"/>
                    </a:cubicBezTo>
                    <a:cubicBezTo>
                      <a:pt x="68714" y="8242"/>
                      <a:pt x="34051" y="32967"/>
                      <a:pt x="14243" y="70880"/>
                    </a:cubicBezTo>
                    <a:cubicBezTo>
                      <a:pt x="-5564" y="108792"/>
                      <a:pt x="-3914" y="151649"/>
                      <a:pt x="14243" y="187914"/>
                    </a:cubicBezTo>
                    <a:cubicBezTo>
                      <a:pt x="53858" y="179672"/>
                      <a:pt x="88520" y="154946"/>
                      <a:pt x="108328" y="117034"/>
                    </a:cubicBezTo>
                    <a:close/>
                  </a:path>
                </a:pathLst>
              </a:custGeom>
              <a:noFill/>
              <a:ln w="12700" cap="rnd">
                <a:solidFill>
                  <a:srgbClr val="000000"/>
                </a:solidFill>
                <a:prstDash val="solid"/>
                <a:round/>
              </a:ln>
            </p:spPr>
            <p:txBody>
              <a:bodyPr rtlCol="0" anchor="ctr"/>
              <a:lstStyle/>
              <a:p>
                <a:endParaRPr lang="en-US" sz="1799"/>
              </a:p>
            </p:txBody>
          </p:sp>
          <p:grpSp>
            <p:nvGrpSpPr>
              <p:cNvPr id="28" name="Graphic 503">
                <a:extLst>
                  <a:ext uri="{FF2B5EF4-FFF2-40B4-BE49-F238E27FC236}">
                    <a16:creationId xmlns:a16="http://schemas.microsoft.com/office/drawing/2014/main" id="{2FFD5CC5-A1EB-95B5-1775-8A0EC23ABA29}"/>
                  </a:ext>
                </a:extLst>
              </p:cNvPr>
              <p:cNvGrpSpPr/>
              <p:nvPr/>
            </p:nvGrpSpPr>
            <p:grpSpPr>
              <a:xfrm>
                <a:off x="20104092" y="6044632"/>
                <a:ext cx="593135" cy="198981"/>
                <a:chOff x="20104092" y="6044632"/>
                <a:chExt cx="593135" cy="198981"/>
              </a:xfrm>
              <a:noFill/>
            </p:grpSpPr>
            <p:sp>
              <p:nvSpPr>
                <p:cNvPr id="30" name="Freeform 29">
                  <a:extLst>
                    <a:ext uri="{FF2B5EF4-FFF2-40B4-BE49-F238E27FC236}">
                      <a16:creationId xmlns:a16="http://schemas.microsoft.com/office/drawing/2014/main" id="{DEF46C3C-186B-88EE-1F68-5397B779178F}"/>
                    </a:ext>
                  </a:extLst>
                </p:cNvPr>
                <p:cNvSpPr/>
                <p:nvPr/>
              </p:nvSpPr>
              <p:spPr>
                <a:xfrm>
                  <a:off x="20104092" y="6044632"/>
                  <a:ext cx="220097" cy="198981"/>
                </a:xfrm>
                <a:custGeom>
                  <a:avLst/>
                  <a:gdLst>
                    <a:gd name="connsiteX0" fmla="*/ 56405 w 220097"/>
                    <a:gd name="connsiteY0" fmla="*/ 148117 h 198981"/>
                    <a:gd name="connsiteX1" fmla="*/ 218163 w 220097"/>
                    <a:gd name="connsiteY1" fmla="*/ 197568 h 198981"/>
                    <a:gd name="connsiteX2" fmla="*/ 163694 w 220097"/>
                    <a:gd name="connsiteY2" fmla="*/ 50864 h 198981"/>
                    <a:gd name="connsiteX3" fmla="*/ 1934 w 220097"/>
                    <a:gd name="connsiteY3" fmla="*/ 1413 h 198981"/>
                    <a:gd name="connsiteX4" fmla="*/ 56405 w 220097"/>
                    <a:gd name="connsiteY4" fmla="*/ 148117 h 198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097" h="198981">
                      <a:moveTo>
                        <a:pt x="56405" y="148117"/>
                      </a:moveTo>
                      <a:cubicBezTo>
                        <a:pt x="100971" y="187678"/>
                        <a:pt x="160392" y="204162"/>
                        <a:pt x="218163" y="197568"/>
                      </a:cubicBezTo>
                      <a:cubicBezTo>
                        <a:pt x="226416" y="144821"/>
                        <a:pt x="208260" y="90425"/>
                        <a:pt x="163694" y="50864"/>
                      </a:cubicBezTo>
                      <a:cubicBezTo>
                        <a:pt x="119127" y="11303"/>
                        <a:pt x="59706" y="-5181"/>
                        <a:pt x="1934" y="1413"/>
                      </a:cubicBezTo>
                      <a:cubicBezTo>
                        <a:pt x="-6319" y="54161"/>
                        <a:pt x="11838" y="108557"/>
                        <a:pt x="56405" y="148117"/>
                      </a:cubicBezTo>
                      <a:close/>
                    </a:path>
                  </a:pathLst>
                </a:custGeom>
                <a:noFill/>
                <a:ln w="12700" cap="rnd">
                  <a:solidFill>
                    <a:srgbClr val="000000"/>
                  </a:solidFill>
                  <a:prstDash val="solid"/>
                  <a:round/>
                </a:ln>
              </p:spPr>
              <p:txBody>
                <a:bodyPr rtlCol="0" anchor="ctr"/>
                <a:lstStyle/>
                <a:p>
                  <a:endParaRPr lang="en-US" sz="1799"/>
                </a:p>
              </p:txBody>
            </p:sp>
            <p:sp>
              <p:nvSpPr>
                <p:cNvPr id="31" name="Freeform 30">
                  <a:extLst>
                    <a:ext uri="{FF2B5EF4-FFF2-40B4-BE49-F238E27FC236}">
                      <a16:creationId xmlns:a16="http://schemas.microsoft.com/office/drawing/2014/main" id="{8DAF4576-3017-A35E-8E6F-DF5B5115ECCE}"/>
                    </a:ext>
                  </a:extLst>
                </p:cNvPr>
                <p:cNvSpPr/>
                <p:nvPr/>
              </p:nvSpPr>
              <p:spPr>
                <a:xfrm>
                  <a:off x="20477128" y="6044632"/>
                  <a:ext cx="220099" cy="198981"/>
                </a:xfrm>
                <a:custGeom>
                  <a:avLst/>
                  <a:gdLst>
                    <a:gd name="connsiteX0" fmla="*/ 163694 w 220099"/>
                    <a:gd name="connsiteY0" fmla="*/ 148117 h 198981"/>
                    <a:gd name="connsiteX1" fmla="*/ 1934 w 220099"/>
                    <a:gd name="connsiteY1" fmla="*/ 197568 h 198981"/>
                    <a:gd name="connsiteX2" fmla="*/ 56405 w 220099"/>
                    <a:gd name="connsiteY2" fmla="*/ 50864 h 198981"/>
                    <a:gd name="connsiteX3" fmla="*/ 218165 w 220099"/>
                    <a:gd name="connsiteY3" fmla="*/ 1413 h 198981"/>
                    <a:gd name="connsiteX4" fmla="*/ 163694 w 220099"/>
                    <a:gd name="connsiteY4" fmla="*/ 148117 h 198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099" h="198981">
                      <a:moveTo>
                        <a:pt x="163694" y="148117"/>
                      </a:moveTo>
                      <a:cubicBezTo>
                        <a:pt x="119129" y="187678"/>
                        <a:pt x="59705" y="204162"/>
                        <a:pt x="1934" y="197568"/>
                      </a:cubicBezTo>
                      <a:cubicBezTo>
                        <a:pt x="-6319" y="144821"/>
                        <a:pt x="11839" y="90425"/>
                        <a:pt x="56405" y="50864"/>
                      </a:cubicBezTo>
                      <a:cubicBezTo>
                        <a:pt x="100971" y="11303"/>
                        <a:pt x="160394" y="-5181"/>
                        <a:pt x="218165" y="1413"/>
                      </a:cubicBezTo>
                      <a:cubicBezTo>
                        <a:pt x="226418" y="54161"/>
                        <a:pt x="208260" y="108557"/>
                        <a:pt x="163694" y="148117"/>
                      </a:cubicBezTo>
                      <a:close/>
                    </a:path>
                  </a:pathLst>
                </a:custGeom>
                <a:noFill/>
                <a:ln w="12700" cap="rnd">
                  <a:solidFill>
                    <a:srgbClr val="000000"/>
                  </a:solidFill>
                  <a:prstDash val="solid"/>
                  <a:round/>
                </a:ln>
              </p:spPr>
              <p:txBody>
                <a:bodyPr rtlCol="0" anchor="ctr"/>
                <a:lstStyle/>
                <a:p>
                  <a:endParaRPr lang="en-US" sz="1799"/>
                </a:p>
              </p:txBody>
            </p:sp>
          </p:grpSp>
          <p:sp>
            <p:nvSpPr>
              <p:cNvPr id="29" name="Freeform 28">
                <a:extLst>
                  <a:ext uri="{FF2B5EF4-FFF2-40B4-BE49-F238E27FC236}">
                    <a16:creationId xmlns:a16="http://schemas.microsoft.com/office/drawing/2014/main" id="{780656E3-1EF0-5F63-466B-1E8821FB7BD5}"/>
                  </a:ext>
                </a:extLst>
              </p:cNvPr>
              <p:cNvSpPr/>
              <p:nvPr/>
            </p:nvSpPr>
            <p:spPr>
              <a:xfrm>
                <a:off x="20399834" y="6153189"/>
                <a:ext cx="16506" cy="278573"/>
              </a:xfrm>
              <a:custGeom>
                <a:avLst/>
                <a:gdLst>
                  <a:gd name="connsiteX0" fmla="*/ 0 w 16506"/>
                  <a:gd name="connsiteY0" fmla="*/ 0 h 278573"/>
                  <a:gd name="connsiteX1" fmla="*/ 0 w 16506"/>
                  <a:gd name="connsiteY1" fmla="*/ 278574 h 278573"/>
                </a:gdLst>
                <a:ahLst/>
                <a:cxnLst>
                  <a:cxn ang="0">
                    <a:pos x="connsiteX0" y="connsiteY0"/>
                  </a:cxn>
                  <a:cxn ang="0">
                    <a:pos x="connsiteX1" y="connsiteY1"/>
                  </a:cxn>
                </a:cxnLst>
                <a:rect l="l" t="t" r="r" b="b"/>
                <a:pathLst>
                  <a:path w="16506" h="278573">
                    <a:moveTo>
                      <a:pt x="0" y="0"/>
                    </a:moveTo>
                    <a:lnTo>
                      <a:pt x="0" y="278574"/>
                    </a:lnTo>
                  </a:path>
                </a:pathLst>
              </a:custGeom>
              <a:ln w="12700" cap="rnd">
                <a:solidFill>
                  <a:srgbClr val="000000"/>
                </a:solidFill>
                <a:prstDash val="solid"/>
                <a:round/>
              </a:ln>
            </p:spPr>
            <p:txBody>
              <a:bodyPr rtlCol="0" anchor="ctr"/>
              <a:lstStyle/>
              <a:p>
                <a:endParaRPr lang="en-US" sz="1799"/>
              </a:p>
            </p:txBody>
          </p:sp>
        </p:grpSp>
      </p:grpSp>
      <p:sp>
        <p:nvSpPr>
          <p:cNvPr id="43" name="TextBox 42">
            <a:extLst>
              <a:ext uri="{FF2B5EF4-FFF2-40B4-BE49-F238E27FC236}">
                <a16:creationId xmlns:a16="http://schemas.microsoft.com/office/drawing/2014/main" id="{533EE349-9A10-6C1E-23F4-A1DFFB405771}"/>
              </a:ext>
            </a:extLst>
          </p:cNvPr>
          <p:cNvSpPr txBox="1"/>
          <p:nvPr/>
        </p:nvSpPr>
        <p:spPr>
          <a:xfrm>
            <a:off x="4223970" y="2918513"/>
            <a:ext cx="2503248" cy="1372620"/>
          </a:xfrm>
          <a:prstGeom prst="rect">
            <a:avLst/>
          </a:prstGeom>
          <a:noFill/>
        </p:spPr>
        <p:txBody>
          <a:bodyPr wrap="square" rtlCol="0" anchor="t">
            <a:spAutoFit/>
          </a:bodyPr>
          <a:lstStyle/>
          <a:p>
            <a:pPr marL="222250" indent="-212725">
              <a:lnSpc>
                <a:spcPts val="1260"/>
              </a:lnSpc>
              <a:buFont typeface="Arial" panose="020B0604020202020204" pitchFamily="34" charset="0"/>
              <a:buChar char="•"/>
              <a:tabLst>
                <a:tab pos="2128838" algn="l"/>
              </a:tabLst>
            </a:pPr>
            <a:r>
              <a:rPr lang="en-US" sz="1250" dirty="0">
                <a:solidFill>
                  <a:schemeClr val="bg1"/>
                </a:solidFill>
                <a:latin typeface="Calibri" panose="020F0502020204030204" pitchFamily="34" charset="0"/>
                <a:cs typeface="Calibri" panose="020F0502020204030204" pitchFamily="34" charset="0"/>
              </a:rPr>
              <a:t>MooMonitor+ </a:t>
            </a:r>
            <a:r>
              <a:rPr lang="en-US" sz="1250" dirty="0">
                <a:solidFill>
                  <a:schemeClr val="bg1"/>
                </a:solidFill>
                <a:latin typeface="Calibri" panose="020F0502020204030204" pitchFamily="34" charset="0"/>
                <a:cs typeface="Calibri" panose="020F0502020204030204" pitchFamily="34" charset="0"/>
                <a:hlinkClick r:id="rId2" action="ppaction://hlinksldjump">
                  <a:extLst>
                    <a:ext uri="{A12FA001-AC4F-418D-AE19-62706E023703}">
                      <ahyp:hlinkClr xmlns:ahyp="http://schemas.microsoft.com/office/drawing/2018/hyperlinkcolor" val="tx"/>
                    </a:ext>
                  </a:extLst>
                </a:hlinkClick>
              </a:rPr>
              <a:t>   4</a:t>
            </a:r>
            <a:endParaRPr lang="en-US" sz="1250" dirty="0">
              <a:solidFill>
                <a:schemeClr val="bg1"/>
              </a:solidFill>
              <a:latin typeface="Calibri" panose="020F0502020204030204" pitchFamily="34" charset="0"/>
              <a:cs typeface="Calibri" panose="020F0502020204030204" pitchFamily="34" charset="0"/>
            </a:endParaRPr>
          </a:p>
          <a:p>
            <a:pPr marL="222250" indent="-212725">
              <a:buFont typeface="Arial" panose="020B0604020202020204" pitchFamily="34" charset="0"/>
              <a:buChar char="•"/>
              <a:tabLst>
                <a:tab pos="2128838" algn="l"/>
              </a:tabLst>
            </a:pPr>
            <a:endParaRPr lang="en-US" sz="500" dirty="0">
              <a:solidFill>
                <a:schemeClr val="bg1"/>
              </a:solidFill>
              <a:latin typeface="Calibri" panose="020F0502020204030204" pitchFamily="34" charset="0"/>
              <a:cs typeface="Calibri" panose="020F0502020204030204" pitchFamily="34" charset="0"/>
            </a:endParaRPr>
          </a:p>
          <a:p>
            <a:pPr marL="222250" indent="-212725">
              <a:lnSpc>
                <a:spcPts val="1260"/>
              </a:lnSpc>
              <a:buFont typeface="Arial" panose="020B0604020202020204" pitchFamily="34" charset="0"/>
              <a:buChar char="•"/>
              <a:tabLst>
                <a:tab pos="2128838" algn="l"/>
              </a:tabLst>
            </a:pPr>
            <a:r>
              <a:rPr lang="en-US" sz="1250" dirty="0">
                <a:solidFill>
                  <a:schemeClr val="bg1"/>
                </a:solidFill>
                <a:latin typeface="Calibri" panose="020F0502020204030204" pitchFamily="34" charset="0"/>
                <a:cs typeface="Calibri" panose="020F0502020204030204" pitchFamily="34" charset="0"/>
              </a:rPr>
              <a:t>Classificazione basata su patch, </a:t>
            </a:r>
          </a:p>
          <a:p>
            <a:pPr marL="222250" indent="-212725">
              <a:lnSpc>
                <a:spcPts val="1260"/>
              </a:lnSpc>
              <a:tabLst>
                <a:tab pos="2128838" algn="l"/>
              </a:tabLst>
            </a:pPr>
            <a:r>
              <a:rPr lang="en-US" sz="1250" dirty="0">
                <a:solidFill>
                  <a:schemeClr val="bg1"/>
                </a:solidFill>
                <a:latin typeface="Calibri" panose="020F0502020204030204" pitchFamily="34" charset="0"/>
                <a:cs typeface="Calibri" panose="020F0502020204030204" pitchFamily="34" charset="0"/>
              </a:rPr>
              <a:t>	alimenti e bevande    6</a:t>
            </a:r>
          </a:p>
          <a:p>
            <a:pPr marL="222250" indent="-212725">
              <a:buFont typeface="Arial" panose="020B0604020202020204" pitchFamily="34" charset="0"/>
              <a:buChar char="•"/>
              <a:tabLst>
                <a:tab pos="2128838" algn="l"/>
              </a:tabLst>
            </a:pPr>
            <a:endParaRPr lang="en-US" sz="600" dirty="0">
              <a:solidFill>
                <a:schemeClr val="bg1"/>
              </a:solidFill>
              <a:latin typeface="Calibri" panose="020F0502020204030204" pitchFamily="34" charset="0"/>
              <a:cs typeface="Calibri" panose="020F0502020204030204" pitchFamily="34" charset="0"/>
            </a:endParaRPr>
          </a:p>
          <a:p>
            <a:pPr marL="222250" indent="-212725">
              <a:lnSpc>
                <a:spcPts val="1260"/>
              </a:lnSpc>
              <a:buFont typeface="Arial" panose="020B0604020202020204" pitchFamily="34" charset="0"/>
              <a:buChar char="•"/>
              <a:tabLst>
                <a:tab pos="2128838" algn="l"/>
              </a:tabLst>
            </a:pPr>
            <a:r>
              <a:rPr lang="en-US" sz="1250" dirty="0" err="1">
                <a:solidFill>
                  <a:schemeClr val="bg1"/>
                </a:solidFill>
                <a:latin typeface="Calibri" panose="020F0502020204030204" pitchFamily="34" charset="0"/>
                <a:cs typeface="Calibri" panose="020F0502020204030204" pitchFamily="34" charset="0"/>
              </a:rPr>
              <a:t>Plantvoice </a:t>
            </a:r>
            <a:r>
              <a:rPr lang="en-US" sz="1250" dirty="0">
                <a:solidFill>
                  <a:schemeClr val="bg1"/>
                </a:solidFill>
                <a:latin typeface="Calibri" panose="020F0502020204030204" pitchFamily="34" charset="0"/>
                <a:cs typeface="Calibri" panose="020F0502020204030204" pitchFamily="34" charset="0"/>
                <a:hlinkClick r:id="rId3" action="ppaction://hlinksldjump">
                  <a:extLst>
                    <a:ext uri="{A12FA001-AC4F-418D-AE19-62706E023703}">
                      <ahyp:hlinkClr xmlns:ahyp="http://schemas.microsoft.com/office/drawing/2018/hyperlinkcolor" val="tx"/>
                    </a:ext>
                  </a:extLst>
                </a:hlinkClick>
              </a:rPr>
              <a:t>    8</a:t>
            </a:r>
            <a:endParaRPr lang="en-US" sz="1250" dirty="0">
              <a:solidFill>
                <a:schemeClr val="bg1"/>
              </a:solidFill>
              <a:latin typeface="Calibri" panose="020F0502020204030204" pitchFamily="34" charset="0"/>
              <a:cs typeface="Calibri" panose="020F0502020204030204" pitchFamily="34" charset="0"/>
            </a:endParaRPr>
          </a:p>
          <a:p>
            <a:pPr marL="222250" indent="-212725">
              <a:buFont typeface="Arial" panose="020B0604020202020204" pitchFamily="34" charset="0"/>
              <a:buChar char="•"/>
              <a:tabLst>
                <a:tab pos="2128838" algn="l"/>
              </a:tabLst>
            </a:pPr>
            <a:endParaRPr lang="en-US" sz="800" dirty="0">
              <a:solidFill>
                <a:schemeClr val="bg1"/>
              </a:solidFill>
              <a:latin typeface="Calibri" panose="020F0502020204030204" pitchFamily="34" charset="0"/>
              <a:cs typeface="Calibri" panose="020F0502020204030204" pitchFamily="34" charset="0"/>
            </a:endParaRPr>
          </a:p>
          <a:p>
            <a:pPr marL="222250" indent="-212725">
              <a:lnSpc>
                <a:spcPts val="1260"/>
              </a:lnSpc>
              <a:buFont typeface="Arial" panose="020B0604020202020204" pitchFamily="34" charset="0"/>
              <a:buChar char="•"/>
              <a:tabLst>
                <a:tab pos="2128838" algn="l"/>
              </a:tabLst>
            </a:pPr>
            <a:r>
              <a:rPr lang="en-US" sz="1250" dirty="0" err="1">
                <a:solidFill>
                  <a:schemeClr val="bg1"/>
                </a:solidFill>
                <a:latin typeface="Calibri" panose="020F0502020204030204" pitchFamily="34" charset="0"/>
                <a:cs typeface="Calibri" panose="020F0502020204030204" pitchFamily="34" charset="0"/>
              </a:rPr>
              <a:t>Proveye </a:t>
            </a:r>
            <a:r>
              <a:rPr lang="en-US" sz="1250" dirty="0">
                <a:solidFill>
                  <a:schemeClr val="bg1"/>
                </a:solidFill>
                <a:latin typeface="Calibri" panose="020F0502020204030204" pitchFamily="34" charset="0"/>
                <a:cs typeface="Calibri" panose="020F0502020204030204" pitchFamily="34" charset="0"/>
                <a:hlinkClick r:id="rId4" action="ppaction://hlinksldjump">
                  <a:extLst>
                    <a:ext uri="{A12FA001-AC4F-418D-AE19-62706E023703}">
                      <ahyp:hlinkClr xmlns:ahyp="http://schemas.microsoft.com/office/drawing/2018/hyperlinkcolor" val="tx"/>
                    </a:ext>
                  </a:extLst>
                </a:hlinkClick>
              </a:rPr>
              <a:t>    11</a:t>
            </a:r>
            <a:endParaRPr lang="en-US" sz="1150" dirty="0">
              <a:solidFill>
                <a:schemeClr val="bg1"/>
              </a:solidFill>
              <a:latin typeface="Calibri" panose="020F0502020204030204" pitchFamily="34" charset="0"/>
              <a:cs typeface="Calibri" panose="020F0502020204030204" pitchFamily="34" charset="0"/>
            </a:endParaRPr>
          </a:p>
          <a:p>
            <a:pPr marL="222250" indent="-212725">
              <a:lnSpc>
                <a:spcPts val="1160"/>
              </a:lnSpc>
              <a:buFont typeface="Arial" panose="020B0604020202020204" pitchFamily="34" charset="0"/>
              <a:buChar char="•"/>
              <a:tabLst>
                <a:tab pos="2128838" algn="l"/>
              </a:tabLst>
            </a:pPr>
            <a:endParaRPr lang="en-US" sz="1150" dirty="0">
              <a:solidFill>
                <a:schemeClr val="bg1"/>
              </a:solidFill>
              <a:latin typeface="Calibri" panose="020F0502020204030204" pitchFamily="34" charset="0"/>
              <a:cs typeface="Calibri" panose="020F0502020204030204" pitchFamily="34" charset="0"/>
            </a:endParaRPr>
          </a:p>
        </p:txBody>
      </p:sp>
      <p:cxnSp>
        <p:nvCxnSpPr>
          <p:cNvPr id="44" name="Straight Connector 43">
            <a:extLst>
              <a:ext uri="{FF2B5EF4-FFF2-40B4-BE49-F238E27FC236}">
                <a16:creationId xmlns:a16="http://schemas.microsoft.com/office/drawing/2014/main" id="{F86B3DD7-F53A-CAAA-206A-4C38A3A869B9}"/>
              </a:ext>
            </a:extLst>
          </p:cNvPr>
          <p:cNvCxnSpPr>
            <a:cxnSpLocks/>
          </p:cNvCxnSpPr>
          <p:nvPr/>
        </p:nvCxnSpPr>
        <p:spPr>
          <a:xfrm flipV="1">
            <a:off x="4160764" y="2715299"/>
            <a:ext cx="0" cy="6840693"/>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5172DC8B-3591-89EF-0556-6EE3AD300A60}"/>
              </a:ext>
            </a:extLst>
          </p:cNvPr>
          <p:cNvSpPr txBox="1"/>
          <p:nvPr/>
        </p:nvSpPr>
        <p:spPr>
          <a:xfrm>
            <a:off x="2439716" y="5018295"/>
            <a:ext cx="1593766" cy="712439"/>
          </a:xfrm>
          <a:prstGeom prst="rect">
            <a:avLst/>
          </a:prstGeom>
          <a:noFill/>
        </p:spPr>
        <p:txBody>
          <a:bodyPr wrap="square" rtlCol="0" anchor="t">
            <a:spAutoFit/>
          </a:bodyPr>
          <a:lstStyle/>
          <a:p>
            <a:pPr marL="9525">
              <a:lnSpc>
                <a:spcPts val="1560"/>
              </a:lnSpc>
              <a:tabLst>
                <a:tab pos="1189038" algn="l"/>
              </a:tabLst>
            </a:pPr>
            <a:r>
              <a:rPr lang="en-US" sz="1650" b="1" dirty="0">
                <a:solidFill>
                  <a:schemeClr val="bg1"/>
                </a:solidFill>
                <a:latin typeface="Calibri" panose="020F0502020204030204" pitchFamily="34" charset="0"/>
                <a:cs typeface="Calibri" panose="020F0502020204030204" pitchFamily="34" charset="0"/>
              </a:rPr>
              <a:t>GESTIONE DELLE RISORSE IDRICHE</a:t>
            </a:r>
          </a:p>
          <a:p>
            <a:pPr marL="9525">
              <a:lnSpc>
                <a:spcPts val="1560"/>
              </a:lnSpc>
              <a:tabLst>
                <a:tab pos="1189038" algn="l"/>
              </a:tabLst>
            </a:pPr>
            <a:endParaRPr lang="en-US" sz="1650" b="1" dirty="0">
              <a:solidFill>
                <a:schemeClr val="bg1"/>
              </a:solidFill>
              <a:latin typeface="Calibri" panose="020F0502020204030204" pitchFamily="34" charset="0"/>
              <a:cs typeface="Calibri" panose="020F0502020204030204" pitchFamily="34" charset="0"/>
            </a:endParaRPr>
          </a:p>
        </p:txBody>
      </p:sp>
      <p:sp>
        <p:nvSpPr>
          <p:cNvPr id="50" name="TextBox 49">
            <a:extLst>
              <a:ext uri="{FF2B5EF4-FFF2-40B4-BE49-F238E27FC236}">
                <a16:creationId xmlns:a16="http://schemas.microsoft.com/office/drawing/2014/main" id="{03709FB0-30C7-D02D-E7CD-12B26E691301}"/>
              </a:ext>
            </a:extLst>
          </p:cNvPr>
          <p:cNvSpPr txBox="1"/>
          <p:nvPr/>
        </p:nvSpPr>
        <p:spPr>
          <a:xfrm>
            <a:off x="4223970" y="4784393"/>
            <a:ext cx="2503248" cy="1413657"/>
          </a:xfrm>
          <a:prstGeom prst="rect">
            <a:avLst/>
          </a:prstGeom>
          <a:noFill/>
        </p:spPr>
        <p:txBody>
          <a:bodyPr wrap="square" rtlCol="0" anchor="t">
            <a:spAutoFit/>
          </a:bodyPr>
          <a:lstStyle/>
          <a:p>
            <a:pPr marL="222250" indent="-212725">
              <a:lnSpc>
                <a:spcPts val="1260"/>
              </a:lnSpc>
              <a:buFont typeface="Arial" panose="020B0604020202020204" pitchFamily="34" charset="0"/>
              <a:buChar char="•"/>
              <a:tabLst>
                <a:tab pos="2128838" algn="l"/>
                <a:tab pos="2309813" algn="l"/>
              </a:tabLst>
            </a:pPr>
            <a:r>
              <a:rPr lang="en-US" sz="1250" dirty="0">
                <a:solidFill>
                  <a:schemeClr val="bg1"/>
                </a:solidFill>
                <a:latin typeface="Calibri" panose="020F0502020204030204" pitchFamily="34" charset="0"/>
                <a:cs typeface="Calibri" panose="020F0502020204030204" pitchFamily="34" charset="0"/>
              </a:rPr>
              <a:t>L'analisi AI trasforma la gestione delle risorse idriche nel comune di </a:t>
            </a:r>
            <a:r>
              <a:rPr lang="en-US" sz="1250" dirty="0" err="1">
                <a:solidFill>
                  <a:schemeClr val="bg1"/>
                </a:solidFill>
                <a:latin typeface="Calibri" panose="020F0502020204030204" pitchFamily="34" charset="0"/>
                <a:cs typeface="Calibri" panose="020F0502020204030204" pitchFamily="34" charset="0"/>
              </a:rPr>
              <a:t>Lillestrøm </a:t>
            </a:r>
            <a:r>
              <a:rPr lang="en-US" sz="1250" dirty="0">
                <a:solidFill>
                  <a:schemeClr val="bg1"/>
                </a:solidFill>
                <a:latin typeface="Calibri" panose="020F0502020204030204" pitchFamily="34" charset="0"/>
                <a:cs typeface="Calibri" panose="020F0502020204030204" pitchFamily="34" charset="0"/>
                <a:hlinkClick r:id="rId5" action="ppaction://hlinksldjump">
                  <a:extLst>
                    <a:ext uri="{A12FA001-AC4F-418D-AE19-62706E023703}">
                      <ahyp:hlinkClr xmlns:ahyp="http://schemas.microsoft.com/office/drawing/2018/hyperlinkcolor" val="tx"/>
                    </a:ext>
                  </a:extLst>
                </a:hlinkClick>
              </a:rPr>
              <a:t>   14 </a:t>
            </a:r>
            <a:endParaRPr lang="en-US" sz="1250" dirty="0">
              <a:solidFill>
                <a:schemeClr val="bg1"/>
              </a:solidFill>
              <a:latin typeface="Calibri" panose="020F0502020204030204" pitchFamily="34" charset="0"/>
              <a:cs typeface="Calibri" panose="020F0502020204030204" pitchFamily="34" charset="0"/>
            </a:endParaRPr>
          </a:p>
          <a:p>
            <a:pPr marL="222250" indent="-212725">
              <a:buFont typeface="Arial" panose="020B0604020202020204" pitchFamily="34" charset="0"/>
              <a:buChar char="•"/>
              <a:tabLst>
                <a:tab pos="2128838" algn="l"/>
                <a:tab pos="2309813" algn="l"/>
              </a:tabLst>
            </a:pPr>
            <a:endParaRPr lang="en-US" sz="800" dirty="0">
              <a:solidFill>
                <a:schemeClr val="bg1"/>
              </a:solidFill>
              <a:latin typeface="Calibri" panose="020F0502020204030204" pitchFamily="34" charset="0"/>
              <a:cs typeface="Calibri" panose="020F0502020204030204" pitchFamily="34" charset="0"/>
            </a:endParaRPr>
          </a:p>
          <a:p>
            <a:pPr marL="222250" indent="-212725">
              <a:lnSpc>
                <a:spcPts val="1260"/>
              </a:lnSpc>
              <a:buFont typeface="Arial" panose="020B0604020202020204" pitchFamily="34" charset="0"/>
              <a:buChar char="•"/>
              <a:tabLst>
                <a:tab pos="2128838" algn="l"/>
                <a:tab pos="2309813" algn="l"/>
              </a:tabLst>
            </a:pPr>
            <a:r>
              <a:rPr lang="en-US" sz="1250" dirty="0">
                <a:solidFill>
                  <a:schemeClr val="bg1"/>
                </a:solidFill>
                <a:latin typeface="Calibri" panose="020F0502020204030204" pitchFamily="34" charset="0"/>
                <a:cs typeface="Calibri" panose="020F0502020204030204" pitchFamily="34" charset="0"/>
              </a:rPr>
              <a:t>Bengaluru </a:t>
            </a:r>
            <a:r>
              <a:rPr lang="en-US" sz="1250" dirty="0">
                <a:solidFill>
                  <a:schemeClr val="bg1"/>
                </a:solidFill>
                <a:latin typeface="Calibri" panose="020F0502020204030204" pitchFamily="34" charset="0"/>
                <a:cs typeface="Calibri" panose="020F0502020204030204" pitchFamily="34" charset="0"/>
                <a:hlinkClick r:id="rId6" action="ppaction://hlinksldjump">
                  <a:extLst>
                    <a:ext uri="{A12FA001-AC4F-418D-AE19-62706E023703}">
                      <ahyp:hlinkClr xmlns:ahyp="http://schemas.microsoft.com/office/drawing/2018/hyperlinkcolor" val="tx"/>
                    </a:ext>
                  </a:extLst>
                </a:hlinkClick>
              </a:rPr>
              <a:t>   17</a:t>
            </a:r>
            <a:endParaRPr lang="en-US" sz="1250" dirty="0">
              <a:solidFill>
                <a:schemeClr val="bg1"/>
              </a:solidFill>
              <a:latin typeface="Calibri" panose="020F0502020204030204" pitchFamily="34" charset="0"/>
              <a:cs typeface="Calibri" panose="020F0502020204030204" pitchFamily="34" charset="0"/>
            </a:endParaRPr>
          </a:p>
          <a:p>
            <a:pPr marL="222250" indent="-212725">
              <a:lnSpc>
                <a:spcPts val="1260"/>
              </a:lnSpc>
              <a:buFont typeface="Arial" panose="020B0604020202020204" pitchFamily="34" charset="0"/>
              <a:buChar char="•"/>
              <a:tabLst>
                <a:tab pos="2128838" algn="l"/>
                <a:tab pos="2309813" algn="l"/>
              </a:tabLst>
            </a:pPr>
            <a:endParaRPr lang="en-US" sz="1250" dirty="0">
              <a:solidFill>
                <a:schemeClr val="bg1"/>
              </a:solidFill>
              <a:latin typeface="Calibri" panose="020F0502020204030204" pitchFamily="34" charset="0"/>
              <a:cs typeface="Calibri" panose="020F0502020204030204" pitchFamily="34" charset="0"/>
            </a:endParaRPr>
          </a:p>
          <a:p>
            <a:pPr marL="222250" indent="-212725">
              <a:lnSpc>
                <a:spcPts val="1260"/>
              </a:lnSpc>
              <a:buFont typeface="Arial" panose="020B0604020202020204" pitchFamily="34" charset="0"/>
              <a:buChar char="•"/>
              <a:tabLst>
                <a:tab pos="2128838" algn="l"/>
                <a:tab pos="2309813" algn="l"/>
              </a:tabLst>
            </a:pPr>
            <a:endParaRPr lang="en-US" sz="1150" dirty="0">
              <a:solidFill>
                <a:schemeClr val="bg1"/>
              </a:solidFill>
              <a:latin typeface="Calibri" panose="020F0502020204030204" pitchFamily="34" charset="0"/>
              <a:cs typeface="Calibri" panose="020F0502020204030204" pitchFamily="34" charset="0"/>
            </a:endParaRPr>
          </a:p>
          <a:p>
            <a:pPr marL="222250" indent="-212725">
              <a:lnSpc>
                <a:spcPts val="1160"/>
              </a:lnSpc>
              <a:buFont typeface="Arial" panose="020B0604020202020204" pitchFamily="34" charset="0"/>
              <a:buChar char="•"/>
              <a:tabLst>
                <a:tab pos="2128838" algn="l"/>
                <a:tab pos="2309813" algn="l"/>
              </a:tabLst>
            </a:pPr>
            <a:endParaRPr lang="en-US" sz="1150" dirty="0">
              <a:solidFill>
                <a:schemeClr val="bg1"/>
              </a:solidFill>
              <a:latin typeface="Calibri" panose="020F0502020204030204" pitchFamily="34" charset="0"/>
              <a:cs typeface="Calibri" panose="020F0502020204030204" pitchFamily="34" charset="0"/>
            </a:endParaRPr>
          </a:p>
        </p:txBody>
      </p:sp>
      <p:sp>
        <p:nvSpPr>
          <p:cNvPr id="51" name="TextBox 50">
            <a:extLst>
              <a:ext uri="{FF2B5EF4-FFF2-40B4-BE49-F238E27FC236}">
                <a16:creationId xmlns:a16="http://schemas.microsoft.com/office/drawing/2014/main" id="{BE896E28-9737-3B95-7DB8-CD86D7CE4C56}"/>
              </a:ext>
            </a:extLst>
          </p:cNvPr>
          <p:cNvSpPr txBox="1"/>
          <p:nvPr/>
        </p:nvSpPr>
        <p:spPr>
          <a:xfrm>
            <a:off x="2439716" y="6784260"/>
            <a:ext cx="1593766" cy="712439"/>
          </a:xfrm>
          <a:prstGeom prst="rect">
            <a:avLst/>
          </a:prstGeom>
          <a:noFill/>
        </p:spPr>
        <p:txBody>
          <a:bodyPr wrap="square" rtlCol="0" anchor="t">
            <a:spAutoFit/>
          </a:bodyPr>
          <a:lstStyle/>
          <a:p>
            <a:pPr marL="9525">
              <a:lnSpc>
                <a:spcPts val="1560"/>
              </a:lnSpc>
              <a:tabLst>
                <a:tab pos="1189038" algn="l"/>
              </a:tabLst>
            </a:pPr>
            <a:r>
              <a:rPr lang="en-US" sz="1650" b="1" dirty="0">
                <a:solidFill>
                  <a:schemeClr val="bg1"/>
                </a:solidFill>
                <a:latin typeface="Calibri" panose="020F0502020204030204" pitchFamily="34" charset="0"/>
                <a:cs typeface="Calibri" panose="020F0502020204030204" pitchFamily="34" charset="0"/>
              </a:rPr>
              <a:t>TRASPORTI E LOGISTICA</a:t>
            </a:r>
          </a:p>
          <a:p>
            <a:pPr marL="9525">
              <a:lnSpc>
                <a:spcPts val="1560"/>
              </a:lnSpc>
              <a:tabLst>
                <a:tab pos="1189038" algn="l"/>
              </a:tabLst>
            </a:pPr>
            <a:endParaRPr lang="en-US" sz="1650" b="1" dirty="0">
              <a:solidFill>
                <a:schemeClr val="bg1"/>
              </a:solidFill>
              <a:latin typeface="Calibri" panose="020F0502020204030204" pitchFamily="34" charset="0"/>
              <a:cs typeface="Calibri" panose="020F0502020204030204" pitchFamily="34" charset="0"/>
            </a:endParaRPr>
          </a:p>
        </p:txBody>
      </p:sp>
      <p:sp>
        <p:nvSpPr>
          <p:cNvPr id="52" name="TextBox 51">
            <a:extLst>
              <a:ext uri="{FF2B5EF4-FFF2-40B4-BE49-F238E27FC236}">
                <a16:creationId xmlns:a16="http://schemas.microsoft.com/office/drawing/2014/main" id="{153C131E-958F-BA04-EF97-4EE81BE17A49}"/>
              </a:ext>
            </a:extLst>
          </p:cNvPr>
          <p:cNvSpPr txBox="1"/>
          <p:nvPr/>
        </p:nvSpPr>
        <p:spPr>
          <a:xfrm>
            <a:off x="4223970" y="6487048"/>
            <a:ext cx="2503248" cy="1370055"/>
          </a:xfrm>
          <a:prstGeom prst="rect">
            <a:avLst/>
          </a:prstGeom>
          <a:noFill/>
        </p:spPr>
        <p:txBody>
          <a:bodyPr wrap="square" rtlCol="0" anchor="t">
            <a:spAutoFit/>
          </a:bodyPr>
          <a:lstStyle/>
          <a:p>
            <a:pPr marL="222250" indent="-212725">
              <a:lnSpc>
                <a:spcPts val="1260"/>
              </a:lnSpc>
              <a:buFont typeface="Arial" panose="020B0604020202020204" pitchFamily="34" charset="0"/>
              <a:buChar char="•"/>
              <a:tabLst>
                <a:tab pos="2128838" algn="l"/>
              </a:tabLst>
            </a:pPr>
            <a:r>
              <a:rPr lang="en-US" sz="1250" dirty="0">
                <a:solidFill>
                  <a:schemeClr val="bg1"/>
                </a:solidFill>
                <a:latin typeface="Calibri" panose="020F0502020204030204" pitchFamily="34" charset="0"/>
                <a:cs typeface="Calibri" panose="020F0502020204030204" pitchFamily="34" charset="0"/>
              </a:rPr>
              <a:t>Sistemi di stoccaggio automatizzati: il futuro delle aziende di logistica </a:t>
            </a:r>
            <a:r>
              <a:rPr lang="en-US" sz="1250" dirty="0">
                <a:solidFill>
                  <a:schemeClr val="bg1"/>
                </a:solidFill>
                <a:latin typeface="Calibri" panose="020F0502020204030204" pitchFamily="34" charset="0"/>
                <a:cs typeface="Calibri" panose="020F0502020204030204" pitchFamily="34" charset="0"/>
                <a:hlinkClick r:id="rId7" action="ppaction://hlinksldjump">
                  <a:extLst>
                    <a:ext uri="{A12FA001-AC4F-418D-AE19-62706E023703}">
                      <ahyp:hlinkClr xmlns:ahyp="http://schemas.microsoft.com/office/drawing/2018/hyperlinkcolor" val="tx"/>
                    </a:ext>
                  </a:extLst>
                </a:hlinkClick>
              </a:rPr>
              <a:t>   20</a:t>
            </a:r>
            <a:endParaRPr lang="en-US" sz="1250" dirty="0">
              <a:solidFill>
                <a:schemeClr val="bg1"/>
              </a:solidFill>
              <a:latin typeface="Calibri" panose="020F0502020204030204" pitchFamily="34" charset="0"/>
              <a:cs typeface="Calibri" panose="020F0502020204030204" pitchFamily="34" charset="0"/>
            </a:endParaRPr>
          </a:p>
          <a:p>
            <a:pPr marL="222250" indent="-212725">
              <a:buFont typeface="Arial" panose="020B0604020202020204" pitchFamily="34" charset="0"/>
              <a:buChar char="•"/>
              <a:tabLst>
                <a:tab pos="2128838" algn="l"/>
              </a:tabLst>
            </a:pPr>
            <a:endParaRPr lang="en-US" sz="800" dirty="0">
              <a:solidFill>
                <a:schemeClr val="bg1"/>
              </a:solidFill>
              <a:latin typeface="Calibri" panose="020F0502020204030204" pitchFamily="34" charset="0"/>
              <a:cs typeface="Calibri" panose="020F0502020204030204" pitchFamily="34" charset="0"/>
            </a:endParaRPr>
          </a:p>
          <a:p>
            <a:pPr marL="222250" indent="-212725">
              <a:lnSpc>
                <a:spcPts val="1260"/>
              </a:lnSpc>
              <a:buFont typeface="Arial" panose="020B0604020202020204" pitchFamily="34" charset="0"/>
              <a:buChar char="•"/>
              <a:tabLst>
                <a:tab pos="2128838" algn="l"/>
              </a:tabLst>
            </a:pPr>
            <a:r>
              <a:rPr lang="en-US" sz="1250" dirty="0">
                <a:solidFill>
                  <a:schemeClr val="bg1"/>
                </a:solidFill>
                <a:latin typeface="Calibri" panose="020F0502020204030204" pitchFamily="34" charset="0"/>
                <a:cs typeface="Calibri" panose="020F0502020204030204" pitchFamily="34" charset="0"/>
              </a:rPr>
              <a:t>Droni cargo di nuova generazione </a:t>
            </a:r>
            <a:r>
              <a:rPr lang="en-US" sz="1250" dirty="0">
                <a:solidFill>
                  <a:schemeClr val="bg1"/>
                </a:solidFill>
                <a:latin typeface="Calibri" panose="020F0502020204030204" pitchFamily="34" charset="0"/>
                <a:cs typeface="Calibri" panose="020F0502020204030204" pitchFamily="34" charset="0"/>
                <a:hlinkClick r:id="rId8" action="ppaction://hlinksldjump">
                  <a:extLst>
                    <a:ext uri="{A12FA001-AC4F-418D-AE19-62706E023703}">
                      <ahyp:hlinkClr xmlns:ahyp="http://schemas.microsoft.com/office/drawing/2018/hyperlinkcolor" val="tx"/>
                    </a:ext>
                  </a:extLst>
                </a:hlinkClick>
              </a:rPr>
              <a:t>    22</a:t>
            </a:r>
            <a:endParaRPr lang="en-US" sz="1250" dirty="0">
              <a:solidFill>
                <a:schemeClr val="bg1"/>
              </a:solidFill>
              <a:latin typeface="Calibri" panose="020F0502020204030204" pitchFamily="34" charset="0"/>
              <a:cs typeface="Calibri" panose="020F0502020204030204" pitchFamily="34" charset="0"/>
            </a:endParaRPr>
          </a:p>
          <a:p>
            <a:pPr marL="222250" indent="-212725">
              <a:lnSpc>
                <a:spcPts val="1260"/>
              </a:lnSpc>
              <a:buFont typeface="Arial" panose="020B0604020202020204" pitchFamily="34" charset="0"/>
              <a:buChar char="•"/>
              <a:tabLst>
                <a:tab pos="2128838" algn="l"/>
              </a:tabLst>
            </a:pPr>
            <a:endParaRPr lang="en-US" sz="1150" dirty="0">
              <a:solidFill>
                <a:schemeClr val="bg1"/>
              </a:solidFill>
              <a:latin typeface="Calibri" panose="020F0502020204030204" pitchFamily="34" charset="0"/>
              <a:cs typeface="Calibri" panose="020F0502020204030204" pitchFamily="34" charset="0"/>
            </a:endParaRPr>
          </a:p>
          <a:p>
            <a:pPr marL="222250" indent="-212725">
              <a:lnSpc>
                <a:spcPts val="1160"/>
              </a:lnSpc>
              <a:buFont typeface="Arial" panose="020B0604020202020204" pitchFamily="34" charset="0"/>
              <a:buChar char="•"/>
              <a:tabLst>
                <a:tab pos="2128838" algn="l"/>
              </a:tabLst>
            </a:pPr>
            <a:endParaRPr lang="en-US" sz="1150" dirty="0">
              <a:solidFill>
                <a:schemeClr val="bg1"/>
              </a:solidFill>
              <a:latin typeface="Calibri" panose="020F0502020204030204" pitchFamily="34" charset="0"/>
              <a:cs typeface="Calibri" panose="020F0502020204030204" pitchFamily="34" charset="0"/>
            </a:endParaRPr>
          </a:p>
        </p:txBody>
      </p:sp>
      <p:sp>
        <p:nvSpPr>
          <p:cNvPr id="53" name="TextBox 52">
            <a:extLst>
              <a:ext uri="{FF2B5EF4-FFF2-40B4-BE49-F238E27FC236}">
                <a16:creationId xmlns:a16="http://schemas.microsoft.com/office/drawing/2014/main" id="{2142F364-183F-A1C4-5676-09F3AA718232}"/>
              </a:ext>
            </a:extLst>
          </p:cNvPr>
          <p:cNvSpPr txBox="1"/>
          <p:nvPr/>
        </p:nvSpPr>
        <p:spPr>
          <a:xfrm>
            <a:off x="2439716" y="8605804"/>
            <a:ext cx="1593766" cy="302070"/>
          </a:xfrm>
          <a:prstGeom prst="rect">
            <a:avLst/>
          </a:prstGeom>
          <a:noFill/>
        </p:spPr>
        <p:txBody>
          <a:bodyPr wrap="square" rtlCol="0" anchor="t">
            <a:spAutoFit/>
          </a:bodyPr>
          <a:lstStyle/>
          <a:p>
            <a:pPr marL="9525">
              <a:lnSpc>
                <a:spcPts val="1560"/>
              </a:lnSpc>
              <a:tabLst>
                <a:tab pos="1189038" algn="l"/>
              </a:tabLst>
            </a:pPr>
            <a:r>
              <a:rPr lang="en-US" sz="1650" b="1" dirty="0">
                <a:solidFill>
                  <a:schemeClr val="bg1"/>
                </a:solidFill>
                <a:latin typeface="Calibri" panose="020F0502020204030204" pitchFamily="34" charset="0"/>
                <a:cs typeface="Calibri" panose="020F0502020204030204" pitchFamily="34" charset="0"/>
              </a:rPr>
              <a:t>ENERGIA</a:t>
            </a:r>
          </a:p>
        </p:txBody>
      </p:sp>
      <p:sp>
        <p:nvSpPr>
          <p:cNvPr id="54" name="TextBox 53">
            <a:extLst>
              <a:ext uri="{FF2B5EF4-FFF2-40B4-BE49-F238E27FC236}">
                <a16:creationId xmlns:a16="http://schemas.microsoft.com/office/drawing/2014/main" id="{F701A72B-C30E-A542-7722-9743C3DF16AA}"/>
              </a:ext>
            </a:extLst>
          </p:cNvPr>
          <p:cNvSpPr txBox="1"/>
          <p:nvPr/>
        </p:nvSpPr>
        <p:spPr>
          <a:xfrm>
            <a:off x="4223970" y="8384452"/>
            <a:ext cx="2503248" cy="1203343"/>
          </a:xfrm>
          <a:prstGeom prst="rect">
            <a:avLst/>
          </a:prstGeom>
          <a:noFill/>
        </p:spPr>
        <p:txBody>
          <a:bodyPr wrap="square" rtlCol="0" anchor="t">
            <a:spAutoFit/>
          </a:bodyPr>
          <a:lstStyle/>
          <a:p>
            <a:pPr marL="222250" indent="-212725">
              <a:lnSpc>
                <a:spcPts val="1260"/>
              </a:lnSpc>
              <a:buFont typeface="Arial" panose="020B0604020202020204" pitchFamily="34" charset="0"/>
              <a:buChar char="•"/>
              <a:tabLst>
                <a:tab pos="2128838" algn="l"/>
              </a:tabLst>
            </a:pPr>
            <a:r>
              <a:rPr lang="en-US" sz="1250" dirty="0">
                <a:solidFill>
                  <a:schemeClr val="bg1"/>
                </a:solidFill>
                <a:latin typeface="Calibri" panose="020F0502020204030204" pitchFamily="34" charset="0"/>
                <a:cs typeface="Calibri" panose="020F0502020204030204" pitchFamily="34" charset="0"/>
              </a:rPr>
              <a:t>Manutenzione predittiva                   nei parchi eolici </a:t>
            </a:r>
            <a:r>
              <a:rPr lang="en-US" sz="1250" dirty="0">
                <a:solidFill>
                  <a:schemeClr val="bg1"/>
                </a:solidFill>
                <a:latin typeface="Calibri" panose="020F0502020204030204" pitchFamily="34" charset="0"/>
                <a:cs typeface="Calibri" panose="020F0502020204030204" pitchFamily="34" charset="0"/>
                <a:hlinkClick r:id="rId9" action="ppaction://hlinksldjump">
                  <a:extLst>
                    <a:ext uri="{A12FA001-AC4F-418D-AE19-62706E023703}">
                      <ahyp:hlinkClr xmlns:ahyp="http://schemas.microsoft.com/office/drawing/2018/hyperlinkcolor" val="tx"/>
                    </a:ext>
                  </a:extLst>
                </a:hlinkClick>
              </a:rPr>
              <a:t>   25</a:t>
            </a:r>
            <a:endParaRPr lang="en-US" sz="1250" dirty="0">
              <a:solidFill>
                <a:schemeClr val="bg1"/>
              </a:solidFill>
              <a:latin typeface="Calibri" panose="020F0502020204030204" pitchFamily="34" charset="0"/>
              <a:cs typeface="Calibri" panose="020F0502020204030204" pitchFamily="34" charset="0"/>
            </a:endParaRPr>
          </a:p>
          <a:p>
            <a:pPr marL="222250" indent="-212725">
              <a:buFont typeface="Arial" panose="020B0604020202020204" pitchFamily="34" charset="0"/>
              <a:buChar char="•"/>
              <a:tabLst>
                <a:tab pos="2128838" algn="l"/>
              </a:tabLst>
            </a:pPr>
            <a:endParaRPr lang="en-US" sz="800" dirty="0">
              <a:solidFill>
                <a:schemeClr val="bg1"/>
              </a:solidFill>
              <a:latin typeface="Calibri" panose="020F0502020204030204" pitchFamily="34" charset="0"/>
              <a:cs typeface="Calibri" panose="020F0502020204030204" pitchFamily="34" charset="0"/>
            </a:endParaRPr>
          </a:p>
          <a:p>
            <a:pPr marL="222250" indent="-212725">
              <a:lnSpc>
                <a:spcPts val="1260"/>
              </a:lnSpc>
              <a:buFont typeface="Arial" panose="020B0604020202020204" pitchFamily="34" charset="0"/>
              <a:buChar char="•"/>
              <a:tabLst>
                <a:tab pos="2128838" algn="l"/>
              </a:tabLst>
            </a:pPr>
            <a:r>
              <a:rPr lang="en-US" sz="1250" dirty="0">
                <a:solidFill>
                  <a:schemeClr val="bg1"/>
                </a:solidFill>
                <a:latin typeface="Calibri" panose="020F0502020204030204" pitchFamily="34" charset="0"/>
                <a:cs typeface="Calibri" panose="020F0502020204030204" pitchFamily="34" charset="0"/>
              </a:rPr>
              <a:t>Ottimizzazione delle reti intelligenti </a:t>
            </a:r>
            <a:r>
              <a:rPr lang="en-US" sz="1250" dirty="0">
                <a:solidFill>
                  <a:schemeClr val="bg1"/>
                </a:solidFill>
                <a:latin typeface="Calibri" panose="020F0502020204030204" pitchFamily="34" charset="0"/>
                <a:cs typeface="Calibri" panose="020F0502020204030204" pitchFamily="34" charset="0"/>
                <a:hlinkClick r:id="rId10" action="ppaction://hlinksldjump">
                  <a:extLst>
                    <a:ext uri="{A12FA001-AC4F-418D-AE19-62706E023703}">
                      <ahyp:hlinkClr xmlns:ahyp="http://schemas.microsoft.com/office/drawing/2018/hyperlinkcolor" val="tx"/>
                    </a:ext>
                  </a:extLst>
                </a:hlinkClick>
              </a:rPr>
              <a:t>   28</a:t>
            </a:r>
            <a:endParaRPr lang="en-US" sz="1250" dirty="0">
              <a:solidFill>
                <a:schemeClr val="bg1"/>
              </a:solidFill>
              <a:latin typeface="Calibri" panose="020F0502020204030204" pitchFamily="34" charset="0"/>
              <a:cs typeface="Calibri" panose="020F0502020204030204" pitchFamily="34" charset="0"/>
            </a:endParaRPr>
          </a:p>
          <a:p>
            <a:pPr marL="222250" indent="-212725">
              <a:lnSpc>
                <a:spcPts val="1260"/>
              </a:lnSpc>
              <a:buFont typeface="Arial" panose="020B0604020202020204" pitchFamily="34" charset="0"/>
              <a:buChar char="•"/>
              <a:tabLst>
                <a:tab pos="2128838" algn="l"/>
              </a:tabLst>
            </a:pPr>
            <a:endParaRPr lang="en-US" sz="1250" dirty="0">
              <a:solidFill>
                <a:schemeClr val="bg1"/>
              </a:solidFill>
              <a:latin typeface="Calibri" panose="020F0502020204030204" pitchFamily="34" charset="0"/>
              <a:cs typeface="Calibri" panose="020F0502020204030204" pitchFamily="34" charset="0"/>
            </a:endParaRPr>
          </a:p>
          <a:p>
            <a:pPr marL="222250" indent="-212725">
              <a:lnSpc>
                <a:spcPts val="1260"/>
              </a:lnSpc>
              <a:buFont typeface="Arial" panose="020B0604020202020204" pitchFamily="34" charset="0"/>
              <a:buChar char="•"/>
              <a:tabLst>
                <a:tab pos="2128838" algn="l"/>
              </a:tabLst>
            </a:pPr>
            <a:endParaRPr lang="en-US" sz="1150" dirty="0">
              <a:solidFill>
                <a:schemeClr val="bg1"/>
              </a:solidFill>
              <a:latin typeface="Calibri" panose="020F0502020204030204" pitchFamily="34" charset="0"/>
              <a:cs typeface="Calibri" panose="020F0502020204030204" pitchFamily="34" charset="0"/>
            </a:endParaRPr>
          </a:p>
          <a:p>
            <a:pPr marL="222250" indent="-212725">
              <a:lnSpc>
                <a:spcPts val="1160"/>
              </a:lnSpc>
              <a:buFont typeface="Arial" panose="020B0604020202020204" pitchFamily="34" charset="0"/>
              <a:buChar char="•"/>
              <a:tabLst>
                <a:tab pos="2128838" algn="l"/>
              </a:tabLst>
            </a:pPr>
            <a:endParaRPr lang="en-US" sz="1150" dirty="0">
              <a:solidFill>
                <a:schemeClr val="bg1"/>
              </a:solidFill>
              <a:latin typeface="Calibri" panose="020F0502020204030204" pitchFamily="34" charset="0"/>
              <a:cs typeface="Calibri" panose="020F0502020204030204" pitchFamily="34" charset="0"/>
            </a:endParaRPr>
          </a:p>
        </p:txBody>
      </p:sp>
      <p:pic>
        <p:nvPicPr>
          <p:cNvPr id="59" name="Picture Placeholder 6">
            <a:extLst>
              <a:ext uri="{FF2B5EF4-FFF2-40B4-BE49-F238E27FC236}">
                <a16:creationId xmlns:a16="http://schemas.microsoft.com/office/drawing/2014/main" id="{C312EF19-76EA-9B5B-9280-91D59444067D}"/>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t="25576" b="25576"/>
          <a:stretch/>
        </p:blipFill>
        <p:spPr>
          <a:xfrm>
            <a:off x="-325" y="3984"/>
            <a:ext cx="7560000" cy="2461303"/>
          </a:xfrm>
          <a:custGeom>
            <a:avLst/>
            <a:gdLst>
              <a:gd name="connsiteX0" fmla="*/ 0 w 7452951"/>
              <a:gd name="connsiteY0" fmla="*/ 0 h 13853751"/>
              <a:gd name="connsiteX1" fmla="*/ 7452951 w 7452951"/>
              <a:gd name="connsiteY1" fmla="*/ 0 h 13853751"/>
              <a:gd name="connsiteX2" fmla="*/ 7452951 w 7452951"/>
              <a:gd name="connsiteY2" fmla="*/ 13853751 h 13853751"/>
              <a:gd name="connsiteX3" fmla="*/ 0 w 7452951"/>
              <a:gd name="connsiteY3" fmla="*/ 13853751 h 13853751"/>
            </a:gdLst>
            <a:ahLst/>
            <a:cxnLst>
              <a:cxn ang="0">
                <a:pos x="connsiteX0" y="connsiteY0"/>
              </a:cxn>
              <a:cxn ang="0">
                <a:pos x="connsiteX1" y="connsiteY1"/>
              </a:cxn>
              <a:cxn ang="0">
                <a:pos x="connsiteX2" y="connsiteY2"/>
              </a:cxn>
              <a:cxn ang="0">
                <a:pos x="connsiteX3" y="connsiteY3"/>
              </a:cxn>
            </a:cxnLst>
            <a:rect l="l" t="t" r="r" b="b"/>
            <a:pathLst>
              <a:path w="7452951" h="13853751">
                <a:moveTo>
                  <a:pt x="0" y="0"/>
                </a:moveTo>
                <a:lnTo>
                  <a:pt x="7452951" y="0"/>
                </a:lnTo>
                <a:lnTo>
                  <a:pt x="7452951" y="13853751"/>
                </a:lnTo>
                <a:lnTo>
                  <a:pt x="0" y="13853751"/>
                </a:lnTo>
                <a:close/>
              </a:path>
            </a:pathLst>
          </a:custGeom>
        </p:spPr>
      </p:pic>
      <p:sp>
        <p:nvSpPr>
          <p:cNvPr id="60" name="Rectangle 59">
            <a:extLst>
              <a:ext uri="{FF2B5EF4-FFF2-40B4-BE49-F238E27FC236}">
                <a16:creationId xmlns:a16="http://schemas.microsoft.com/office/drawing/2014/main" id="{EC33A571-7583-27BD-2C54-F2976CBE9A93}"/>
              </a:ext>
            </a:extLst>
          </p:cNvPr>
          <p:cNvSpPr/>
          <p:nvPr/>
        </p:nvSpPr>
        <p:spPr>
          <a:xfrm rot="16200000">
            <a:off x="1872065" y="-1872067"/>
            <a:ext cx="2465287" cy="6209417"/>
          </a:xfrm>
          <a:prstGeom prst="rect">
            <a:avLst/>
          </a:prstGeom>
          <a:gradFill>
            <a:gsLst>
              <a:gs pos="36000">
                <a:srgbClr val="00898B">
                  <a:alpha val="82000"/>
                </a:srgbClr>
              </a:gs>
              <a:gs pos="88000">
                <a:srgbClr val="51C4C6">
                  <a:alpha val="0"/>
                </a:srgbClr>
              </a:gs>
              <a:gs pos="0">
                <a:srgbClr val="00403F"/>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Freeform 60">
            <a:extLst>
              <a:ext uri="{FF2B5EF4-FFF2-40B4-BE49-F238E27FC236}">
                <a16:creationId xmlns:a16="http://schemas.microsoft.com/office/drawing/2014/main" id="{47D4FC88-D2EB-539F-D9EE-11E943C0F0A5}"/>
              </a:ext>
            </a:extLst>
          </p:cNvPr>
          <p:cNvSpPr/>
          <p:nvPr/>
        </p:nvSpPr>
        <p:spPr>
          <a:xfrm rot="15885478">
            <a:off x="6039306" y="502964"/>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62" name="Text Placeholder 16">
            <a:extLst>
              <a:ext uri="{FF2B5EF4-FFF2-40B4-BE49-F238E27FC236}">
                <a16:creationId xmlns:a16="http://schemas.microsoft.com/office/drawing/2014/main" id="{1D4F1100-A2FA-0926-8701-A3BAB8DB31B2}"/>
              </a:ext>
            </a:extLst>
          </p:cNvPr>
          <p:cNvSpPr txBox="1">
            <a:spLocks/>
          </p:cNvSpPr>
          <p:nvPr/>
        </p:nvSpPr>
        <p:spPr>
          <a:xfrm>
            <a:off x="1524577" y="1579450"/>
            <a:ext cx="4431104" cy="491378"/>
          </a:xfrm>
          <a:prstGeom prst="rect">
            <a:avLst/>
          </a:prstGeom>
          <a:noFill/>
        </p:spPr>
        <p:txBody>
          <a:bodyPr anchor="ct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nSpc>
                <a:spcPts val="2960"/>
              </a:lnSpc>
              <a:spcBef>
                <a:spcPts val="0"/>
              </a:spcBef>
              <a:buNone/>
            </a:pPr>
            <a:r>
              <a:rPr lang="en-US" sz="2800" b="1" dirty="0">
                <a:solidFill>
                  <a:schemeClr val="bg1"/>
                </a:solidFill>
                <a:latin typeface="Calibri" panose="020F0502020204030204" pitchFamily="34" charset="0"/>
                <a:cs typeface="Calibri" panose="020F0502020204030204" pitchFamily="34" charset="0"/>
              </a:rPr>
              <a:t>Raccolta di casi di studio</a:t>
            </a:r>
          </a:p>
        </p:txBody>
      </p:sp>
      <p:cxnSp>
        <p:nvCxnSpPr>
          <p:cNvPr id="63" name="Straight Connector 62">
            <a:extLst>
              <a:ext uri="{FF2B5EF4-FFF2-40B4-BE49-F238E27FC236}">
                <a16:creationId xmlns:a16="http://schemas.microsoft.com/office/drawing/2014/main" id="{8AEFA4C6-E835-CFE7-1617-13F5A1AC0481}"/>
              </a:ext>
            </a:extLst>
          </p:cNvPr>
          <p:cNvCxnSpPr>
            <a:cxnSpLocks/>
          </p:cNvCxnSpPr>
          <p:nvPr/>
        </p:nvCxnSpPr>
        <p:spPr>
          <a:xfrm flipV="1">
            <a:off x="1725394" y="0"/>
            <a:ext cx="0" cy="1503180"/>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470" name="Straight Connector 469">
            <a:extLst>
              <a:ext uri="{FF2B5EF4-FFF2-40B4-BE49-F238E27FC236}">
                <a16:creationId xmlns:a16="http://schemas.microsoft.com/office/drawing/2014/main" id="{914FF8D1-0AB0-389F-EC6F-6709B2DADFB8}"/>
              </a:ext>
            </a:extLst>
          </p:cNvPr>
          <p:cNvCxnSpPr>
            <a:cxnSpLocks/>
          </p:cNvCxnSpPr>
          <p:nvPr/>
        </p:nvCxnSpPr>
        <p:spPr>
          <a:xfrm flipV="1">
            <a:off x="1750375" y="2111941"/>
            <a:ext cx="0" cy="335068"/>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F7C07CE2-7A07-BF57-9464-E38ABF532F4B}"/>
              </a:ext>
            </a:extLst>
          </p:cNvPr>
          <p:cNvSpPr/>
          <p:nvPr/>
        </p:nvSpPr>
        <p:spPr>
          <a:xfrm rot="4934003">
            <a:off x="-1217873" y="-52951"/>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40326735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1ECED4-7E4E-78FA-FF31-BBB3325FD90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DAF050C-D2DA-AF87-1061-B143B40E0DF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0079" r="20079"/>
          <a:stretch/>
        </p:blipFill>
        <p:spPr>
          <a:xfrm>
            <a:off x="3719901" y="1484183"/>
            <a:ext cx="3845550" cy="3534380"/>
          </a:xfrm>
          <a:prstGeom prst="rect">
            <a:avLst/>
          </a:prstGeom>
        </p:spPr>
      </p:pic>
      <p:grpSp>
        <p:nvGrpSpPr>
          <p:cNvPr id="23" name="Graphic 2">
            <a:extLst>
              <a:ext uri="{FF2B5EF4-FFF2-40B4-BE49-F238E27FC236}">
                <a16:creationId xmlns:a16="http://schemas.microsoft.com/office/drawing/2014/main" id="{1F9439F7-82B8-C714-8EDE-3F2F0E176593}"/>
              </a:ext>
            </a:extLst>
          </p:cNvPr>
          <p:cNvGrpSpPr/>
          <p:nvPr/>
        </p:nvGrpSpPr>
        <p:grpSpPr>
          <a:xfrm>
            <a:off x="390411" y="-3307743"/>
            <a:ext cx="414291" cy="413839"/>
            <a:chOff x="7257599" y="768348"/>
            <a:chExt cx="868457" cy="867509"/>
          </a:xfrm>
          <a:solidFill>
            <a:schemeClr val="bg1"/>
          </a:solidFill>
        </p:grpSpPr>
        <p:sp>
          <p:nvSpPr>
            <p:cNvPr id="24" name="Freeform 23">
              <a:extLst>
                <a:ext uri="{FF2B5EF4-FFF2-40B4-BE49-F238E27FC236}">
                  <a16:creationId xmlns:a16="http://schemas.microsoft.com/office/drawing/2014/main" id="{D7F08EF1-288F-3D91-C531-D2A1052997F0}"/>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D4D4AB3A-74FD-4F58-ADDF-372049EA6971}"/>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D4AC69FC-3BDC-B597-A79B-B0D846CF9C85}"/>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F44742B5-AF6D-A14C-A01D-2D7CB50C360C}"/>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B75B774E-BB96-D307-34FA-A81FC446AA29}"/>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88" name="TextBox 87">
            <a:extLst>
              <a:ext uri="{FF2B5EF4-FFF2-40B4-BE49-F238E27FC236}">
                <a16:creationId xmlns:a16="http://schemas.microsoft.com/office/drawing/2014/main" id="{1EF474A2-12B9-C003-93D9-B410D44993AA}"/>
              </a:ext>
            </a:extLst>
          </p:cNvPr>
          <p:cNvSpPr txBox="1"/>
          <p:nvPr/>
        </p:nvSpPr>
        <p:spPr>
          <a:xfrm>
            <a:off x="613655" y="670563"/>
            <a:ext cx="6919333" cy="365356"/>
          </a:xfrm>
          <a:prstGeom prst="rect">
            <a:avLst/>
          </a:prstGeom>
          <a:noFill/>
        </p:spPr>
        <p:txBody>
          <a:bodyPr wrap="square" rtlCol="0" anchor="ctr">
            <a:spAutoFit/>
          </a:bodyPr>
          <a:lstStyle/>
          <a:p>
            <a:pPr marL="6350">
              <a:lnSpc>
                <a:spcPts val="2120"/>
              </a:lnSpc>
              <a:tabLst>
                <a:tab pos="611188" algn="l"/>
                <a:tab pos="612775" algn="l"/>
              </a:tabLst>
            </a:pPr>
            <a:r>
              <a:rPr lang="en-US" sz="2100" b="1" dirty="0">
                <a:solidFill>
                  <a:srgbClr val="00898B"/>
                </a:solidFill>
                <a:latin typeface="Calibri" panose="020F0502020204030204" pitchFamily="34" charset="0"/>
                <a:cs typeface="Calibri" panose="020F0502020204030204" pitchFamily="34" charset="0"/>
              </a:rPr>
              <a:t>Risultato</a:t>
            </a:r>
          </a:p>
        </p:txBody>
      </p:sp>
      <p:cxnSp>
        <p:nvCxnSpPr>
          <p:cNvPr id="90" name="Straight Connector 89">
            <a:extLst>
              <a:ext uri="{FF2B5EF4-FFF2-40B4-BE49-F238E27FC236}">
                <a16:creationId xmlns:a16="http://schemas.microsoft.com/office/drawing/2014/main" id="{6CAEC3CA-2DD2-3BAF-42FA-C0B53F188579}"/>
              </a:ext>
            </a:extLst>
          </p:cNvPr>
          <p:cNvCxnSpPr>
            <a:cxnSpLocks/>
            <a:stCxn id="88" idx="1"/>
          </p:cNvCxnSpPr>
          <p:nvPr/>
        </p:nvCxnSpPr>
        <p:spPr>
          <a:xfrm flipH="1" flipV="1">
            <a:off x="-2944" y="853240"/>
            <a:ext cx="616599" cy="1"/>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109" name="Freeform 108">
            <a:extLst>
              <a:ext uri="{FF2B5EF4-FFF2-40B4-BE49-F238E27FC236}">
                <a16:creationId xmlns:a16="http://schemas.microsoft.com/office/drawing/2014/main" id="{422B5665-DE9C-3608-E235-0212F798ECB0}"/>
              </a:ext>
            </a:extLst>
          </p:cNvPr>
          <p:cNvSpPr/>
          <p:nvPr/>
        </p:nvSpPr>
        <p:spPr>
          <a:xfrm rot="10491851">
            <a:off x="6154269" y="-611708"/>
            <a:ext cx="1932799" cy="1695414"/>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gradFill>
            <a:gsLst>
              <a:gs pos="98000">
                <a:srgbClr val="51C4C6"/>
              </a:gs>
              <a:gs pos="0">
                <a:srgbClr val="00403F"/>
              </a:gs>
            </a:gsLst>
            <a:lin ang="5400000" scaled="1"/>
          </a:gradFill>
          <a:ln w="5331" cap="flat">
            <a:noFill/>
            <a:prstDash val="solid"/>
            <a:miter/>
          </a:ln>
        </p:spPr>
        <p:txBody>
          <a:bodyPr rtlCol="0" anchor="ctr"/>
          <a:lstStyle/>
          <a:p>
            <a:endParaRPr lang="en-US"/>
          </a:p>
        </p:txBody>
      </p:sp>
      <p:sp>
        <p:nvSpPr>
          <p:cNvPr id="110" name="Slide Number Placeholder 5">
            <a:extLst>
              <a:ext uri="{FF2B5EF4-FFF2-40B4-BE49-F238E27FC236}">
                <a16:creationId xmlns:a16="http://schemas.microsoft.com/office/drawing/2014/main" id="{FCA9EBB5-CE17-834F-195D-2CD598625FD2}"/>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30</a:t>
            </a:fld>
            <a:endParaRPr lang="en-US" dirty="0">
              <a:solidFill>
                <a:srgbClr val="262626"/>
              </a:solidFill>
            </a:endParaRPr>
          </a:p>
        </p:txBody>
      </p:sp>
      <p:sp>
        <p:nvSpPr>
          <p:cNvPr id="30" name="object 13">
            <a:extLst>
              <a:ext uri="{FF2B5EF4-FFF2-40B4-BE49-F238E27FC236}">
                <a16:creationId xmlns:a16="http://schemas.microsoft.com/office/drawing/2014/main" id="{39D1529D-F90C-2FD6-8C8F-0C8BDA4DBFB2}"/>
              </a:ext>
            </a:extLst>
          </p:cNvPr>
          <p:cNvSpPr/>
          <p:nvPr/>
        </p:nvSpPr>
        <p:spPr>
          <a:xfrm rot="16200000">
            <a:off x="1689531" y="-208294"/>
            <a:ext cx="3534381" cy="6919332"/>
          </a:xfrm>
          <a:custGeom>
            <a:avLst/>
            <a:gdLst/>
            <a:ahLst/>
            <a:cxnLst/>
            <a:rect l="l" t="t" r="r" b="b"/>
            <a:pathLst>
              <a:path w="1277620" h="1277620">
                <a:moveTo>
                  <a:pt x="1277480" y="0"/>
                </a:moveTo>
                <a:lnTo>
                  <a:pt x="0" y="0"/>
                </a:lnTo>
                <a:lnTo>
                  <a:pt x="0" y="1277480"/>
                </a:lnTo>
                <a:lnTo>
                  <a:pt x="1277480" y="1277480"/>
                </a:lnTo>
                <a:lnTo>
                  <a:pt x="1277480" y="0"/>
                </a:lnTo>
                <a:close/>
              </a:path>
            </a:pathLst>
          </a:custGeom>
          <a:gradFill>
            <a:gsLst>
              <a:gs pos="62000">
                <a:srgbClr val="00898B"/>
              </a:gs>
              <a:gs pos="97000">
                <a:srgbClr val="51C4C6">
                  <a:alpha val="0"/>
                </a:srgbClr>
              </a:gs>
              <a:gs pos="0">
                <a:srgbClr val="00403F"/>
              </a:gs>
            </a:gsLst>
            <a:lin ang="5400000" scaled="0"/>
          </a:gradFill>
        </p:spPr>
        <p:txBody>
          <a:bodyPr wrap="square" lIns="0" tIns="0" rIns="0" bIns="0" rtlCol="0"/>
          <a:lstStyle/>
          <a:p>
            <a:endParaRPr dirty="0">
              <a:solidFill>
                <a:srgbClr val="F05A28"/>
              </a:solidFill>
            </a:endParaRPr>
          </a:p>
        </p:txBody>
      </p:sp>
      <p:sp>
        <p:nvSpPr>
          <p:cNvPr id="31" name="TextBox 30">
            <a:extLst>
              <a:ext uri="{FF2B5EF4-FFF2-40B4-BE49-F238E27FC236}">
                <a16:creationId xmlns:a16="http://schemas.microsoft.com/office/drawing/2014/main" id="{3F899AB2-361B-594B-89D3-C97423182DB3}"/>
              </a:ext>
            </a:extLst>
          </p:cNvPr>
          <p:cNvSpPr txBox="1"/>
          <p:nvPr/>
        </p:nvSpPr>
        <p:spPr>
          <a:xfrm>
            <a:off x="848026" y="1931889"/>
            <a:ext cx="3214176" cy="2977738"/>
          </a:xfrm>
          <a:prstGeom prst="rect">
            <a:avLst/>
          </a:prstGeom>
          <a:noFill/>
        </p:spPr>
        <p:txBody>
          <a:bodyPr wrap="square" rtlCol="0">
            <a:spAutoFit/>
          </a:bodyPr>
          <a:lstStyle/>
          <a:p>
            <a:pPr algn="ctr">
              <a:lnSpc>
                <a:spcPts val="1480"/>
              </a:lnSpc>
            </a:pP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L'implementazione di questa rete intelligente basata sull'intelligenza artificiale ha portato a significativi miglioramenti in termini di efficienza energetica, risparmio sui costi operativi e sostenibilità. Il sistema ha ottenuto </a:t>
            </a:r>
          </a:p>
          <a:p>
            <a:pPr algn="ctr">
              <a:lnSpc>
                <a:spcPts val="1480"/>
              </a:lnSpc>
            </a:pP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riduzione del 20% delle perdite energetiche durante la distribuzione dell'elettricità e migliorato l'integrazione delle energie rinnovabili del 30%.</a:t>
            </a:r>
          </a:p>
          <a:p>
            <a:pPr algn="ctr">
              <a:lnSpc>
                <a:spcPts val="1480"/>
              </a:lnSpc>
            </a:pP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 Rendendo la rete più efficiente e adattabile, la soluzione ha abbassato i costi operativi e migliorato l'affidabilità delle fonti di energia rinnovabile, garantendo una fornitura di energia più stabile </a:t>
            </a:r>
          </a:p>
          <a:p>
            <a:pPr algn="ctr">
              <a:lnSpc>
                <a:spcPts val="1480"/>
              </a:lnSpc>
            </a:pP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per i consumatori.</a:t>
            </a:r>
          </a:p>
          <a:p>
            <a:pPr algn="ctr">
              <a:lnSpc>
                <a:spcPts val="1480"/>
              </a:lnSpc>
            </a:pPr>
            <a:endParaRPr lang="en-US" sz="1400" i="1" spc="0" baseline="0" dirty="0">
              <a:ln/>
              <a:solidFill>
                <a:schemeClr val="bg1"/>
              </a:solidFill>
              <a:latin typeface="Calibri" panose="020F0502020204030204" pitchFamily="34" charset="0"/>
              <a:cs typeface="Calibri" panose="020F0502020204030204" pitchFamily="34" charset="0"/>
              <a:sym typeface="Poppins-MediumItalic"/>
              <a:rtl val="0"/>
            </a:endParaRPr>
          </a:p>
        </p:txBody>
      </p:sp>
      <p:grpSp>
        <p:nvGrpSpPr>
          <p:cNvPr id="32" name="Group 31">
            <a:extLst>
              <a:ext uri="{FF2B5EF4-FFF2-40B4-BE49-F238E27FC236}">
                <a16:creationId xmlns:a16="http://schemas.microsoft.com/office/drawing/2014/main" id="{8B38A35F-067C-D76A-A3FF-AE00DCD1AF50}"/>
              </a:ext>
            </a:extLst>
          </p:cNvPr>
          <p:cNvGrpSpPr/>
          <p:nvPr/>
        </p:nvGrpSpPr>
        <p:grpSpPr>
          <a:xfrm>
            <a:off x="2286459" y="1218596"/>
            <a:ext cx="506531" cy="527128"/>
            <a:chOff x="3402050" y="5539672"/>
            <a:chExt cx="751576" cy="782137"/>
          </a:xfrm>
        </p:grpSpPr>
        <p:sp>
          <p:nvSpPr>
            <p:cNvPr id="33" name="Freeform 32">
              <a:extLst>
                <a:ext uri="{FF2B5EF4-FFF2-40B4-BE49-F238E27FC236}">
                  <a16:creationId xmlns:a16="http://schemas.microsoft.com/office/drawing/2014/main" id="{80A63358-A8E1-FBA3-B762-B4E524FACACA}"/>
                </a:ext>
              </a:extLst>
            </p:cNvPr>
            <p:cNvSpPr/>
            <p:nvPr/>
          </p:nvSpPr>
          <p:spPr>
            <a:xfrm>
              <a:off x="3402050" y="5539672"/>
              <a:ext cx="751576" cy="782137"/>
            </a:xfrm>
            <a:custGeom>
              <a:avLst/>
              <a:gdLst>
                <a:gd name="connsiteX0" fmla="*/ 27317 w 751576"/>
                <a:gd name="connsiteY0" fmla="*/ 782137 h 782137"/>
                <a:gd name="connsiteX1" fmla="*/ 0 w 751576"/>
                <a:gd name="connsiteY1" fmla="*/ 640899 h 782137"/>
                <a:gd name="connsiteX2" fmla="*/ 23986 w 751576"/>
                <a:gd name="connsiteY2" fmla="*/ 508323 h 782137"/>
                <a:gd name="connsiteX3" fmla="*/ 0 w 751576"/>
                <a:gd name="connsiteY3" fmla="*/ 375746 h 782137"/>
                <a:gd name="connsiteX4" fmla="*/ 375788 w 751576"/>
                <a:gd name="connsiteY4" fmla="*/ 0 h 782137"/>
                <a:gd name="connsiteX5" fmla="*/ 751577 w 751576"/>
                <a:gd name="connsiteY5" fmla="*/ 375746 h 782137"/>
                <a:gd name="connsiteX6" fmla="*/ 727590 w 751576"/>
                <a:gd name="connsiteY6" fmla="*/ 508323 h 782137"/>
                <a:gd name="connsiteX7" fmla="*/ 632977 w 751576"/>
                <a:gd name="connsiteY7" fmla="*/ 649560 h 782137"/>
                <a:gd name="connsiteX8" fmla="*/ 376455 w 751576"/>
                <a:gd name="connsiteY8" fmla="*/ 750825 h 782137"/>
                <a:gd name="connsiteX9" fmla="*/ 119932 w 751576"/>
                <a:gd name="connsiteY9" fmla="*/ 649560 h 782137"/>
                <a:gd name="connsiteX10" fmla="*/ 28651 w 751576"/>
                <a:gd name="connsiteY10" fmla="*/ 782137 h 78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1576" h="782137">
                  <a:moveTo>
                    <a:pt x="27317" y="782137"/>
                  </a:moveTo>
                  <a:cubicBezTo>
                    <a:pt x="9327" y="738167"/>
                    <a:pt x="0" y="690865"/>
                    <a:pt x="0" y="640899"/>
                  </a:cubicBezTo>
                  <a:cubicBezTo>
                    <a:pt x="0" y="590933"/>
                    <a:pt x="8662" y="549628"/>
                    <a:pt x="23986" y="508323"/>
                  </a:cubicBezTo>
                  <a:cubicBezTo>
                    <a:pt x="8662" y="467017"/>
                    <a:pt x="0" y="422381"/>
                    <a:pt x="0" y="375746"/>
                  </a:cubicBezTo>
                  <a:cubicBezTo>
                    <a:pt x="0" y="168553"/>
                    <a:pt x="167905" y="0"/>
                    <a:pt x="375788" y="0"/>
                  </a:cubicBezTo>
                  <a:cubicBezTo>
                    <a:pt x="583670" y="0"/>
                    <a:pt x="751577" y="167886"/>
                    <a:pt x="751577" y="375746"/>
                  </a:cubicBezTo>
                  <a:cubicBezTo>
                    <a:pt x="751577" y="583605"/>
                    <a:pt x="742915" y="467017"/>
                    <a:pt x="727590" y="508323"/>
                  </a:cubicBezTo>
                  <a:cubicBezTo>
                    <a:pt x="706934" y="562286"/>
                    <a:pt x="674286" y="610919"/>
                    <a:pt x="632977" y="649560"/>
                  </a:cubicBezTo>
                  <a:cubicBezTo>
                    <a:pt x="565681" y="712185"/>
                    <a:pt x="475731" y="750825"/>
                    <a:pt x="376455" y="750825"/>
                  </a:cubicBezTo>
                  <a:cubicBezTo>
                    <a:pt x="277176" y="750825"/>
                    <a:pt x="186562" y="712185"/>
                    <a:pt x="119932" y="649560"/>
                  </a:cubicBezTo>
                  <a:cubicBezTo>
                    <a:pt x="80620" y="686202"/>
                    <a:pt x="49305" y="731505"/>
                    <a:pt x="28651" y="782137"/>
                  </a:cubicBezTo>
                  <a:close/>
                </a:path>
              </a:pathLst>
            </a:custGeom>
            <a:solidFill>
              <a:srgbClr val="ADD037"/>
            </a:solidFill>
            <a:ln w="6662" cap="flat">
              <a:noFill/>
              <a:prstDash val="solid"/>
              <a:miter/>
            </a:ln>
          </p:spPr>
          <p:txBody>
            <a:bodyPr rtlCol="0" anchor="ctr"/>
            <a:lstStyle/>
            <a:p>
              <a:endParaRPr lang="en-US">
                <a:solidFill>
                  <a:srgbClr val="262626"/>
                </a:solidFill>
              </a:endParaRPr>
            </a:p>
          </p:txBody>
        </p:sp>
        <p:sp>
          <p:nvSpPr>
            <p:cNvPr id="34" name="Freeform 33">
              <a:extLst>
                <a:ext uri="{FF2B5EF4-FFF2-40B4-BE49-F238E27FC236}">
                  <a16:creationId xmlns:a16="http://schemas.microsoft.com/office/drawing/2014/main" id="{A5B02616-E652-68B0-F925-5C9AC164BA25}"/>
                </a:ext>
              </a:extLst>
            </p:cNvPr>
            <p:cNvSpPr/>
            <p:nvPr/>
          </p:nvSpPr>
          <p:spPr>
            <a:xfrm>
              <a:off x="3794857" y="5761975"/>
              <a:ext cx="213675" cy="282614"/>
            </a:xfrm>
            <a:custGeom>
              <a:avLst/>
              <a:gdLst>
                <a:gd name="connsiteX0" fmla="*/ 138227 w 213675"/>
                <a:gd name="connsiteY0" fmla="*/ 215400 h 282614"/>
                <a:gd name="connsiteX1" fmla="*/ 75596 w 213675"/>
                <a:gd name="connsiteY1" fmla="*/ 209405 h 282614"/>
                <a:gd name="connsiteX2" fmla="*/ 1637 w 213675"/>
                <a:gd name="connsiteY2" fmla="*/ 88819 h 282614"/>
                <a:gd name="connsiteX3" fmla="*/ 117571 w 213675"/>
                <a:gd name="connsiteY3" fmla="*/ 213 h 282614"/>
                <a:gd name="connsiteX4" fmla="*/ 213518 w 213675"/>
                <a:gd name="connsiteY4" fmla="*/ 100812 h 282614"/>
                <a:gd name="connsiteX5" fmla="*/ 134228 w 213675"/>
                <a:gd name="connsiteY5" fmla="*/ 262702 h 282614"/>
                <a:gd name="connsiteX6" fmla="*/ 106911 w 213675"/>
                <a:gd name="connsiteY6" fmla="*/ 282022 h 282614"/>
                <a:gd name="connsiteX7" fmla="*/ 98249 w 213675"/>
                <a:gd name="connsiteY7" fmla="*/ 282022 h 282614"/>
                <a:gd name="connsiteX8" fmla="*/ 100248 w 213675"/>
                <a:gd name="connsiteY8" fmla="*/ 273362 h 282614"/>
                <a:gd name="connsiteX9" fmla="*/ 138227 w 213675"/>
                <a:gd name="connsiteY9" fmla="*/ 214068 h 28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675" h="282614">
                  <a:moveTo>
                    <a:pt x="138227" y="215400"/>
                  </a:moveTo>
                  <a:cubicBezTo>
                    <a:pt x="114907" y="213402"/>
                    <a:pt x="94918" y="214734"/>
                    <a:pt x="75596" y="209405"/>
                  </a:cubicBezTo>
                  <a:cubicBezTo>
                    <a:pt x="23625" y="195414"/>
                    <a:pt x="-7690" y="141451"/>
                    <a:pt x="1637" y="88819"/>
                  </a:cubicBezTo>
                  <a:cubicBezTo>
                    <a:pt x="11631" y="32858"/>
                    <a:pt x="58939" y="-3118"/>
                    <a:pt x="117571" y="213"/>
                  </a:cubicBezTo>
                  <a:cubicBezTo>
                    <a:pt x="168877" y="3544"/>
                    <a:pt x="211519" y="47514"/>
                    <a:pt x="213518" y="100812"/>
                  </a:cubicBezTo>
                  <a:cubicBezTo>
                    <a:pt x="216182" y="168765"/>
                    <a:pt x="184867" y="220730"/>
                    <a:pt x="134228" y="262702"/>
                  </a:cubicBezTo>
                  <a:cubicBezTo>
                    <a:pt x="125568" y="270031"/>
                    <a:pt x="116239" y="276027"/>
                    <a:pt x="106911" y="282022"/>
                  </a:cubicBezTo>
                  <a:cubicBezTo>
                    <a:pt x="104912" y="283355"/>
                    <a:pt x="100914" y="282022"/>
                    <a:pt x="98249" y="282022"/>
                  </a:cubicBezTo>
                  <a:cubicBezTo>
                    <a:pt x="98249" y="279358"/>
                    <a:pt x="98249" y="276027"/>
                    <a:pt x="100248" y="273362"/>
                  </a:cubicBezTo>
                  <a:cubicBezTo>
                    <a:pt x="112907" y="253375"/>
                    <a:pt x="125568" y="233389"/>
                    <a:pt x="138227" y="214068"/>
                  </a:cubicBezTo>
                  <a:close/>
                </a:path>
              </a:pathLst>
            </a:custGeom>
            <a:solidFill>
              <a:schemeClr val="bg1"/>
            </a:solidFill>
            <a:ln w="6662" cap="flat">
              <a:noFill/>
              <a:prstDash val="solid"/>
              <a:miter/>
            </a:ln>
          </p:spPr>
          <p:txBody>
            <a:bodyPr rtlCol="0" anchor="ctr"/>
            <a:lstStyle/>
            <a:p>
              <a:endParaRPr lang="en-US">
                <a:solidFill>
                  <a:srgbClr val="262626"/>
                </a:solidFill>
              </a:endParaRPr>
            </a:p>
          </p:txBody>
        </p:sp>
        <p:sp>
          <p:nvSpPr>
            <p:cNvPr id="35" name="Freeform 34">
              <a:extLst>
                <a:ext uri="{FF2B5EF4-FFF2-40B4-BE49-F238E27FC236}">
                  <a16:creationId xmlns:a16="http://schemas.microsoft.com/office/drawing/2014/main" id="{9C86DAB9-DDFD-4608-BCFB-65F50B326F89}"/>
                </a:ext>
              </a:extLst>
            </p:cNvPr>
            <p:cNvSpPr/>
            <p:nvPr/>
          </p:nvSpPr>
          <p:spPr>
            <a:xfrm>
              <a:off x="3546595" y="5762276"/>
              <a:ext cx="213875" cy="282387"/>
            </a:xfrm>
            <a:custGeom>
              <a:avLst/>
              <a:gdLst>
                <a:gd name="connsiteX0" fmla="*/ 134630 w 213875"/>
                <a:gd name="connsiteY0" fmla="*/ 211102 h 282387"/>
                <a:gd name="connsiteX1" fmla="*/ 59339 w 213875"/>
                <a:gd name="connsiteY1" fmla="*/ 203108 h 282387"/>
                <a:gd name="connsiteX2" fmla="*/ 4038 w 213875"/>
                <a:gd name="connsiteY2" fmla="*/ 77193 h 282387"/>
                <a:gd name="connsiteX3" fmla="*/ 119305 w 213875"/>
                <a:gd name="connsiteY3" fmla="*/ 578 h 282387"/>
                <a:gd name="connsiteX4" fmla="*/ 213253 w 213875"/>
                <a:gd name="connsiteY4" fmla="*/ 95848 h 282387"/>
                <a:gd name="connsiteX5" fmla="*/ 169277 w 213875"/>
                <a:gd name="connsiteY5" fmla="*/ 228424 h 282387"/>
                <a:gd name="connsiteX6" fmla="*/ 109978 w 213875"/>
                <a:gd name="connsiteY6" fmla="*/ 280389 h 282387"/>
                <a:gd name="connsiteX7" fmla="*/ 97984 w 213875"/>
                <a:gd name="connsiteY7" fmla="*/ 282388 h 282387"/>
                <a:gd name="connsiteX8" fmla="*/ 101982 w 213875"/>
                <a:gd name="connsiteY8" fmla="*/ 271728 h 282387"/>
                <a:gd name="connsiteX9" fmla="*/ 137962 w 213875"/>
                <a:gd name="connsiteY9" fmla="*/ 215099 h 282387"/>
                <a:gd name="connsiteX10" fmla="*/ 134630 w 213875"/>
                <a:gd name="connsiteY10" fmla="*/ 211102 h 28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875" h="282387">
                  <a:moveTo>
                    <a:pt x="134630" y="211102"/>
                  </a:moveTo>
                  <a:cubicBezTo>
                    <a:pt x="108645" y="217098"/>
                    <a:pt x="83326" y="215099"/>
                    <a:pt x="59339" y="203108"/>
                  </a:cubicBezTo>
                  <a:cubicBezTo>
                    <a:pt x="13365" y="180457"/>
                    <a:pt x="-9955" y="127159"/>
                    <a:pt x="4038" y="77193"/>
                  </a:cubicBezTo>
                  <a:cubicBezTo>
                    <a:pt x="18029" y="27227"/>
                    <a:pt x="65336" y="-4752"/>
                    <a:pt x="119305" y="578"/>
                  </a:cubicBezTo>
                  <a:cubicBezTo>
                    <a:pt x="167945" y="5242"/>
                    <a:pt x="209254" y="45881"/>
                    <a:pt x="213253" y="95848"/>
                  </a:cubicBezTo>
                  <a:cubicBezTo>
                    <a:pt x="217251" y="146480"/>
                    <a:pt x="201926" y="191116"/>
                    <a:pt x="169277" y="228424"/>
                  </a:cubicBezTo>
                  <a:cubicBezTo>
                    <a:pt x="151954" y="247744"/>
                    <a:pt x="130633" y="263734"/>
                    <a:pt x="109978" y="280389"/>
                  </a:cubicBezTo>
                  <a:cubicBezTo>
                    <a:pt x="107313" y="282388"/>
                    <a:pt x="101982" y="281721"/>
                    <a:pt x="97984" y="282388"/>
                  </a:cubicBezTo>
                  <a:cubicBezTo>
                    <a:pt x="99316" y="279057"/>
                    <a:pt x="99983" y="275059"/>
                    <a:pt x="101982" y="271728"/>
                  </a:cubicBezTo>
                  <a:cubicBezTo>
                    <a:pt x="113976" y="253074"/>
                    <a:pt x="125968" y="233754"/>
                    <a:pt x="137962" y="215099"/>
                  </a:cubicBezTo>
                  <a:cubicBezTo>
                    <a:pt x="136629" y="213767"/>
                    <a:pt x="135962" y="212435"/>
                    <a:pt x="134630" y="211102"/>
                  </a:cubicBezTo>
                  <a:close/>
                </a:path>
              </a:pathLst>
            </a:custGeom>
            <a:solidFill>
              <a:schemeClr val="bg1"/>
            </a:solidFill>
            <a:ln w="6662" cap="flat">
              <a:noFill/>
              <a:prstDash val="solid"/>
              <a:miter/>
            </a:ln>
          </p:spPr>
          <p:txBody>
            <a:bodyPr rtlCol="0" anchor="ctr"/>
            <a:lstStyle/>
            <a:p>
              <a:endParaRPr lang="en-US">
                <a:solidFill>
                  <a:srgbClr val="262626"/>
                </a:solidFill>
              </a:endParaRPr>
            </a:p>
          </p:txBody>
        </p:sp>
      </p:grpSp>
      <p:sp>
        <p:nvSpPr>
          <p:cNvPr id="37" name="Freeform 36">
            <a:extLst>
              <a:ext uri="{FF2B5EF4-FFF2-40B4-BE49-F238E27FC236}">
                <a16:creationId xmlns:a16="http://schemas.microsoft.com/office/drawing/2014/main" id="{03D6E08A-3A43-0613-97F4-023FF971D367}"/>
              </a:ext>
            </a:extLst>
          </p:cNvPr>
          <p:cNvSpPr/>
          <p:nvPr/>
        </p:nvSpPr>
        <p:spPr>
          <a:xfrm rot="20624187">
            <a:off x="3842444" y="3944545"/>
            <a:ext cx="2017635" cy="1769831"/>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9" name="Text Placeholder 1">
            <a:extLst>
              <a:ext uri="{FF2B5EF4-FFF2-40B4-BE49-F238E27FC236}">
                <a16:creationId xmlns:a16="http://schemas.microsoft.com/office/drawing/2014/main" id="{98212D60-31B2-E4EA-1BD0-6C640923E58B}"/>
              </a:ext>
            </a:extLst>
          </p:cNvPr>
          <p:cNvSpPr txBox="1">
            <a:spLocks/>
          </p:cNvSpPr>
          <p:nvPr/>
        </p:nvSpPr>
        <p:spPr>
          <a:xfrm>
            <a:off x="569634" y="5650637"/>
            <a:ext cx="6389643" cy="2750029"/>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a:solidFill>
                  <a:srgbClr val="262626"/>
                </a:solidFill>
              </a:rPr>
              <a:t>Inoltre, il sistema di intelligenza artificiale ha contribuito a prevenire blackout e guasti alla rete, prevedendo i picchi di domanda e riallocando automaticamente l'energia dove è più necessaria. La capacità di rilevare in anticipo potenziali guasti al sistema ha anche portato a una riduzione dei costi di manutenzione della rete e delle riparazioni di emergenza.</a:t>
            </a:r>
          </a:p>
          <a:p>
            <a:pPr algn="just">
              <a:lnSpc>
                <a:spcPts val="1220"/>
              </a:lnSpc>
              <a:spcBef>
                <a:spcPts val="0"/>
              </a:spcBef>
            </a:pPr>
            <a:r>
              <a:rPr lang="en-US" sz="1150" b="0" dirty="0">
                <a:solidFill>
                  <a:srgbClr val="262626"/>
                </a:solidFill>
              </a:rPr>
              <a:t> </a:t>
            </a:r>
          </a:p>
          <a:p>
            <a:pPr algn="just">
              <a:lnSpc>
                <a:spcPts val="1220"/>
              </a:lnSpc>
              <a:spcBef>
                <a:spcPts val="0"/>
              </a:spcBef>
            </a:pPr>
            <a:r>
              <a:rPr lang="en-US" sz="1150" b="0" dirty="0">
                <a:solidFill>
                  <a:srgbClr val="262626"/>
                </a:solidFill>
              </a:rPr>
              <a:t>Dal punto di vista ambientale, il sistema di rete intelligente contribuisce agli obiettivi di sostenibilità della Norvegia </a:t>
            </a:r>
            <a:r>
              <a:rPr lang="en-US" sz="1150" b="0" dirty="0" err="1">
                <a:solidFill>
                  <a:srgbClr val="262626"/>
                </a:solidFill>
              </a:rPr>
              <a:t>massimizzando </a:t>
            </a:r>
            <a:r>
              <a:rPr lang="en-US" sz="1150" b="0" dirty="0">
                <a:solidFill>
                  <a:srgbClr val="262626"/>
                </a:solidFill>
              </a:rPr>
              <a:t>l'uso di fonti di energia pulita e riducendo la dipendenza dall'energia di riserva basata sui combustibili fossili, in linea con l'impegno del Paese verso la neutralità carbonica e la transizione verso l'energia verde.</a:t>
            </a:r>
          </a:p>
          <a:p>
            <a:pPr algn="just">
              <a:lnSpc>
                <a:spcPts val="1220"/>
              </a:lnSpc>
              <a:spcBef>
                <a:spcPts val="0"/>
              </a:spcBef>
            </a:pPr>
            <a:r>
              <a:rPr lang="en-US" sz="1150" b="0" dirty="0">
                <a:solidFill>
                  <a:srgbClr val="262626"/>
                </a:solidFill>
              </a:rPr>
              <a:t> </a:t>
            </a:r>
          </a:p>
          <a:p>
            <a:pPr algn="just">
              <a:lnSpc>
                <a:spcPts val="1220"/>
              </a:lnSpc>
              <a:spcBef>
                <a:spcPts val="0"/>
              </a:spcBef>
            </a:pPr>
            <a:endParaRPr lang="en-US" sz="1150" b="0" dirty="0">
              <a:solidFill>
                <a:srgbClr val="262626"/>
              </a:solidFill>
            </a:endParaRPr>
          </a:p>
          <a:p>
            <a:pPr algn="just">
              <a:lnSpc>
                <a:spcPts val="1220"/>
              </a:lnSpc>
              <a:spcBef>
                <a:spcPts val="0"/>
              </a:spcBef>
            </a:pPr>
            <a:r>
              <a:rPr lang="en-US" sz="1150" b="0" dirty="0">
                <a:solidFill>
                  <a:srgbClr val="262626"/>
                </a:solidFill>
              </a:rPr>
              <a:t>Inoltre, le aziende energetiche e gli operatori di rete possono utilizzare le informazioni fornite dal sistema di IA per sviluppare politiche energetiche e strategie di investimento più efficaci, garantendo che i miglioramenti delle infrastrutture siano in linea con la domanda energetica futura e gli obiettivi di sostenibilità.</a:t>
            </a:r>
          </a:p>
          <a:p>
            <a:pPr algn="just">
              <a:lnSpc>
                <a:spcPts val="1220"/>
              </a:lnSpc>
              <a:spcBef>
                <a:spcPts val="0"/>
              </a:spcBef>
            </a:pPr>
            <a:r>
              <a:rPr lang="en-US" sz="1150" b="0" dirty="0">
                <a:solidFill>
                  <a:srgbClr val="262626"/>
                </a:solidFill>
              </a:rPr>
              <a:t> </a:t>
            </a:r>
          </a:p>
          <a:p>
            <a:pPr algn="just">
              <a:lnSpc>
                <a:spcPts val="1220"/>
              </a:lnSpc>
              <a:spcBef>
                <a:spcPts val="0"/>
              </a:spcBef>
            </a:pPr>
            <a:r>
              <a:rPr lang="en-US" sz="1150" b="0" dirty="0">
                <a:solidFill>
                  <a:srgbClr val="262626"/>
                </a:solidFill>
              </a:rPr>
              <a:t>Il successo dell'implementazione dell'IA nella rete intelligente norvegese funge da modello per altri Paesi che intendono </a:t>
            </a:r>
            <a:r>
              <a:rPr lang="en-US" sz="1150" b="0" dirty="0" err="1">
                <a:solidFill>
                  <a:srgbClr val="262626"/>
                </a:solidFill>
              </a:rPr>
              <a:t>modernizzare </a:t>
            </a:r>
            <a:r>
              <a:rPr lang="en-US" sz="1150" b="0" dirty="0">
                <a:solidFill>
                  <a:srgbClr val="262626"/>
                </a:solidFill>
              </a:rPr>
              <a:t>i propri sistemi di distribuzione dell'energia. Grazie ai continui progressi nell'IA e nella tecnologia delle reti intelligenti, nei prossimi anni sono previsti ulteriori miglioramenti in termini di efficienza energetica, riduzione dei costi e </a:t>
            </a:r>
            <a:r>
              <a:rPr lang="en-US" sz="1150" b="0" dirty="0" err="1">
                <a:solidFill>
                  <a:srgbClr val="262626"/>
                </a:solidFill>
              </a:rPr>
              <a:t>utilizzo</a:t>
            </a:r>
            <a:r>
              <a:rPr lang="en-US" sz="1150" b="0" dirty="0">
                <a:solidFill>
                  <a:srgbClr val="262626"/>
                </a:solidFill>
              </a:rPr>
              <a:t> delle energie rinnovabili.</a:t>
            </a:r>
          </a:p>
          <a:p>
            <a:pPr algn="just">
              <a:lnSpc>
                <a:spcPts val="1220"/>
              </a:lnSpc>
              <a:spcBef>
                <a:spcPts val="0"/>
              </a:spcBef>
            </a:pPr>
            <a:endParaRPr lang="en-US" sz="1150" b="0" dirty="0">
              <a:solidFill>
                <a:srgbClr val="262626"/>
              </a:solidFill>
            </a:endParaRPr>
          </a:p>
        </p:txBody>
      </p:sp>
      <p:sp>
        <p:nvSpPr>
          <p:cNvPr id="10" name="Freeform 9">
            <a:extLst>
              <a:ext uri="{FF2B5EF4-FFF2-40B4-BE49-F238E27FC236}">
                <a16:creationId xmlns:a16="http://schemas.microsoft.com/office/drawing/2014/main" id="{57C6045C-092E-040F-89F5-D461FEC6D2F3}"/>
              </a:ext>
            </a:extLst>
          </p:cNvPr>
          <p:cNvSpPr/>
          <p:nvPr/>
        </p:nvSpPr>
        <p:spPr>
          <a:xfrm>
            <a:off x="-575989" y="8601206"/>
            <a:ext cx="1932799" cy="1695414"/>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gradFill>
            <a:gsLst>
              <a:gs pos="98000">
                <a:srgbClr val="51C4C6"/>
              </a:gs>
              <a:gs pos="0">
                <a:srgbClr val="00403F"/>
              </a:gs>
            </a:gsLst>
            <a:lin ang="5400000" scaled="1"/>
          </a:gra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4255318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8037AA42-C4BF-0C44-8C5F-E9A2D82E9B42}"/>
              </a:ext>
            </a:extLst>
          </p:cNvPr>
          <p:cNvSpPr>
            <a:spLocks noGrp="1"/>
          </p:cNvSpPr>
          <p:nvPr>
            <p:ph type="body" sz="quarter" idx="44"/>
          </p:nvPr>
        </p:nvSpPr>
        <p:spPr>
          <a:prstGeom prst="rect">
            <a:avLst/>
          </a:prstGeom>
        </p:spPr>
        <p:txBody>
          <a:bodyPr/>
          <a:lstStyle/>
          <a:p>
            <a:r>
              <a:rPr lang="en-US" sz="2600" b="0" dirty="0" err="1"/>
              <a:t>www.</a:t>
            </a:r>
            <a:r>
              <a:rPr lang="en-US" sz="2600" b="1" dirty="0" err="1"/>
              <a:t>sustainvet</a:t>
            </a:r>
            <a:r>
              <a:rPr lang="en-US" sz="2600" dirty="0" err="1"/>
              <a:t>.</a:t>
            </a:r>
            <a:r>
              <a:rPr lang="en-US" sz="2600" b="0" dirty="0" err="1"/>
              <a:t>eu</a:t>
            </a:r>
            <a:endParaRPr lang="en-US" sz="2600" b="0" dirty="0"/>
          </a:p>
        </p:txBody>
      </p:sp>
      <p:sp>
        <p:nvSpPr>
          <p:cNvPr id="45" name="Text Placeholder 5">
            <a:extLst>
              <a:ext uri="{FF2B5EF4-FFF2-40B4-BE49-F238E27FC236}">
                <a16:creationId xmlns:a16="http://schemas.microsoft.com/office/drawing/2014/main" id="{D1A76A48-5B02-892D-C99D-FE6FA55D3632}"/>
              </a:ext>
            </a:extLst>
          </p:cNvPr>
          <p:cNvSpPr txBox="1">
            <a:spLocks/>
          </p:cNvSpPr>
          <p:nvPr/>
        </p:nvSpPr>
        <p:spPr>
          <a:xfrm>
            <a:off x="522887" y="8762412"/>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2000" b="1" dirty="0">
                <a:solidFill>
                  <a:srgbClr val="00898B"/>
                </a:solidFill>
                <a:latin typeface="Calibri" panose="020F0502020204030204" pitchFamily="34" charset="0"/>
                <a:cs typeface="Calibri" panose="020F0502020204030204" pitchFamily="34" charset="0"/>
              </a:rPr>
              <a:t>Segui il nostro viaggio</a:t>
            </a:r>
          </a:p>
        </p:txBody>
      </p:sp>
      <p:sp>
        <p:nvSpPr>
          <p:cNvPr id="3" name="Freeform 2">
            <a:extLst>
              <a:ext uri="{FF2B5EF4-FFF2-40B4-BE49-F238E27FC236}">
                <a16:creationId xmlns:a16="http://schemas.microsoft.com/office/drawing/2014/main" id="{34E5F1B5-1071-8D09-7EA4-25240572742F}"/>
              </a:ext>
            </a:extLst>
          </p:cNvPr>
          <p:cNvSpPr/>
          <p:nvPr/>
        </p:nvSpPr>
        <p:spPr>
          <a:xfrm rot="21312845">
            <a:off x="-610311" y="6380592"/>
            <a:ext cx="2819538" cy="2473245"/>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grpSp>
        <p:nvGrpSpPr>
          <p:cNvPr id="5" name="Graphic 3">
            <a:extLst>
              <a:ext uri="{FF2B5EF4-FFF2-40B4-BE49-F238E27FC236}">
                <a16:creationId xmlns:a16="http://schemas.microsoft.com/office/drawing/2014/main" id="{86FD135B-D890-E15B-F3B1-B19AE8C60560}"/>
              </a:ext>
            </a:extLst>
          </p:cNvPr>
          <p:cNvGrpSpPr/>
          <p:nvPr/>
        </p:nvGrpSpPr>
        <p:grpSpPr>
          <a:xfrm>
            <a:off x="1037262" y="9195040"/>
            <a:ext cx="387003" cy="387003"/>
            <a:chOff x="1950027" y="2499889"/>
            <a:chExt cx="850463" cy="850463"/>
          </a:xfrm>
        </p:grpSpPr>
        <p:sp>
          <p:nvSpPr>
            <p:cNvPr id="6" name="Freeform 5">
              <a:extLst>
                <a:ext uri="{FF2B5EF4-FFF2-40B4-BE49-F238E27FC236}">
                  <a16:creationId xmlns:a16="http://schemas.microsoft.com/office/drawing/2014/main" id="{0B2B6FFF-122D-7F0D-1401-F5B4FA5BE878}"/>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1C4C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7" name="Graphic 3">
              <a:extLst>
                <a:ext uri="{FF2B5EF4-FFF2-40B4-BE49-F238E27FC236}">
                  <a16:creationId xmlns:a16="http://schemas.microsoft.com/office/drawing/2014/main" id="{36F05FB3-4E54-B17E-3ABB-817E4A044D4C}"/>
                </a:ext>
              </a:extLst>
            </p:cNvPr>
            <p:cNvGrpSpPr/>
            <p:nvPr/>
          </p:nvGrpSpPr>
          <p:grpSpPr>
            <a:xfrm>
              <a:off x="2107521" y="2657382"/>
              <a:ext cx="535476" cy="535477"/>
              <a:chOff x="2107521" y="2657382"/>
              <a:chExt cx="535476" cy="535477"/>
            </a:xfrm>
            <a:solidFill>
              <a:srgbClr val="FFFFFF"/>
            </a:solidFill>
          </p:grpSpPr>
          <p:sp>
            <p:nvSpPr>
              <p:cNvPr id="8" name="Freeform 7">
                <a:extLst>
                  <a:ext uri="{FF2B5EF4-FFF2-40B4-BE49-F238E27FC236}">
                    <a16:creationId xmlns:a16="http://schemas.microsoft.com/office/drawing/2014/main" id="{7E0A8E0B-CDB1-D1B7-1235-E70F0C2759CC}"/>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Freeform 8">
                <a:extLst>
                  <a:ext uri="{FF2B5EF4-FFF2-40B4-BE49-F238E27FC236}">
                    <a16:creationId xmlns:a16="http://schemas.microsoft.com/office/drawing/2014/main" id="{4398F48F-B10B-322E-0AE3-E1B6378DCCB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00B72925-0CFC-A744-D8FB-4AB7287754A5}"/>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1" name="Group 10">
            <a:extLst>
              <a:ext uri="{FF2B5EF4-FFF2-40B4-BE49-F238E27FC236}">
                <a16:creationId xmlns:a16="http://schemas.microsoft.com/office/drawing/2014/main" id="{7DA1F53D-CAAC-79A2-6521-9EDF86F9F8DB}"/>
              </a:ext>
            </a:extLst>
          </p:cNvPr>
          <p:cNvGrpSpPr/>
          <p:nvPr/>
        </p:nvGrpSpPr>
        <p:grpSpPr>
          <a:xfrm>
            <a:off x="565034" y="9195040"/>
            <a:ext cx="387003" cy="387003"/>
            <a:chOff x="3094393" y="4759137"/>
            <a:chExt cx="1074283" cy="1074283"/>
          </a:xfrm>
        </p:grpSpPr>
        <p:sp>
          <p:nvSpPr>
            <p:cNvPr id="12" name="Freeform 11">
              <a:extLst>
                <a:ext uri="{FF2B5EF4-FFF2-40B4-BE49-F238E27FC236}">
                  <a16:creationId xmlns:a16="http://schemas.microsoft.com/office/drawing/2014/main" id="{3F516EFF-AB82-79D2-799D-164ABAB57510}"/>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1C4C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3" name="Group 12">
              <a:extLst>
                <a:ext uri="{FF2B5EF4-FFF2-40B4-BE49-F238E27FC236}">
                  <a16:creationId xmlns:a16="http://schemas.microsoft.com/office/drawing/2014/main" id="{33D7267B-D6C9-F484-C129-0F0A9F365246}"/>
                </a:ext>
              </a:extLst>
            </p:cNvPr>
            <p:cNvGrpSpPr/>
            <p:nvPr/>
          </p:nvGrpSpPr>
          <p:grpSpPr>
            <a:xfrm>
              <a:off x="3303016" y="4946695"/>
              <a:ext cx="685139" cy="655838"/>
              <a:chOff x="3303016" y="4946695"/>
              <a:chExt cx="685139" cy="655838"/>
            </a:xfrm>
          </p:grpSpPr>
          <p:sp>
            <p:nvSpPr>
              <p:cNvPr id="14" name="Freeform 13">
                <a:extLst>
                  <a:ext uri="{FF2B5EF4-FFF2-40B4-BE49-F238E27FC236}">
                    <a16:creationId xmlns:a16="http://schemas.microsoft.com/office/drawing/2014/main" id="{4CB21FB3-A272-5B8D-1EA0-DB56DD0ADFF9}"/>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DCD44F07-EF09-8DC2-427F-01BEABD8214F}"/>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24946F18-7C80-0758-AC1E-55BB72AE53F1}"/>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grpSp>
        <p:nvGrpSpPr>
          <p:cNvPr id="22" name="Group 21">
            <a:extLst>
              <a:ext uri="{FF2B5EF4-FFF2-40B4-BE49-F238E27FC236}">
                <a16:creationId xmlns:a16="http://schemas.microsoft.com/office/drawing/2014/main" id="{09AFAD51-6136-00BF-1CD9-F03D3546A38F}"/>
              </a:ext>
            </a:extLst>
          </p:cNvPr>
          <p:cNvGrpSpPr/>
          <p:nvPr/>
        </p:nvGrpSpPr>
        <p:grpSpPr>
          <a:xfrm>
            <a:off x="2977051" y="3028401"/>
            <a:ext cx="4582624" cy="3248631"/>
            <a:chOff x="3514247" y="3213129"/>
            <a:chExt cx="4045428" cy="2867812"/>
          </a:xfrm>
        </p:grpSpPr>
        <p:grpSp>
          <p:nvGrpSpPr>
            <p:cNvPr id="39" name="Group 38">
              <a:extLst>
                <a:ext uri="{FF2B5EF4-FFF2-40B4-BE49-F238E27FC236}">
                  <a16:creationId xmlns:a16="http://schemas.microsoft.com/office/drawing/2014/main" id="{BBDF820D-1D3B-C048-8374-C7B066444E67}"/>
                </a:ext>
              </a:extLst>
            </p:cNvPr>
            <p:cNvGrpSpPr/>
            <p:nvPr/>
          </p:nvGrpSpPr>
          <p:grpSpPr>
            <a:xfrm>
              <a:off x="3514247" y="3213129"/>
              <a:ext cx="4045428" cy="2867812"/>
              <a:chOff x="1950804" y="3053151"/>
              <a:chExt cx="4822141" cy="3418425"/>
            </a:xfrm>
          </p:grpSpPr>
          <p:pic>
            <p:nvPicPr>
              <p:cNvPr id="40" name="Picture 39">
                <a:extLst>
                  <a:ext uri="{FF2B5EF4-FFF2-40B4-BE49-F238E27FC236}">
                    <a16:creationId xmlns:a16="http://schemas.microsoft.com/office/drawing/2014/main" id="{9F8F125C-7C44-424A-B903-29477776DB5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14026"/>
              <a:stretch/>
            </p:blipFill>
            <p:spPr>
              <a:xfrm>
                <a:off x="1950804" y="3053151"/>
                <a:ext cx="4822141" cy="3418425"/>
              </a:xfrm>
              <a:prstGeom prst="rect">
                <a:avLst/>
              </a:prstGeom>
            </p:spPr>
          </p:pic>
          <p:sp>
            <p:nvSpPr>
              <p:cNvPr id="41" name="Rectangle 40">
                <a:extLst>
                  <a:ext uri="{FF2B5EF4-FFF2-40B4-BE49-F238E27FC236}">
                    <a16:creationId xmlns:a16="http://schemas.microsoft.com/office/drawing/2014/main" id="{E5E9A08E-785C-EB43-8924-ACE2F42A1FBC}"/>
                  </a:ext>
                </a:extLst>
              </p:cNvPr>
              <p:cNvSpPr/>
              <p:nvPr/>
            </p:nvSpPr>
            <p:spPr>
              <a:xfrm>
                <a:off x="2791253" y="3350557"/>
                <a:ext cx="3981692" cy="2462739"/>
              </a:xfrm>
              <a:prstGeom prst="rect">
                <a:avLst/>
              </a:prstGeom>
              <a:solidFill>
                <a:srgbClr val="F4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21" name="Rectangle 20">
              <a:extLst>
                <a:ext uri="{FF2B5EF4-FFF2-40B4-BE49-F238E27FC236}">
                  <a16:creationId xmlns:a16="http://schemas.microsoft.com/office/drawing/2014/main" id="{4FCFD2B9-30E5-3462-67D2-7F089F2F438E}"/>
                </a:ext>
              </a:extLst>
            </p:cNvPr>
            <p:cNvSpPr/>
            <p:nvPr/>
          </p:nvSpPr>
          <p:spPr>
            <a:xfrm>
              <a:off x="4219323" y="3568085"/>
              <a:ext cx="3340352" cy="1906177"/>
            </a:xfrm>
            <a:prstGeom prst="rect">
              <a:avLst/>
            </a:prstGeom>
            <a:blipFill>
              <a:blip r:embed="rId3" cstate="screen">
                <a:extLst>
                  <a:ext uri="{28A0092B-C50C-407E-A947-70E740481C1C}">
                    <a14:useLocalDpi xmlns:a14="http://schemas.microsoft.com/office/drawing/2010/main"/>
                  </a:ext>
                </a:extLst>
              </a:blip>
              <a:srcRect/>
              <a:stretch>
                <a:fillRect l="-1511" t="-2146" r="-3562" b="-121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26" name="Group 25">
            <a:extLst>
              <a:ext uri="{FF2B5EF4-FFF2-40B4-BE49-F238E27FC236}">
                <a16:creationId xmlns:a16="http://schemas.microsoft.com/office/drawing/2014/main" id="{299DEB76-D21A-9D07-0161-C2E8B957E2FC}"/>
              </a:ext>
            </a:extLst>
          </p:cNvPr>
          <p:cNvGrpSpPr/>
          <p:nvPr/>
        </p:nvGrpSpPr>
        <p:grpSpPr>
          <a:xfrm rot="20570557">
            <a:off x="3733710" y="5295044"/>
            <a:ext cx="1350264" cy="1344145"/>
            <a:chOff x="2301368" y="4765438"/>
            <a:chExt cx="1350264" cy="1344145"/>
          </a:xfrm>
        </p:grpSpPr>
        <p:sp>
          <p:nvSpPr>
            <p:cNvPr id="23" name="Oval 22">
              <a:extLst>
                <a:ext uri="{FF2B5EF4-FFF2-40B4-BE49-F238E27FC236}">
                  <a16:creationId xmlns:a16="http://schemas.microsoft.com/office/drawing/2014/main" id="{43B7BC31-8D05-D83D-0259-7A75DD3BB654}"/>
                </a:ext>
              </a:extLst>
            </p:cNvPr>
            <p:cNvSpPr/>
            <p:nvPr/>
          </p:nvSpPr>
          <p:spPr>
            <a:xfrm>
              <a:off x="2307487" y="4765438"/>
              <a:ext cx="1344145" cy="1344145"/>
            </a:xfrm>
            <a:prstGeom prst="ellipse">
              <a:avLst/>
            </a:prstGeom>
            <a:solidFill>
              <a:srgbClr val="ADD037"/>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550" b="1" dirty="0">
                <a:solidFill>
                  <a:schemeClr val="bg1"/>
                </a:solidFill>
                <a:latin typeface="Calibri" panose="020F0502020204030204" pitchFamily="34" charset="0"/>
                <a:cs typeface="Calibri" panose="020F0502020204030204" pitchFamily="34" charset="0"/>
              </a:endParaRPr>
            </a:p>
          </p:txBody>
        </p:sp>
        <p:sp>
          <p:nvSpPr>
            <p:cNvPr id="25" name="TextBox 24">
              <a:extLst>
                <a:ext uri="{FF2B5EF4-FFF2-40B4-BE49-F238E27FC236}">
                  <a16:creationId xmlns:a16="http://schemas.microsoft.com/office/drawing/2014/main" id="{A444FF59-0579-790D-D26A-41FC4CFC9F25}"/>
                </a:ext>
              </a:extLst>
            </p:cNvPr>
            <p:cNvSpPr txBox="1"/>
            <p:nvPr/>
          </p:nvSpPr>
          <p:spPr>
            <a:xfrm>
              <a:off x="2301368" y="5052789"/>
              <a:ext cx="1350264" cy="769441"/>
            </a:xfrm>
            <a:prstGeom prst="rect">
              <a:avLst/>
            </a:prstGeom>
            <a:noFill/>
          </p:spPr>
          <p:txBody>
            <a:bodyPr wrap="square">
              <a:spAutoFit/>
            </a:bodyPr>
            <a:lstStyle/>
            <a:p>
              <a:pPr algn="ctr"/>
              <a:r>
                <a:rPr lang="en-US" sz="2200" b="1" dirty="0">
                  <a:solidFill>
                    <a:schemeClr val="bg1"/>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Clicca per visitare</a:t>
              </a:r>
              <a:endParaRPr lang="en-US" sz="2200" b="1"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5950396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2" name="Straight Connector 161">
            <a:extLst>
              <a:ext uri="{FF2B5EF4-FFF2-40B4-BE49-F238E27FC236}">
                <a16:creationId xmlns:a16="http://schemas.microsoft.com/office/drawing/2014/main" id="{C9C27930-225F-F99C-E07C-F7AE671EBE55}"/>
              </a:ext>
            </a:extLst>
          </p:cNvPr>
          <p:cNvCxnSpPr>
            <a:cxnSpLocks/>
          </p:cNvCxnSpPr>
          <p:nvPr/>
        </p:nvCxnSpPr>
        <p:spPr>
          <a:xfrm flipV="1">
            <a:off x="1410318" y="0"/>
            <a:ext cx="0" cy="141938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pic>
        <p:nvPicPr>
          <p:cNvPr id="225" name="Picture 224">
            <a:extLst>
              <a:ext uri="{FF2B5EF4-FFF2-40B4-BE49-F238E27FC236}">
                <a16:creationId xmlns:a16="http://schemas.microsoft.com/office/drawing/2014/main" id="{7F47AC8B-EFBF-D830-0C2C-8EE39D4A25E1}"/>
              </a:ext>
            </a:extLst>
          </p:cNvPr>
          <p:cNvPicPr>
            <a:picLocks noChangeAspect="1"/>
          </p:cNvPicPr>
          <p:nvPr/>
        </p:nvPicPr>
        <p:blipFill rotWithShape="1">
          <a:blip r:embed="rId2"/>
          <a:srcRect t="8000" b="8000"/>
          <a:stretch/>
        </p:blipFill>
        <p:spPr>
          <a:xfrm>
            <a:off x="-296" y="1419380"/>
            <a:ext cx="7559675" cy="3333766"/>
          </a:xfrm>
          <a:prstGeom prst="rect">
            <a:avLst/>
          </a:prstGeom>
        </p:spPr>
      </p:pic>
      <p:sp>
        <p:nvSpPr>
          <p:cNvPr id="12" name="object 13">
            <a:extLst>
              <a:ext uri="{FF2B5EF4-FFF2-40B4-BE49-F238E27FC236}">
                <a16:creationId xmlns:a16="http://schemas.microsoft.com/office/drawing/2014/main" id="{FDFD56FC-CC0E-28F1-5418-04F22CDE988E}"/>
              </a:ext>
            </a:extLst>
          </p:cNvPr>
          <p:cNvSpPr/>
          <p:nvPr/>
        </p:nvSpPr>
        <p:spPr>
          <a:xfrm>
            <a:off x="509999" y="2693035"/>
            <a:ext cx="3128424" cy="2536891"/>
          </a:xfrm>
          <a:custGeom>
            <a:avLst/>
            <a:gdLst/>
            <a:ahLst/>
            <a:cxnLst/>
            <a:rect l="l" t="t" r="r" b="b"/>
            <a:pathLst>
              <a:path w="1277620" h="1277620">
                <a:moveTo>
                  <a:pt x="1277480" y="0"/>
                </a:moveTo>
                <a:lnTo>
                  <a:pt x="0" y="0"/>
                </a:lnTo>
                <a:lnTo>
                  <a:pt x="0" y="1277480"/>
                </a:lnTo>
                <a:lnTo>
                  <a:pt x="1277480" y="1277480"/>
                </a:lnTo>
                <a:lnTo>
                  <a:pt x="1277480" y="0"/>
                </a:lnTo>
                <a:close/>
              </a:path>
            </a:pathLst>
          </a:custGeom>
          <a:gradFill>
            <a:gsLst>
              <a:gs pos="62000">
                <a:srgbClr val="00898B">
                  <a:alpha val="82000"/>
                </a:srgbClr>
              </a:gs>
              <a:gs pos="97000">
                <a:srgbClr val="51C4C6"/>
              </a:gs>
              <a:gs pos="0">
                <a:srgbClr val="00403F"/>
              </a:gs>
            </a:gsLst>
            <a:lin ang="5400000" scaled="0"/>
          </a:gradFill>
        </p:spPr>
        <p:txBody>
          <a:bodyPr wrap="square" lIns="0" tIns="0" rIns="0" bIns="0" rtlCol="0"/>
          <a:lstStyle/>
          <a:p>
            <a:endParaRPr dirty="0">
              <a:solidFill>
                <a:srgbClr val="F05A28"/>
              </a:solidFill>
            </a:endParaRPr>
          </a:p>
        </p:txBody>
      </p:sp>
      <p:sp>
        <p:nvSpPr>
          <p:cNvPr id="14" name="Text Placeholder 8">
            <a:extLst>
              <a:ext uri="{FF2B5EF4-FFF2-40B4-BE49-F238E27FC236}">
                <a16:creationId xmlns:a16="http://schemas.microsoft.com/office/drawing/2014/main" id="{55FEE274-29F0-F895-4FA8-76927263BBAA}"/>
              </a:ext>
            </a:extLst>
          </p:cNvPr>
          <p:cNvSpPr txBox="1">
            <a:spLocks/>
          </p:cNvSpPr>
          <p:nvPr/>
        </p:nvSpPr>
        <p:spPr>
          <a:xfrm>
            <a:off x="738301" y="2943361"/>
            <a:ext cx="2655394" cy="493776"/>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nSpc>
                <a:spcPts val="2300"/>
              </a:lnSpc>
              <a:spcBef>
                <a:spcPts val="0"/>
              </a:spcBef>
              <a:buNone/>
            </a:pPr>
            <a:r>
              <a:rPr lang="en-US" sz="2400" b="1" dirty="0">
                <a:solidFill>
                  <a:schemeClr val="bg1"/>
                </a:solidFill>
                <a:latin typeface="Calibri" panose="020F0502020204030204" pitchFamily="34" charset="0"/>
                <a:cs typeface="Calibri" panose="020F0502020204030204" pitchFamily="34" charset="0"/>
              </a:rPr>
              <a:t>MooMonitor+: </a:t>
            </a:r>
          </a:p>
          <a:p>
            <a:pPr marL="0" indent="0">
              <a:lnSpc>
                <a:spcPts val="2300"/>
              </a:lnSpc>
              <a:spcBef>
                <a:spcPts val="0"/>
              </a:spcBef>
              <a:buNone/>
            </a:pPr>
            <a:endParaRPr lang="en-US" sz="2400" b="1" dirty="0">
              <a:solidFill>
                <a:schemeClr val="bg1"/>
              </a:solidFill>
              <a:latin typeface="Calibri" panose="020F0502020204030204" pitchFamily="34" charset="0"/>
              <a:cs typeface="Calibri" panose="020F0502020204030204" pitchFamily="34" charset="0"/>
            </a:endParaRPr>
          </a:p>
          <a:p>
            <a:pPr marL="0" indent="0">
              <a:lnSpc>
                <a:spcPts val="2300"/>
              </a:lnSpc>
              <a:spcBef>
                <a:spcPts val="0"/>
              </a:spcBef>
              <a:buNone/>
            </a:pPr>
            <a:r>
              <a:rPr lang="en-US" sz="2400" b="1" dirty="0">
                <a:solidFill>
                  <a:schemeClr val="bg1"/>
                </a:solidFill>
                <a:latin typeface="Calibri" panose="020F0502020204030204" pitchFamily="34" charset="0"/>
                <a:cs typeface="Calibri" panose="020F0502020204030204" pitchFamily="34" charset="0"/>
              </a:rPr>
              <a:t>Monitoraggio delle vacche da latte basato sull'intelligenza artificiale di Dairymaster </a:t>
            </a:r>
          </a:p>
        </p:txBody>
      </p:sp>
      <p:sp>
        <p:nvSpPr>
          <p:cNvPr id="19" name="Text Placeholder 5">
            <a:extLst>
              <a:ext uri="{FF2B5EF4-FFF2-40B4-BE49-F238E27FC236}">
                <a16:creationId xmlns:a16="http://schemas.microsoft.com/office/drawing/2014/main" id="{A383CEF9-70A4-F8C6-7E58-9E054DBFA02A}"/>
              </a:ext>
            </a:extLst>
          </p:cNvPr>
          <p:cNvSpPr txBox="1">
            <a:spLocks/>
          </p:cNvSpPr>
          <p:nvPr/>
        </p:nvSpPr>
        <p:spPr>
          <a:xfrm>
            <a:off x="882979" y="6457891"/>
            <a:ext cx="2844069" cy="604186"/>
          </a:xfrm>
          <a:prstGeom prst="rect">
            <a:avLst/>
          </a:prstGeom>
        </p:spPr>
        <p:txBody>
          <a:bodyPr anchor="t">
            <a:noAutofit/>
          </a:bodyPr>
          <a:lstStyle>
            <a:lvl1pPr marL="0" marR="0" indent="0" algn="l" defTabSz="583729" rtl="0" latinLnBrk="0">
              <a:lnSpc>
                <a:spcPct val="120000"/>
              </a:lnSpc>
              <a:spcBef>
                <a:spcPts val="4158"/>
              </a:spcBef>
              <a:spcAft>
                <a:spcPts val="0"/>
              </a:spcAft>
              <a:buClrTx/>
              <a:buSzTx/>
              <a:buFontTx/>
              <a:buNone/>
              <a:tabLst/>
              <a:defRPr sz="1800" b="0" i="0" u="none" strike="noStrike" cap="none" spc="0" baseline="0">
                <a:ln>
                  <a:noFill/>
                </a:ln>
                <a:solidFill>
                  <a:schemeClr val="bg1"/>
                </a:solidFill>
                <a:uFillTx/>
                <a:latin typeface="Calibri" panose="020F0502020204030204" pitchFamily="34" charset="0"/>
                <a:ea typeface="Montserrat Light"/>
                <a:cs typeface="Calibri" panose="020F0502020204030204" pitchFamily="34" charset="0"/>
                <a:sym typeface="Montserrat Light"/>
              </a:defRPr>
            </a:lvl1pPr>
            <a:lvl2pPr marL="385602" marR="0" indent="0" algn="l" defTabSz="583729" rtl="0" latinLnBrk="0">
              <a:lnSpc>
                <a:spcPct val="120000"/>
              </a:lnSpc>
              <a:spcBef>
                <a:spcPts val="4158"/>
              </a:spcBef>
              <a:spcAft>
                <a:spcPts val="0"/>
              </a:spcAft>
              <a:buClrTx/>
              <a:buSzTx/>
              <a:buFontTx/>
              <a:buNone/>
              <a:tabLst/>
              <a:defRPr sz="3265" b="0" i="0" u="none" strike="noStrike" cap="none" spc="0" baseline="0">
                <a:ln>
                  <a:noFill/>
                </a:ln>
                <a:solidFill>
                  <a:srgbClr val="011E3B"/>
                </a:solidFill>
                <a:uFillTx/>
                <a:latin typeface="Montserrat" pitchFamily="2" charset="77"/>
                <a:ea typeface="Montserrat Light"/>
                <a:cs typeface="Montserrat Light"/>
                <a:sym typeface="Montserrat Light"/>
              </a:defRPr>
            </a:lvl2pPr>
            <a:lvl3pPr marL="771204" marR="0" indent="0" algn="l" defTabSz="583729" rtl="0" latinLnBrk="0">
              <a:lnSpc>
                <a:spcPct val="120000"/>
              </a:lnSpc>
              <a:spcBef>
                <a:spcPts val="4158"/>
              </a:spcBef>
              <a:spcAft>
                <a:spcPts val="0"/>
              </a:spcAft>
              <a:buClrTx/>
              <a:buSzTx/>
              <a:buFontTx/>
              <a:buNone/>
              <a:tabLst/>
              <a:defRPr sz="3265" b="0" i="0" u="none" strike="noStrike" cap="none" spc="0" baseline="0">
                <a:ln>
                  <a:noFill/>
                </a:ln>
                <a:solidFill>
                  <a:srgbClr val="011E3B"/>
                </a:solidFill>
                <a:uFillTx/>
                <a:latin typeface="Montserrat" pitchFamily="2" charset="77"/>
                <a:ea typeface="Montserrat Light"/>
                <a:cs typeface="Montserrat Light"/>
                <a:sym typeface="Montserrat Light"/>
              </a:defRPr>
            </a:lvl3pPr>
            <a:lvl4pPr marL="1156806" marR="0" indent="0" algn="l" defTabSz="583729" rtl="0" latinLnBrk="0">
              <a:lnSpc>
                <a:spcPct val="120000"/>
              </a:lnSpc>
              <a:spcBef>
                <a:spcPts val="4158"/>
              </a:spcBef>
              <a:spcAft>
                <a:spcPts val="0"/>
              </a:spcAft>
              <a:buClrTx/>
              <a:buSzTx/>
              <a:buFontTx/>
              <a:buNone/>
              <a:tabLst/>
              <a:defRPr sz="3265" b="0" i="0" u="none" strike="noStrike" cap="none" spc="0" baseline="0">
                <a:ln>
                  <a:noFill/>
                </a:ln>
                <a:solidFill>
                  <a:srgbClr val="011E3B"/>
                </a:solidFill>
                <a:uFillTx/>
                <a:latin typeface="Montserrat" pitchFamily="2" charset="77"/>
                <a:ea typeface="Montserrat Light"/>
                <a:cs typeface="Montserrat Light"/>
                <a:sym typeface="Montserrat Light"/>
              </a:defRPr>
            </a:lvl4pPr>
            <a:lvl5pPr marL="1542409" marR="0" indent="0" algn="l" defTabSz="583729" rtl="0" latinLnBrk="0">
              <a:lnSpc>
                <a:spcPct val="120000"/>
              </a:lnSpc>
              <a:spcBef>
                <a:spcPts val="4158"/>
              </a:spcBef>
              <a:spcAft>
                <a:spcPts val="0"/>
              </a:spcAft>
              <a:buClrTx/>
              <a:buSzTx/>
              <a:buFontTx/>
              <a:buNone/>
              <a:tabLst/>
              <a:defRPr sz="3265" b="0" i="0" u="none" strike="noStrike" cap="none" spc="0" baseline="0">
                <a:ln>
                  <a:noFill/>
                </a:ln>
                <a:solidFill>
                  <a:srgbClr val="011E3B"/>
                </a:solidFill>
                <a:uFillTx/>
                <a:latin typeface="Montserrat" pitchFamily="2" charset="77"/>
                <a:ea typeface="Montserrat Light"/>
                <a:cs typeface="Montserrat Light"/>
                <a:sym typeface="Montserrat Light"/>
              </a:defRPr>
            </a:lvl5pPr>
            <a:lvl6pPr marL="0" marR="0" indent="248831" algn="l" defTabSz="583729" rtl="0" latinLnBrk="0">
              <a:lnSpc>
                <a:spcPct val="120000"/>
              </a:lnSpc>
              <a:spcBef>
                <a:spcPts val="4158"/>
              </a:spcBef>
              <a:spcAft>
                <a:spcPts val="0"/>
              </a:spcAft>
              <a:buClrTx/>
              <a:buSzTx/>
              <a:buFontTx/>
              <a:buNone/>
              <a:tabLst/>
              <a:defRPr sz="1219" b="0" i="0" u="none" strike="noStrike" cap="none" spc="0" baseline="0">
                <a:ln>
                  <a:noFill/>
                </a:ln>
                <a:solidFill>
                  <a:srgbClr val="595457"/>
                </a:solidFill>
                <a:uFillTx/>
                <a:latin typeface="Montserrat Light"/>
                <a:ea typeface="Montserrat Light"/>
                <a:cs typeface="Montserrat Light"/>
                <a:sym typeface="Montserrat Light"/>
              </a:defRPr>
            </a:lvl6pPr>
            <a:lvl7pPr marL="0" marR="0" indent="298597" algn="l" defTabSz="583729" rtl="0" latinLnBrk="0">
              <a:lnSpc>
                <a:spcPct val="120000"/>
              </a:lnSpc>
              <a:spcBef>
                <a:spcPts val="4158"/>
              </a:spcBef>
              <a:spcAft>
                <a:spcPts val="0"/>
              </a:spcAft>
              <a:buClrTx/>
              <a:buSzTx/>
              <a:buFontTx/>
              <a:buNone/>
              <a:tabLst/>
              <a:defRPr sz="1219" b="0" i="0" u="none" strike="noStrike" cap="none" spc="0" baseline="0">
                <a:ln>
                  <a:noFill/>
                </a:ln>
                <a:solidFill>
                  <a:srgbClr val="595457"/>
                </a:solidFill>
                <a:uFillTx/>
                <a:latin typeface="Montserrat Light"/>
                <a:ea typeface="Montserrat Light"/>
                <a:cs typeface="Montserrat Light"/>
                <a:sym typeface="Montserrat Light"/>
              </a:defRPr>
            </a:lvl7pPr>
            <a:lvl8pPr marL="0" marR="0" indent="348364" algn="l" defTabSz="583729" rtl="0" latinLnBrk="0">
              <a:lnSpc>
                <a:spcPct val="120000"/>
              </a:lnSpc>
              <a:spcBef>
                <a:spcPts val="4158"/>
              </a:spcBef>
              <a:spcAft>
                <a:spcPts val="0"/>
              </a:spcAft>
              <a:buClrTx/>
              <a:buSzTx/>
              <a:buFontTx/>
              <a:buNone/>
              <a:tabLst/>
              <a:defRPr sz="1219" b="0" i="0" u="none" strike="noStrike" cap="none" spc="0" baseline="0">
                <a:ln>
                  <a:noFill/>
                </a:ln>
                <a:solidFill>
                  <a:srgbClr val="595457"/>
                </a:solidFill>
                <a:uFillTx/>
                <a:latin typeface="Montserrat Light"/>
                <a:ea typeface="Montserrat Light"/>
                <a:cs typeface="Montserrat Light"/>
                <a:sym typeface="Montserrat Light"/>
              </a:defRPr>
            </a:lvl8pPr>
            <a:lvl9pPr marL="0" marR="0" indent="398130" algn="l" defTabSz="583729" rtl="0" latinLnBrk="0">
              <a:lnSpc>
                <a:spcPct val="120000"/>
              </a:lnSpc>
              <a:spcBef>
                <a:spcPts val="4158"/>
              </a:spcBef>
              <a:spcAft>
                <a:spcPts val="0"/>
              </a:spcAft>
              <a:buClrTx/>
              <a:buSzTx/>
              <a:buFontTx/>
              <a:buNone/>
              <a:tabLst/>
              <a:defRPr sz="1219" b="0" i="0" u="none" strike="noStrike" cap="none" spc="0" baseline="0">
                <a:ln>
                  <a:noFill/>
                </a:ln>
                <a:solidFill>
                  <a:srgbClr val="595457"/>
                </a:solidFill>
                <a:uFillTx/>
                <a:latin typeface="Montserrat Light"/>
                <a:ea typeface="Montserrat Light"/>
                <a:cs typeface="Montserrat Light"/>
                <a:sym typeface="Montserrat Light"/>
              </a:defRPr>
            </a:lvl9pPr>
          </a:lstStyle>
          <a:p>
            <a:pPr algn="just" hangingPunct="1">
              <a:lnSpc>
                <a:spcPts val="1220"/>
              </a:lnSpc>
              <a:spcBef>
                <a:spcPts val="0"/>
              </a:spcBef>
            </a:pPr>
            <a:r>
              <a:rPr lang="en-US" sz="1150" dirty="0"/>
              <a:t>Era sempre stato un sogno, ma avevo paura: avere un lavoro sembrava la strada più facile, ma mio marito mi ha detto che avere un'attività in proprio era sempre stato il mio sogno, quindi dovevo inseguirlo. Ho seguito la formazione e mio marito e i miei figli mi hanno sostenuto moltissimo, incoraggiandomi.</a:t>
            </a:r>
          </a:p>
        </p:txBody>
      </p:sp>
      <p:sp>
        <p:nvSpPr>
          <p:cNvPr id="129" name="Freeform 128">
            <a:extLst>
              <a:ext uri="{FF2B5EF4-FFF2-40B4-BE49-F238E27FC236}">
                <a16:creationId xmlns:a16="http://schemas.microsoft.com/office/drawing/2014/main" id="{3780C03A-4048-7758-9C75-9112F1B482E2}"/>
              </a:ext>
            </a:extLst>
          </p:cNvPr>
          <p:cNvSpPr/>
          <p:nvPr/>
        </p:nvSpPr>
        <p:spPr>
          <a:xfrm rot="11207408">
            <a:off x="5794270" y="-787653"/>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gradFill>
            <a:gsLst>
              <a:gs pos="98000">
                <a:srgbClr val="51C4C6"/>
              </a:gs>
              <a:gs pos="0">
                <a:srgbClr val="00403F"/>
              </a:gs>
            </a:gsLst>
            <a:lin ang="5400000" scaled="1"/>
          </a:gradFill>
          <a:ln w="5331" cap="flat">
            <a:noFill/>
            <a:prstDash val="solid"/>
            <a:miter/>
          </a:ln>
        </p:spPr>
        <p:txBody>
          <a:bodyPr rtlCol="0" anchor="ctr"/>
          <a:lstStyle/>
          <a:p>
            <a:endParaRPr lang="en-US"/>
          </a:p>
        </p:txBody>
      </p:sp>
      <p:sp>
        <p:nvSpPr>
          <p:cNvPr id="141" name="TextBox 140">
            <a:extLst>
              <a:ext uri="{FF2B5EF4-FFF2-40B4-BE49-F238E27FC236}">
                <a16:creationId xmlns:a16="http://schemas.microsoft.com/office/drawing/2014/main" id="{60E294E6-2DD3-58FF-9B06-07264FD146F7}"/>
              </a:ext>
            </a:extLst>
          </p:cNvPr>
          <p:cNvSpPr txBox="1"/>
          <p:nvPr/>
        </p:nvSpPr>
        <p:spPr>
          <a:xfrm>
            <a:off x="1601624" y="673031"/>
            <a:ext cx="3366904" cy="320665"/>
          </a:xfrm>
          <a:prstGeom prst="rect">
            <a:avLst/>
          </a:prstGeom>
          <a:noFill/>
        </p:spPr>
        <p:txBody>
          <a:bodyPr wrap="square" rtlCol="0" anchor="t">
            <a:spAutoFit/>
          </a:bodyPr>
          <a:lstStyle/>
          <a:p>
            <a:pPr marL="9525">
              <a:lnSpc>
                <a:spcPts val="1560"/>
              </a:lnSpc>
              <a:tabLst>
                <a:tab pos="1189038" algn="l"/>
              </a:tabLst>
            </a:pPr>
            <a:r>
              <a:rPr lang="en-US" sz="2200" b="1" dirty="0">
                <a:solidFill>
                  <a:srgbClr val="000000"/>
                </a:solidFill>
                <a:latin typeface="Calibri" panose="020F0502020204030204" pitchFamily="34" charset="0"/>
                <a:cs typeface="Calibri" panose="020F0502020204030204" pitchFamily="34" charset="0"/>
              </a:rPr>
              <a:t>AGRICOLTURA</a:t>
            </a:r>
          </a:p>
        </p:txBody>
      </p:sp>
      <p:grpSp>
        <p:nvGrpSpPr>
          <p:cNvPr id="163" name="Graphic 2">
            <a:extLst>
              <a:ext uri="{FF2B5EF4-FFF2-40B4-BE49-F238E27FC236}">
                <a16:creationId xmlns:a16="http://schemas.microsoft.com/office/drawing/2014/main" id="{0EB5BD72-5B7A-A110-0A97-3007180FB33C}"/>
              </a:ext>
            </a:extLst>
          </p:cNvPr>
          <p:cNvGrpSpPr/>
          <p:nvPr/>
        </p:nvGrpSpPr>
        <p:grpSpPr>
          <a:xfrm>
            <a:off x="330776" y="528761"/>
            <a:ext cx="414291" cy="413839"/>
            <a:chOff x="7257599" y="768348"/>
            <a:chExt cx="868457" cy="867509"/>
          </a:xfrm>
          <a:solidFill>
            <a:schemeClr val="bg1"/>
          </a:solidFill>
        </p:grpSpPr>
        <p:sp>
          <p:nvSpPr>
            <p:cNvPr id="164" name="Freeform 163">
              <a:extLst>
                <a:ext uri="{FF2B5EF4-FFF2-40B4-BE49-F238E27FC236}">
                  <a16:creationId xmlns:a16="http://schemas.microsoft.com/office/drawing/2014/main" id="{C32B5182-DC89-FB2A-FF06-3B5BD0B36DFB}"/>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5" name="Freeform 164">
              <a:extLst>
                <a:ext uri="{FF2B5EF4-FFF2-40B4-BE49-F238E27FC236}">
                  <a16:creationId xmlns:a16="http://schemas.microsoft.com/office/drawing/2014/main" id="{C8F77369-0600-3032-1128-3762CD057263}"/>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6" name="Freeform 165">
              <a:extLst>
                <a:ext uri="{FF2B5EF4-FFF2-40B4-BE49-F238E27FC236}">
                  <a16:creationId xmlns:a16="http://schemas.microsoft.com/office/drawing/2014/main" id="{77E20D41-6611-B9BE-1A95-C5315673DD1E}"/>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7" name="Freeform 166">
              <a:extLst>
                <a:ext uri="{FF2B5EF4-FFF2-40B4-BE49-F238E27FC236}">
                  <a16:creationId xmlns:a16="http://schemas.microsoft.com/office/drawing/2014/main" id="{570730AC-328E-6011-081D-C967180F7498}"/>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8" name="Freeform 167">
              <a:extLst>
                <a:ext uri="{FF2B5EF4-FFF2-40B4-BE49-F238E27FC236}">
                  <a16:creationId xmlns:a16="http://schemas.microsoft.com/office/drawing/2014/main" id="{18C7EDB2-85C4-4432-C4F6-62524991112C}"/>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97" name="Group 196">
            <a:extLst>
              <a:ext uri="{FF2B5EF4-FFF2-40B4-BE49-F238E27FC236}">
                <a16:creationId xmlns:a16="http://schemas.microsoft.com/office/drawing/2014/main" id="{D3615659-35C3-4862-26CE-48EEB3FBFD11}"/>
              </a:ext>
            </a:extLst>
          </p:cNvPr>
          <p:cNvGrpSpPr/>
          <p:nvPr/>
        </p:nvGrpSpPr>
        <p:grpSpPr>
          <a:xfrm rot="16200000">
            <a:off x="580124" y="306956"/>
            <a:ext cx="793054" cy="947012"/>
            <a:chOff x="547405" y="6570863"/>
            <a:chExt cx="1035254" cy="1236230"/>
          </a:xfrm>
        </p:grpSpPr>
        <p:sp>
          <p:nvSpPr>
            <p:cNvPr id="198" name="Freeform 197">
              <a:extLst>
                <a:ext uri="{FF2B5EF4-FFF2-40B4-BE49-F238E27FC236}">
                  <a16:creationId xmlns:a16="http://schemas.microsoft.com/office/drawing/2014/main" id="{236C915D-A7A2-EFEC-2A0F-8FBB6057C73B}"/>
                </a:ext>
              </a:extLst>
            </p:cNvPr>
            <p:cNvSpPr/>
            <p:nvPr/>
          </p:nvSpPr>
          <p:spPr>
            <a:xfrm>
              <a:off x="1059795" y="7527291"/>
              <a:ext cx="11386" cy="120435"/>
            </a:xfrm>
            <a:custGeom>
              <a:avLst/>
              <a:gdLst>
                <a:gd name="connsiteX0" fmla="*/ 5693 w 11386"/>
                <a:gd name="connsiteY0" fmla="*/ 120436 h 120435"/>
                <a:gd name="connsiteX1" fmla="*/ 0 w 11386"/>
                <a:gd name="connsiteY1" fmla="*/ 114744 h 120435"/>
                <a:gd name="connsiteX2" fmla="*/ 0 w 11386"/>
                <a:gd name="connsiteY2" fmla="*/ 5692 h 120435"/>
                <a:gd name="connsiteX3" fmla="*/ 5693 w 11386"/>
                <a:gd name="connsiteY3" fmla="*/ 0 h 120435"/>
                <a:gd name="connsiteX4" fmla="*/ 11386 w 11386"/>
                <a:gd name="connsiteY4" fmla="*/ 5692 h 120435"/>
                <a:gd name="connsiteX5" fmla="*/ 11386 w 11386"/>
                <a:gd name="connsiteY5" fmla="*/ 114744 h 120435"/>
                <a:gd name="connsiteX6" fmla="*/ 5693 w 11386"/>
                <a:gd name="connsiteY6" fmla="*/ 120436 h 120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86" h="120435">
                  <a:moveTo>
                    <a:pt x="5693" y="120436"/>
                  </a:moveTo>
                  <a:cubicBezTo>
                    <a:pt x="2505" y="120436"/>
                    <a:pt x="0" y="117931"/>
                    <a:pt x="0" y="114744"/>
                  </a:cubicBezTo>
                  <a:lnTo>
                    <a:pt x="0" y="5692"/>
                  </a:lnTo>
                  <a:cubicBezTo>
                    <a:pt x="0" y="2504"/>
                    <a:pt x="2505" y="0"/>
                    <a:pt x="5693" y="0"/>
                  </a:cubicBezTo>
                  <a:cubicBezTo>
                    <a:pt x="8881" y="0"/>
                    <a:pt x="11386" y="2504"/>
                    <a:pt x="11386" y="5692"/>
                  </a:cubicBezTo>
                  <a:lnTo>
                    <a:pt x="11386" y="114744"/>
                  </a:lnTo>
                  <a:cubicBezTo>
                    <a:pt x="11386" y="117931"/>
                    <a:pt x="8881" y="120436"/>
                    <a:pt x="5693" y="120436"/>
                  </a:cubicBezTo>
                  <a:close/>
                </a:path>
              </a:pathLst>
            </a:custGeom>
            <a:solidFill>
              <a:srgbClr val="343434"/>
            </a:solidFill>
            <a:ln w="2276" cap="flat">
              <a:noFill/>
              <a:prstDash val="solid"/>
              <a:miter/>
            </a:ln>
          </p:spPr>
          <p:txBody>
            <a:bodyPr rtlCol="0" anchor="ctr"/>
            <a:lstStyle/>
            <a:p>
              <a:endParaRPr lang="en-US"/>
            </a:p>
          </p:txBody>
        </p:sp>
        <p:grpSp>
          <p:nvGrpSpPr>
            <p:cNvPr id="199" name="Graphic 15">
              <a:extLst>
                <a:ext uri="{FF2B5EF4-FFF2-40B4-BE49-F238E27FC236}">
                  <a16:creationId xmlns:a16="http://schemas.microsoft.com/office/drawing/2014/main" id="{472B60FE-54BE-674D-0444-FFFF60D1F481}"/>
                </a:ext>
              </a:extLst>
            </p:cNvPr>
            <p:cNvGrpSpPr/>
            <p:nvPr/>
          </p:nvGrpSpPr>
          <p:grpSpPr>
            <a:xfrm>
              <a:off x="1006279" y="7689162"/>
              <a:ext cx="118191" cy="117931"/>
              <a:chOff x="1006279" y="7689162"/>
              <a:chExt cx="118191" cy="117931"/>
            </a:xfrm>
          </p:grpSpPr>
          <p:sp>
            <p:nvSpPr>
              <p:cNvPr id="203" name="Freeform 202">
                <a:extLst>
                  <a:ext uri="{FF2B5EF4-FFF2-40B4-BE49-F238E27FC236}">
                    <a16:creationId xmlns:a16="http://schemas.microsoft.com/office/drawing/2014/main" id="{428D9C63-283B-4914-4464-3AB9D4125F5F}"/>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204" name="Freeform 203">
                <a:extLst>
                  <a:ext uri="{FF2B5EF4-FFF2-40B4-BE49-F238E27FC236}">
                    <a16:creationId xmlns:a16="http://schemas.microsoft.com/office/drawing/2014/main" id="{F5791B41-A7B1-896A-4D8C-9FABDA9463B0}"/>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006668"/>
              </a:solidFill>
              <a:ln w="2276" cap="flat">
                <a:noFill/>
                <a:prstDash val="solid"/>
                <a:miter/>
              </a:ln>
            </p:spPr>
            <p:txBody>
              <a:bodyPr rtlCol="0" anchor="ctr"/>
              <a:lstStyle/>
              <a:p>
                <a:endParaRPr lang="en-US"/>
              </a:p>
            </p:txBody>
          </p:sp>
        </p:grpSp>
        <p:grpSp>
          <p:nvGrpSpPr>
            <p:cNvPr id="200" name="Graphic 15">
              <a:extLst>
                <a:ext uri="{FF2B5EF4-FFF2-40B4-BE49-F238E27FC236}">
                  <a16:creationId xmlns:a16="http://schemas.microsoft.com/office/drawing/2014/main" id="{34C78768-50FA-FFA2-E226-1BE9933DB9E5}"/>
                </a:ext>
              </a:extLst>
            </p:cNvPr>
            <p:cNvGrpSpPr/>
            <p:nvPr/>
          </p:nvGrpSpPr>
          <p:grpSpPr>
            <a:xfrm>
              <a:off x="547405" y="6570863"/>
              <a:ext cx="1035254" cy="914993"/>
              <a:chOff x="547405" y="6570863"/>
              <a:chExt cx="1035254" cy="914993"/>
            </a:xfrm>
          </p:grpSpPr>
          <p:sp>
            <p:nvSpPr>
              <p:cNvPr id="201" name="Freeform 200">
                <a:extLst>
                  <a:ext uri="{FF2B5EF4-FFF2-40B4-BE49-F238E27FC236}">
                    <a16:creationId xmlns:a16="http://schemas.microsoft.com/office/drawing/2014/main" id="{8BC5868E-F95C-2D4E-3C97-31257B866CC4}"/>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006668"/>
              </a:solidFill>
              <a:ln w="2276" cap="flat">
                <a:noFill/>
                <a:prstDash val="solid"/>
                <a:miter/>
              </a:ln>
            </p:spPr>
            <p:txBody>
              <a:bodyPr rtlCol="0" anchor="ctr"/>
              <a:lstStyle/>
              <a:p>
                <a:endParaRPr lang="en-US"/>
              </a:p>
            </p:txBody>
          </p:sp>
          <p:sp>
            <p:nvSpPr>
              <p:cNvPr id="202" name="Freeform 201">
                <a:extLst>
                  <a:ext uri="{FF2B5EF4-FFF2-40B4-BE49-F238E27FC236}">
                    <a16:creationId xmlns:a16="http://schemas.microsoft.com/office/drawing/2014/main" id="{AC5B0BF1-C817-8CE3-37D0-FE571044241A}"/>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a:p>
            </p:txBody>
          </p:sp>
        </p:grpSp>
      </p:grpSp>
      <p:sp>
        <p:nvSpPr>
          <p:cNvPr id="226" name="Text Placeholder 35">
            <a:extLst>
              <a:ext uri="{FF2B5EF4-FFF2-40B4-BE49-F238E27FC236}">
                <a16:creationId xmlns:a16="http://schemas.microsoft.com/office/drawing/2014/main" id="{C0D99B9E-641D-ECB7-4C23-DC26BAE00FDF}"/>
              </a:ext>
            </a:extLst>
          </p:cNvPr>
          <p:cNvSpPr txBox="1">
            <a:spLocks/>
          </p:cNvSpPr>
          <p:nvPr/>
        </p:nvSpPr>
        <p:spPr>
          <a:xfrm>
            <a:off x="610445" y="4852742"/>
            <a:ext cx="2940829" cy="361280"/>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None/>
            </a:pPr>
            <a:r>
              <a:rPr lang="en-US" sz="1400" b="1" dirty="0">
                <a:solidFill>
                  <a:schemeClr val="bg1"/>
                </a:solidFill>
                <a:latin typeface="Calibri" panose="020F0502020204030204" pitchFamily="34" charset="0"/>
                <a:cs typeface="Calibri" panose="020F0502020204030204" pitchFamily="34" charset="0"/>
              </a:rPr>
              <a:t>  Paese: </a:t>
            </a:r>
            <a:r>
              <a:rPr lang="en-US" sz="1400" dirty="0">
                <a:solidFill>
                  <a:schemeClr val="bg1"/>
                </a:solidFill>
                <a:latin typeface="Calibri" panose="020F0502020204030204" pitchFamily="34" charset="0"/>
                <a:cs typeface="Calibri" panose="020F0502020204030204" pitchFamily="34" charset="0"/>
              </a:rPr>
              <a:t> Irlanda</a:t>
            </a:r>
          </a:p>
          <a:p>
            <a:pPr marL="0" indent="0">
              <a:buNone/>
            </a:pPr>
            <a:endParaRPr lang="en-US" sz="1400" b="1" dirty="0">
              <a:solidFill>
                <a:schemeClr val="bg1"/>
              </a:solidFill>
              <a:latin typeface="Calibri" panose="020F0502020204030204" pitchFamily="34" charset="0"/>
              <a:cs typeface="Calibri" panose="020F0502020204030204" pitchFamily="34" charset="0"/>
            </a:endParaRPr>
          </a:p>
          <a:p>
            <a:pPr marL="0" indent="0">
              <a:buNone/>
            </a:pPr>
            <a:endParaRPr lang="en-US" sz="1400" b="1" dirty="0">
              <a:solidFill>
                <a:schemeClr val="bg1"/>
              </a:solidFill>
              <a:latin typeface="Calibri" panose="020F0502020204030204" pitchFamily="34" charset="0"/>
              <a:cs typeface="Calibri" panose="020F0502020204030204" pitchFamily="34" charset="0"/>
            </a:endParaRPr>
          </a:p>
        </p:txBody>
      </p:sp>
      <p:sp>
        <p:nvSpPr>
          <p:cNvPr id="228" name="TextBox 227">
            <a:extLst>
              <a:ext uri="{FF2B5EF4-FFF2-40B4-BE49-F238E27FC236}">
                <a16:creationId xmlns:a16="http://schemas.microsoft.com/office/drawing/2014/main" id="{6C05F962-9B7C-AF25-F364-961C91BB9345}"/>
              </a:ext>
            </a:extLst>
          </p:cNvPr>
          <p:cNvSpPr txBox="1"/>
          <p:nvPr/>
        </p:nvSpPr>
        <p:spPr>
          <a:xfrm>
            <a:off x="601146" y="6086223"/>
            <a:ext cx="6919333" cy="365356"/>
          </a:xfrm>
          <a:prstGeom prst="rect">
            <a:avLst/>
          </a:prstGeom>
          <a:noFill/>
        </p:spPr>
        <p:txBody>
          <a:bodyPr wrap="square" rtlCol="0" anchor="ctr">
            <a:spAutoFit/>
          </a:bodyPr>
          <a:lstStyle/>
          <a:p>
            <a:pPr marL="6350">
              <a:lnSpc>
                <a:spcPts val="2120"/>
              </a:lnSpc>
              <a:tabLst>
                <a:tab pos="611188" algn="l"/>
                <a:tab pos="612775" algn="l"/>
              </a:tabLst>
            </a:pPr>
            <a:r>
              <a:rPr lang="en-US" sz="2100" b="1" dirty="0">
                <a:solidFill>
                  <a:srgbClr val="00898B"/>
                </a:solidFill>
                <a:latin typeface="Calibri" panose="020F0502020204030204" pitchFamily="34" charset="0"/>
                <a:cs typeface="Calibri" panose="020F0502020204030204" pitchFamily="34" charset="0"/>
              </a:rPr>
              <a:t>Problema</a:t>
            </a:r>
          </a:p>
        </p:txBody>
      </p:sp>
      <p:sp>
        <p:nvSpPr>
          <p:cNvPr id="231" name="Text Placeholder 1">
            <a:extLst>
              <a:ext uri="{FF2B5EF4-FFF2-40B4-BE49-F238E27FC236}">
                <a16:creationId xmlns:a16="http://schemas.microsoft.com/office/drawing/2014/main" id="{74652AEC-F9F0-1A4E-DE98-129EDAAAF13D}"/>
              </a:ext>
            </a:extLst>
          </p:cNvPr>
          <p:cNvSpPr txBox="1">
            <a:spLocks/>
          </p:cNvSpPr>
          <p:nvPr/>
        </p:nvSpPr>
        <p:spPr>
          <a:xfrm>
            <a:off x="619218" y="6583563"/>
            <a:ext cx="6389643" cy="3663556"/>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a:solidFill>
                  <a:srgbClr val="262626"/>
                </a:solidFill>
              </a:rPr>
              <a:t>L'allevamento di vacche da latte richiede un monitoraggio continuo della salute e dello stato riproduttivo delle vacche per mantenere la produttività e il benessere degli animali. Tradizionalmente, gli allevatori si affidavano all'osservazione visiva e al monitoraggio manuale, che richiedevano molto tempo, </a:t>
            </a:r>
            <a:r>
              <a:rPr lang="en-US" sz="1150" b="0" dirty="0" err="1">
                <a:solidFill>
                  <a:srgbClr val="262626"/>
                </a:solidFill>
              </a:rPr>
              <a:t>erano laboriosi </a:t>
            </a:r>
            <a:r>
              <a:rPr lang="en-US" sz="1150" b="0" dirty="0">
                <a:solidFill>
                  <a:srgbClr val="262626"/>
                </a:solidFill>
              </a:rPr>
              <a:t>e spesso imprecisi nel rilevare i primi segni di </a:t>
            </a:r>
            <a:r>
              <a:rPr lang="en-US" sz="1150" b="0" dirty="0" err="1">
                <a:solidFill>
                  <a:srgbClr val="262626"/>
                </a:solidFill>
              </a:rPr>
              <a:t>estro </a:t>
            </a:r>
            <a:r>
              <a:rPr lang="en-US" sz="1150" b="0" dirty="0">
                <a:solidFill>
                  <a:srgbClr val="262626"/>
                </a:solidFill>
              </a:rPr>
              <a:t>(calore) o malattia. La mancata individuazione di questi indicatori comportava una riduzione dei tassi di fertilità, intervalli di parto più lunghi, una minore produzione di latte e un aumento dei costi veterinari a causa del ritardo nel trattamento dei problemi di salute. Inoltre, era difficile </a:t>
            </a:r>
            <a:r>
              <a:rPr lang="en-US" sz="1150" b="0" dirty="0" err="1">
                <a:solidFill>
                  <a:srgbClr val="262626"/>
                </a:solidFill>
              </a:rPr>
              <a:t>ottimizzare </a:t>
            </a:r>
            <a:r>
              <a:rPr lang="en-US" sz="1150" b="0" dirty="0">
                <a:solidFill>
                  <a:srgbClr val="262626"/>
                </a:solidFill>
              </a:rPr>
              <a:t>l'assunzione di mangime e la ruminazione senza un metodo preciso per monitorare </a:t>
            </a:r>
            <a:r>
              <a:rPr lang="en-US" sz="1150" b="0" dirty="0" err="1">
                <a:solidFill>
                  <a:srgbClr val="262626"/>
                </a:solidFill>
              </a:rPr>
              <a:t>il comportamento</a:t>
            </a:r>
            <a:r>
              <a:rPr lang="en-US" sz="1150" b="0" dirty="0">
                <a:solidFill>
                  <a:srgbClr val="262626"/>
                </a:solidFill>
              </a:rPr>
              <a:t> individuale delle vacche</a:t>
            </a:r>
            <a:r>
              <a:rPr lang="en-US" sz="1150" b="0" dirty="0" err="1">
                <a:solidFill>
                  <a:srgbClr val="262626"/>
                </a:solidFill>
              </a:rPr>
              <a:t>.</a:t>
            </a:r>
          </a:p>
          <a:p>
            <a:pPr algn="just">
              <a:lnSpc>
                <a:spcPts val="1220"/>
              </a:lnSpc>
              <a:spcBef>
                <a:spcPts val="0"/>
              </a:spcBef>
            </a:pPr>
            <a:endParaRPr lang="en-US" sz="1150" b="0" dirty="0">
              <a:solidFill>
                <a:srgbClr val="262626"/>
              </a:solidFill>
            </a:endParaRPr>
          </a:p>
          <a:p>
            <a:pPr algn="just">
              <a:lnSpc>
                <a:spcPts val="1220"/>
              </a:lnSpc>
              <a:spcBef>
                <a:spcPts val="0"/>
              </a:spcBef>
            </a:pPr>
            <a:r>
              <a:rPr lang="en-US" sz="1150" b="0" dirty="0">
                <a:solidFill>
                  <a:srgbClr val="262626"/>
                </a:solidFill>
              </a:rPr>
              <a:t>Per affrontare queste sfide, era necessaria una soluzione tecnologica in grado di fornire un monitoraggio automatizzato e in tempo reale del </a:t>
            </a:r>
            <a:r>
              <a:rPr lang="en-US" sz="1150" b="0" dirty="0" err="1">
                <a:solidFill>
                  <a:srgbClr val="262626"/>
                </a:solidFill>
              </a:rPr>
              <a:t>comportamento </a:t>
            </a:r>
            <a:r>
              <a:rPr lang="en-US" sz="1150" b="0" dirty="0">
                <a:solidFill>
                  <a:srgbClr val="262626"/>
                </a:solidFill>
              </a:rPr>
              <a:t>e della salute delle vacche, consentendo agli allevatori di prendere decisioni informate che migliorassero le prestazioni della mandria, riducessero i costi </a:t>
            </a:r>
            <a:r>
              <a:rPr lang="en-US" sz="1150" b="0" dirty="0" err="1">
                <a:solidFill>
                  <a:srgbClr val="262626"/>
                </a:solidFill>
              </a:rPr>
              <a:t>di manodopera </a:t>
            </a:r>
            <a:r>
              <a:rPr lang="en-US" sz="1150" b="0" dirty="0">
                <a:solidFill>
                  <a:srgbClr val="262626"/>
                </a:solidFill>
              </a:rPr>
              <a:t>e aumentassero la sostenibilità complessiva dell'allevamento. </a:t>
            </a:r>
          </a:p>
          <a:p>
            <a:pPr algn="just">
              <a:lnSpc>
                <a:spcPts val="1220"/>
              </a:lnSpc>
              <a:spcBef>
                <a:spcPts val="0"/>
              </a:spcBef>
            </a:pPr>
            <a:endParaRPr lang="en-US" sz="1150" b="0" dirty="0">
              <a:solidFill>
                <a:srgbClr val="262626"/>
              </a:solidFill>
            </a:endParaRPr>
          </a:p>
          <a:p>
            <a:pPr algn="just">
              <a:lnSpc>
                <a:spcPts val="1220"/>
              </a:lnSpc>
              <a:spcBef>
                <a:spcPts val="0"/>
              </a:spcBef>
            </a:pPr>
            <a:endParaRPr lang="en-US" sz="1150" b="0" dirty="0">
              <a:solidFill>
                <a:srgbClr val="262626"/>
              </a:solidFill>
            </a:endParaRPr>
          </a:p>
        </p:txBody>
      </p:sp>
      <p:grpSp>
        <p:nvGrpSpPr>
          <p:cNvPr id="233" name="Group 232">
            <a:extLst>
              <a:ext uri="{FF2B5EF4-FFF2-40B4-BE49-F238E27FC236}">
                <a16:creationId xmlns:a16="http://schemas.microsoft.com/office/drawing/2014/main" id="{66116FC2-B750-AFB4-F442-B14E1E3C5F3B}"/>
              </a:ext>
            </a:extLst>
          </p:cNvPr>
          <p:cNvGrpSpPr/>
          <p:nvPr/>
        </p:nvGrpSpPr>
        <p:grpSpPr>
          <a:xfrm>
            <a:off x="4120753" y="4292772"/>
            <a:ext cx="3438921" cy="2437858"/>
            <a:chOff x="1950804" y="3053151"/>
            <a:chExt cx="4822141" cy="3418425"/>
          </a:xfrm>
        </p:grpSpPr>
        <p:pic>
          <p:nvPicPr>
            <p:cNvPr id="235" name="Picture 234">
              <a:extLst>
                <a:ext uri="{FF2B5EF4-FFF2-40B4-BE49-F238E27FC236}">
                  <a16:creationId xmlns:a16="http://schemas.microsoft.com/office/drawing/2014/main" id="{1D332C47-5488-25DB-9222-A55E4019A1F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14026"/>
            <a:stretch/>
          </p:blipFill>
          <p:spPr>
            <a:xfrm>
              <a:off x="1950804" y="3053151"/>
              <a:ext cx="4822141" cy="3418425"/>
            </a:xfrm>
            <a:prstGeom prst="rect">
              <a:avLst/>
            </a:prstGeom>
          </p:spPr>
        </p:pic>
        <p:sp>
          <p:nvSpPr>
            <p:cNvPr id="236" name="Rectangle 235">
              <a:extLst>
                <a:ext uri="{FF2B5EF4-FFF2-40B4-BE49-F238E27FC236}">
                  <a16:creationId xmlns:a16="http://schemas.microsoft.com/office/drawing/2014/main" id="{8ADA5FA5-F2AB-B7E3-D277-5021F1DE71DF}"/>
                </a:ext>
              </a:extLst>
            </p:cNvPr>
            <p:cNvSpPr/>
            <p:nvPr/>
          </p:nvSpPr>
          <p:spPr>
            <a:xfrm>
              <a:off x="2791253" y="3350557"/>
              <a:ext cx="3981692" cy="2462739"/>
            </a:xfrm>
            <a:prstGeom prst="rect">
              <a:avLst/>
            </a:prstGeom>
            <a:blipFill>
              <a:blip r:embed="rId4" cstate="screen">
                <a:extLst>
                  <a:ext uri="{28A0092B-C50C-407E-A947-70E740481C1C}">
                    <a14:useLocalDpi xmlns:a14="http://schemas.microsoft.com/office/drawing/2010/main"/>
                  </a:ext>
                </a:extLst>
              </a:blip>
              <a:srcRect/>
              <a:stretch>
                <a:fillRect l="-1384" t="286" r="-15316" b="-28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cxnSp>
        <p:nvCxnSpPr>
          <p:cNvPr id="240" name="Straight Connector 239">
            <a:extLst>
              <a:ext uri="{FF2B5EF4-FFF2-40B4-BE49-F238E27FC236}">
                <a16:creationId xmlns:a16="http://schemas.microsoft.com/office/drawing/2014/main" id="{8200391E-BF63-CA32-9730-A8B62FBA8A91}"/>
              </a:ext>
            </a:extLst>
          </p:cNvPr>
          <p:cNvCxnSpPr>
            <a:cxnSpLocks/>
          </p:cNvCxnSpPr>
          <p:nvPr/>
        </p:nvCxnSpPr>
        <p:spPr>
          <a:xfrm flipH="1">
            <a:off x="561945" y="4744830"/>
            <a:ext cx="2245910" cy="0"/>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43" name="Rectangle 242">
            <a:extLst>
              <a:ext uri="{FF2B5EF4-FFF2-40B4-BE49-F238E27FC236}">
                <a16:creationId xmlns:a16="http://schemas.microsoft.com/office/drawing/2014/main" id="{2DB2476B-5C81-22D2-156D-44DB01E1ECF7}"/>
              </a:ext>
            </a:extLst>
          </p:cNvPr>
          <p:cNvSpPr/>
          <p:nvPr/>
        </p:nvSpPr>
        <p:spPr>
          <a:xfrm>
            <a:off x="4718290" y="4671132"/>
            <a:ext cx="2839553" cy="1584827"/>
          </a:xfrm>
          <a:prstGeom prst="rect">
            <a:avLst/>
          </a:prstGeom>
          <a:blipFill>
            <a:blip r:embed="rId5" cstate="screen">
              <a:extLst>
                <a:ext uri="{28A0092B-C50C-407E-A947-70E740481C1C}">
                  <a14:useLocalDpi xmlns:a14="http://schemas.microsoft.com/office/drawing/2010/main"/>
                </a:ext>
              </a:extLst>
            </a:blip>
            <a:srcRect/>
            <a:stretch>
              <a:fillRect l="-22151" t="-27398" r="-22279" b="-975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244" name="Group 243">
            <a:extLst>
              <a:ext uri="{FF2B5EF4-FFF2-40B4-BE49-F238E27FC236}">
                <a16:creationId xmlns:a16="http://schemas.microsoft.com/office/drawing/2014/main" id="{E95993E3-23B1-B6BA-9FA9-D27E319BB9B2}"/>
              </a:ext>
            </a:extLst>
          </p:cNvPr>
          <p:cNvGrpSpPr/>
          <p:nvPr/>
        </p:nvGrpSpPr>
        <p:grpSpPr>
          <a:xfrm rot="20570557">
            <a:off x="3976390" y="5007360"/>
            <a:ext cx="1013273" cy="1008681"/>
            <a:chOff x="2301368" y="4765438"/>
            <a:chExt cx="1350264" cy="1344145"/>
          </a:xfrm>
        </p:grpSpPr>
        <p:sp>
          <p:nvSpPr>
            <p:cNvPr id="245" name="Oval 244">
              <a:extLst>
                <a:ext uri="{FF2B5EF4-FFF2-40B4-BE49-F238E27FC236}">
                  <a16:creationId xmlns:a16="http://schemas.microsoft.com/office/drawing/2014/main" id="{C251753F-1E64-6719-4CF0-696E37B22F4B}"/>
                </a:ext>
              </a:extLst>
            </p:cNvPr>
            <p:cNvSpPr/>
            <p:nvPr/>
          </p:nvSpPr>
          <p:spPr>
            <a:xfrm>
              <a:off x="2307487" y="4765438"/>
              <a:ext cx="1344145" cy="1344145"/>
            </a:xfrm>
            <a:prstGeom prst="ellipse">
              <a:avLst/>
            </a:prstGeom>
            <a:solidFill>
              <a:srgbClr val="ADD037"/>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550" b="1" dirty="0">
                <a:solidFill>
                  <a:schemeClr val="bg1"/>
                </a:solidFill>
                <a:latin typeface="Calibri" panose="020F0502020204030204" pitchFamily="34" charset="0"/>
                <a:cs typeface="Calibri" panose="020F0502020204030204" pitchFamily="34" charset="0"/>
              </a:endParaRPr>
            </a:p>
          </p:txBody>
        </p:sp>
        <p:sp>
          <p:nvSpPr>
            <p:cNvPr id="246" name="TextBox 245">
              <a:extLst>
                <a:ext uri="{FF2B5EF4-FFF2-40B4-BE49-F238E27FC236}">
                  <a16:creationId xmlns:a16="http://schemas.microsoft.com/office/drawing/2014/main" id="{3F29ACE0-5BFC-CF95-4EE4-BD9E95CE9003}"/>
                </a:ext>
              </a:extLst>
            </p:cNvPr>
            <p:cNvSpPr txBox="1"/>
            <p:nvPr/>
          </p:nvSpPr>
          <p:spPr>
            <a:xfrm>
              <a:off x="2301368" y="5006866"/>
              <a:ext cx="1350264" cy="861286"/>
            </a:xfrm>
            <a:prstGeom prst="rect">
              <a:avLst/>
            </a:prstGeom>
            <a:noFill/>
          </p:spPr>
          <p:txBody>
            <a:bodyPr wrap="square">
              <a:spAutoFit/>
            </a:bodyPr>
            <a:lstStyle/>
            <a:p>
              <a:pPr algn="ctr"/>
              <a:r>
                <a:rPr lang="en-US" sz="1800" b="1" dirty="0">
                  <a:solidFill>
                    <a:schemeClr val="bg1"/>
                  </a:solidFill>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Clicca per visitare</a:t>
              </a:r>
              <a:endParaRPr lang="en-US" sz="1800" b="1" dirty="0">
                <a:solidFill>
                  <a:schemeClr val="bg1"/>
                </a:solidFill>
                <a:latin typeface="Calibri" panose="020F0502020204030204" pitchFamily="34" charset="0"/>
                <a:cs typeface="Calibri" panose="020F0502020204030204" pitchFamily="34" charset="0"/>
              </a:endParaRPr>
            </a:p>
          </p:txBody>
        </p:sp>
      </p:grpSp>
      <p:cxnSp>
        <p:nvCxnSpPr>
          <p:cNvPr id="248" name="Straight Connector 247">
            <a:extLst>
              <a:ext uri="{FF2B5EF4-FFF2-40B4-BE49-F238E27FC236}">
                <a16:creationId xmlns:a16="http://schemas.microsoft.com/office/drawing/2014/main" id="{CA54D404-16A9-7BC3-A983-0CA25CF9D7DB}"/>
              </a:ext>
            </a:extLst>
          </p:cNvPr>
          <p:cNvCxnSpPr>
            <a:cxnSpLocks/>
            <a:stCxn id="228" idx="1"/>
          </p:cNvCxnSpPr>
          <p:nvPr/>
        </p:nvCxnSpPr>
        <p:spPr>
          <a:xfrm flipH="1" flipV="1">
            <a:off x="-15453" y="6268900"/>
            <a:ext cx="616599" cy="1"/>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250" name="Oval 249">
            <a:extLst>
              <a:ext uri="{FF2B5EF4-FFF2-40B4-BE49-F238E27FC236}">
                <a16:creationId xmlns:a16="http://schemas.microsoft.com/office/drawing/2014/main" id="{8666F984-3FA7-DD52-B018-2B1A67C2CA9A}"/>
              </a:ext>
            </a:extLst>
          </p:cNvPr>
          <p:cNvSpPr/>
          <p:nvPr/>
        </p:nvSpPr>
        <p:spPr>
          <a:xfrm>
            <a:off x="4159615" y="7203044"/>
            <a:ext cx="2849246" cy="2849246"/>
          </a:xfrm>
          <a:prstGeom prst="ellipse">
            <a:avLst/>
          </a:prstGeom>
          <a:solidFill>
            <a:srgbClr val="0089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1" name="Group 250">
            <a:extLst>
              <a:ext uri="{FF2B5EF4-FFF2-40B4-BE49-F238E27FC236}">
                <a16:creationId xmlns:a16="http://schemas.microsoft.com/office/drawing/2014/main" id="{2B79D573-E334-B343-7889-87F27A12A98A}"/>
              </a:ext>
            </a:extLst>
          </p:cNvPr>
          <p:cNvGrpSpPr/>
          <p:nvPr/>
        </p:nvGrpSpPr>
        <p:grpSpPr>
          <a:xfrm>
            <a:off x="5330973" y="6997997"/>
            <a:ext cx="506531" cy="527128"/>
            <a:chOff x="3402050" y="5539672"/>
            <a:chExt cx="751576" cy="782137"/>
          </a:xfrm>
        </p:grpSpPr>
        <p:sp>
          <p:nvSpPr>
            <p:cNvPr id="252" name="Freeform 251">
              <a:extLst>
                <a:ext uri="{FF2B5EF4-FFF2-40B4-BE49-F238E27FC236}">
                  <a16:creationId xmlns:a16="http://schemas.microsoft.com/office/drawing/2014/main" id="{02F5CF7B-D3C8-47B2-FF68-B1A2AD6F54C4}"/>
                </a:ext>
              </a:extLst>
            </p:cNvPr>
            <p:cNvSpPr/>
            <p:nvPr/>
          </p:nvSpPr>
          <p:spPr>
            <a:xfrm>
              <a:off x="3402050" y="5539672"/>
              <a:ext cx="751576" cy="782137"/>
            </a:xfrm>
            <a:custGeom>
              <a:avLst/>
              <a:gdLst>
                <a:gd name="connsiteX0" fmla="*/ 27317 w 751576"/>
                <a:gd name="connsiteY0" fmla="*/ 782137 h 782137"/>
                <a:gd name="connsiteX1" fmla="*/ 0 w 751576"/>
                <a:gd name="connsiteY1" fmla="*/ 640899 h 782137"/>
                <a:gd name="connsiteX2" fmla="*/ 23986 w 751576"/>
                <a:gd name="connsiteY2" fmla="*/ 508323 h 782137"/>
                <a:gd name="connsiteX3" fmla="*/ 0 w 751576"/>
                <a:gd name="connsiteY3" fmla="*/ 375746 h 782137"/>
                <a:gd name="connsiteX4" fmla="*/ 375788 w 751576"/>
                <a:gd name="connsiteY4" fmla="*/ 0 h 782137"/>
                <a:gd name="connsiteX5" fmla="*/ 751577 w 751576"/>
                <a:gd name="connsiteY5" fmla="*/ 375746 h 782137"/>
                <a:gd name="connsiteX6" fmla="*/ 727590 w 751576"/>
                <a:gd name="connsiteY6" fmla="*/ 508323 h 782137"/>
                <a:gd name="connsiteX7" fmla="*/ 632977 w 751576"/>
                <a:gd name="connsiteY7" fmla="*/ 649560 h 782137"/>
                <a:gd name="connsiteX8" fmla="*/ 376455 w 751576"/>
                <a:gd name="connsiteY8" fmla="*/ 750825 h 782137"/>
                <a:gd name="connsiteX9" fmla="*/ 119932 w 751576"/>
                <a:gd name="connsiteY9" fmla="*/ 649560 h 782137"/>
                <a:gd name="connsiteX10" fmla="*/ 28651 w 751576"/>
                <a:gd name="connsiteY10" fmla="*/ 782137 h 78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1576" h="782137">
                  <a:moveTo>
                    <a:pt x="27317" y="782137"/>
                  </a:moveTo>
                  <a:cubicBezTo>
                    <a:pt x="9327" y="738167"/>
                    <a:pt x="0" y="690865"/>
                    <a:pt x="0" y="640899"/>
                  </a:cubicBezTo>
                  <a:cubicBezTo>
                    <a:pt x="0" y="590933"/>
                    <a:pt x="8662" y="549628"/>
                    <a:pt x="23986" y="508323"/>
                  </a:cubicBezTo>
                  <a:cubicBezTo>
                    <a:pt x="8662" y="467017"/>
                    <a:pt x="0" y="422381"/>
                    <a:pt x="0" y="375746"/>
                  </a:cubicBezTo>
                  <a:cubicBezTo>
                    <a:pt x="0" y="168553"/>
                    <a:pt x="167905" y="0"/>
                    <a:pt x="375788" y="0"/>
                  </a:cubicBezTo>
                  <a:cubicBezTo>
                    <a:pt x="583670" y="0"/>
                    <a:pt x="751577" y="167886"/>
                    <a:pt x="751577" y="375746"/>
                  </a:cubicBezTo>
                  <a:cubicBezTo>
                    <a:pt x="751577" y="583605"/>
                    <a:pt x="742915" y="467017"/>
                    <a:pt x="727590" y="508323"/>
                  </a:cubicBezTo>
                  <a:cubicBezTo>
                    <a:pt x="706934" y="562286"/>
                    <a:pt x="674286" y="610919"/>
                    <a:pt x="632977" y="649560"/>
                  </a:cubicBezTo>
                  <a:cubicBezTo>
                    <a:pt x="565681" y="712185"/>
                    <a:pt x="475731" y="750825"/>
                    <a:pt x="376455" y="750825"/>
                  </a:cubicBezTo>
                  <a:cubicBezTo>
                    <a:pt x="277176" y="750825"/>
                    <a:pt x="186562" y="712185"/>
                    <a:pt x="119932" y="649560"/>
                  </a:cubicBezTo>
                  <a:cubicBezTo>
                    <a:pt x="80620" y="686202"/>
                    <a:pt x="49305" y="731505"/>
                    <a:pt x="28651" y="782137"/>
                  </a:cubicBezTo>
                  <a:close/>
                </a:path>
              </a:pathLst>
            </a:custGeom>
            <a:solidFill>
              <a:srgbClr val="ADD037"/>
            </a:solidFill>
            <a:ln w="6662" cap="flat">
              <a:noFill/>
              <a:prstDash val="solid"/>
              <a:miter/>
            </a:ln>
          </p:spPr>
          <p:txBody>
            <a:bodyPr rtlCol="0" anchor="ctr"/>
            <a:lstStyle/>
            <a:p>
              <a:endParaRPr lang="en-US">
                <a:solidFill>
                  <a:srgbClr val="262626"/>
                </a:solidFill>
              </a:endParaRPr>
            </a:p>
          </p:txBody>
        </p:sp>
        <p:sp>
          <p:nvSpPr>
            <p:cNvPr id="253" name="Freeform 252">
              <a:extLst>
                <a:ext uri="{FF2B5EF4-FFF2-40B4-BE49-F238E27FC236}">
                  <a16:creationId xmlns:a16="http://schemas.microsoft.com/office/drawing/2014/main" id="{F07BD599-EC3C-ED80-02D0-F70628A3B894}"/>
                </a:ext>
              </a:extLst>
            </p:cNvPr>
            <p:cNvSpPr/>
            <p:nvPr/>
          </p:nvSpPr>
          <p:spPr>
            <a:xfrm>
              <a:off x="3794857" y="5761975"/>
              <a:ext cx="213675" cy="282614"/>
            </a:xfrm>
            <a:custGeom>
              <a:avLst/>
              <a:gdLst>
                <a:gd name="connsiteX0" fmla="*/ 138227 w 213675"/>
                <a:gd name="connsiteY0" fmla="*/ 215400 h 282614"/>
                <a:gd name="connsiteX1" fmla="*/ 75596 w 213675"/>
                <a:gd name="connsiteY1" fmla="*/ 209405 h 282614"/>
                <a:gd name="connsiteX2" fmla="*/ 1637 w 213675"/>
                <a:gd name="connsiteY2" fmla="*/ 88819 h 282614"/>
                <a:gd name="connsiteX3" fmla="*/ 117571 w 213675"/>
                <a:gd name="connsiteY3" fmla="*/ 213 h 282614"/>
                <a:gd name="connsiteX4" fmla="*/ 213518 w 213675"/>
                <a:gd name="connsiteY4" fmla="*/ 100812 h 282614"/>
                <a:gd name="connsiteX5" fmla="*/ 134228 w 213675"/>
                <a:gd name="connsiteY5" fmla="*/ 262702 h 282614"/>
                <a:gd name="connsiteX6" fmla="*/ 106911 w 213675"/>
                <a:gd name="connsiteY6" fmla="*/ 282022 h 282614"/>
                <a:gd name="connsiteX7" fmla="*/ 98249 w 213675"/>
                <a:gd name="connsiteY7" fmla="*/ 282022 h 282614"/>
                <a:gd name="connsiteX8" fmla="*/ 100248 w 213675"/>
                <a:gd name="connsiteY8" fmla="*/ 273362 h 282614"/>
                <a:gd name="connsiteX9" fmla="*/ 138227 w 213675"/>
                <a:gd name="connsiteY9" fmla="*/ 214068 h 28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675" h="282614">
                  <a:moveTo>
                    <a:pt x="138227" y="215400"/>
                  </a:moveTo>
                  <a:cubicBezTo>
                    <a:pt x="114907" y="213402"/>
                    <a:pt x="94918" y="214734"/>
                    <a:pt x="75596" y="209405"/>
                  </a:cubicBezTo>
                  <a:cubicBezTo>
                    <a:pt x="23625" y="195414"/>
                    <a:pt x="-7690" y="141451"/>
                    <a:pt x="1637" y="88819"/>
                  </a:cubicBezTo>
                  <a:cubicBezTo>
                    <a:pt x="11631" y="32858"/>
                    <a:pt x="58939" y="-3118"/>
                    <a:pt x="117571" y="213"/>
                  </a:cubicBezTo>
                  <a:cubicBezTo>
                    <a:pt x="168877" y="3544"/>
                    <a:pt x="211519" y="47514"/>
                    <a:pt x="213518" y="100812"/>
                  </a:cubicBezTo>
                  <a:cubicBezTo>
                    <a:pt x="216182" y="168765"/>
                    <a:pt x="184867" y="220730"/>
                    <a:pt x="134228" y="262702"/>
                  </a:cubicBezTo>
                  <a:cubicBezTo>
                    <a:pt x="125568" y="270031"/>
                    <a:pt x="116239" y="276027"/>
                    <a:pt x="106911" y="282022"/>
                  </a:cubicBezTo>
                  <a:cubicBezTo>
                    <a:pt x="104912" y="283355"/>
                    <a:pt x="100914" y="282022"/>
                    <a:pt x="98249" y="282022"/>
                  </a:cubicBezTo>
                  <a:cubicBezTo>
                    <a:pt x="98249" y="279358"/>
                    <a:pt x="98249" y="276027"/>
                    <a:pt x="100248" y="273362"/>
                  </a:cubicBezTo>
                  <a:cubicBezTo>
                    <a:pt x="112907" y="253375"/>
                    <a:pt x="125568" y="233389"/>
                    <a:pt x="138227" y="214068"/>
                  </a:cubicBezTo>
                  <a:close/>
                </a:path>
              </a:pathLst>
            </a:custGeom>
            <a:solidFill>
              <a:schemeClr val="bg1"/>
            </a:solidFill>
            <a:ln w="6662" cap="flat">
              <a:noFill/>
              <a:prstDash val="solid"/>
              <a:miter/>
            </a:ln>
          </p:spPr>
          <p:txBody>
            <a:bodyPr rtlCol="0" anchor="ctr"/>
            <a:lstStyle/>
            <a:p>
              <a:endParaRPr lang="en-US">
                <a:solidFill>
                  <a:srgbClr val="262626"/>
                </a:solidFill>
              </a:endParaRPr>
            </a:p>
          </p:txBody>
        </p:sp>
        <p:sp>
          <p:nvSpPr>
            <p:cNvPr id="254" name="Freeform 253">
              <a:extLst>
                <a:ext uri="{FF2B5EF4-FFF2-40B4-BE49-F238E27FC236}">
                  <a16:creationId xmlns:a16="http://schemas.microsoft.com/office/drawing/2014/main" id="{40867389-BF4B-E866-2590-206174F50D7D}"/>
                </a:ext>
              </a:extLst>
            </p:cNvPr>
            <p:cNvSpPr/>
            <p:nvPr/>
          </p:nvSpPr>
          <p:spPr>
            <a:xfrm>
              <a:off x="3546595" y="5762276"/>
              <a:ext cx="213875" cy="282387"/>
            </a:xfrm>
            <a:custGeom>
              <a:avLst/>
              <a:gdLst>
                <a:gd name="connsiteX0" fmla="*/ 134630 w 213875"/>
                <a:gd name="connsiteY0" fmla="*/ 211102 h 282387"/>
                <a:gd name="connsiteX1" fmla="*/ 59339 w 213875"/>
                <a:gd name="connsiteY1" fmla="*/ 203108 h 282387"/>
                <a:gd name="connsiteX2" fmla="*/ 4038 w 213875"/>
                <a:gd name="connsiteY2" fmla="*/ 77193 h 282387"/>
                <a:gd name="connsiteX3" fmla="*/ 119305 w 213875"/>
                <a:gd name="connsiteY3" fmla="*/ 578 h 282387"/>
                <a:gd name="connsiteX4" fmla="*/ 213253 w 213875"/>
                <a:gd name="connsiteY4" fmla="*/ 95848 h 282387"/>
                <a:gd name="connsiteX5" fmla="*/ 169277 w 213875"/>
                <a:gd name="connsiteY5" fmla="*/ 228424 h 282387"/>
                <a:gd name="connsiteX6" fmla="*/ 109978 w 213875"/>
                <a:gd name="connsiteY6" fmla="*/ 280389 h 282387"/>
                <a:gd name="connsiteX7" fmla="*/ 97984 w 213875"/>
                <a:gd name="connsiteY7" fmla="*/ 282388 h 282387"/>
                <a:gd name="connsiteX8" fmla="*/ 101982 w 213875"/>
                <a:gd name="connsiteY8" fmla="*/ 271728 h 282387"/>
                <a:gd name="connsiteX9" fmla="*/ 137962 w 213875"/>
                <a:gd name="connsiteY9" fmla="*/ 215099 h 282387"/>
                <a:gd name="connsiteX10" fmla="*/ 134630 w 213875"/>
                <a:gd name="connsiteY10" fmla="*/ 211102 h 28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875" h="282387">
                  <a:moveTo>
                    <a:pt x="134630" y="211102"/>
                  </a:moveTo>
                  <a:cubicBezTo>
                    <a:pt x="108645" y="217098"/>
                    <a:pt x="83326" y="215099"/>
                    <a:pt x="59339" y="203108"/>
                  </a:cubicBezTo>
                  <a:cubicBezTo>
                    <a:pt x="13365" y="180457"/>
                    <a:pt x="-9955" y="127159"/>
                    <a:pt x="4038" y="77193"/>
                  </a:cubicBezTo>
                  <a:cubicBezTo>
                    <a:pt x="18029" y="27227"/>
                    <a:pt x="65336" y="-4752"/>
                    <a:pt x="119305" y="578"/>
                  </a:cubicBezTo>
                  <a:cubicBezTo>
                    <a:pt x="167945" y="5242"/>
                    <a:pt x="209254" y="45881"/>
                    <a:pt x="213253" y="95848"/>
                  </a:cubicBezTo>
                  <a:cubicBezTo>
                    <a:pt x="217251" y="146480"/>
                    <a:pt x="201926" y="191116"/>
                    <a:pt x="169277" y="228424"/>
                  </a:cubicBezTo>
                  <a:cubicBezTo>
                    <a:pt x="151954" y="247744"/>
                    <a:pt x="130633" y="263734"/>
                    <a:pt x="109978" y="280389"/>
                  </a:cubicBezTo>
                  <a:cubicBezTo>
                    <a:pt x="107313" y="282388"/>
                    <a:pt x="101982" y="281721"/>
                    <a:pt x="97984" y="282388"/>
                  </a:cubicBezTo>
                  <a:cubicBezTo>
                    <a:pt x="99316" y="279057"/>
                    <a:pt x="99983" y="275059"/>
                    <a:pt x="101982" y="271728"/>
                  </a:cubicBezTo>
                  <a:cubicBezTo>
                    <a:pt x="113976" y="253074"/>
                    <a:pt x="125968" y="233754"/>
                    <a:pt x="137962" y="215099"/>
                  </a:cubicBezTo>
                  <a:cubicBezTo>
                    <a:pt x="136629" y="213767"/>
                    <a:pt x="135962" y="212435"/>
                    <a:pt x="134630" y="211102"/>
                  </a:cubicBezTo>
                  <a:close/>
                </a:path>
              </a:pathLst>
            </a:custGeom>
            <a:solidFill>
              <a:schemeClr val="bg1"/>
            </a:solidFill>
            <a:ln w="6662" cap="flat">
              <a:noFill/>
              <a:prstDash val="solid"/>
              <a:miter/>
            </a:ln>
          </p:spPr>
          <p:txBody>
            <a:bodyPr rtlCol="0" anchor="ctr"/>
            <a:lstStyle/>
            <a:p>
              <a:endParaRPr lang="en-US">
                <a:solidFill>
                  <a:srgbClr val="262626"/>
                </a:solidFill>
              </a:endParaRPr>
            </a:p>
          </p:txBody>
        </p:sp>
      </p:grpSp>
      <p:sp>
        <p:nvSpPr>
          <p:cNvPr id="255" name="TextBox 254">
            <a:extLst>
              <a:ext uri="{FF2B5EF4-FFF2-40B4-BE49-F238E27FC236}">
                <a16:creationId xmlns:a16="http://schemas.microsoft.com/office/drawing/2014/main" id="{A6F82FD7-67E7-6673-D1C7-C07CCF93012F}"/>
              </a:ext>
            </a:extLst>
          </p:cNvPr>
          <p:cNvSpPr txBox="1"/>
          <p:nvPr/>
        </p:nvSpPr>
        <p:spPr>
          <a:xfrm>
            <a:off x="4502087" y="7756466"/>
            <a:ext cx="2164302" cy="2015936"/>
          </a:xfrm>
          <a:prstGeom prst="rect">
            <a:avLst/>
          </a:prstGeom>
          <a:noFill/>
        </p:spPr>
        <p:txBody>
          <a:bodyPr wrap="square" rtlCol="0">
            <a:spAutoFit/>
          </a:bodyPr>
          <a:lstStyle/>
          <a:p>
            <a:pPr algn="ctr">
              <a:lnSpc>
                <a:spcPts val="1480"/>
              </a:lnSpc>
            </a:pPr>
            <a:r>
              <a:rPr lang="en-US" sz="1400" i="1" spc="0" baseline="0" dirty="0" err="1">
                <a:ln/>
                <a:solidFill>
                  <a:schemeClr val="bg1"/>
                </a:solidFill>
                <a:latin typeface="Calibri" panose="020F0502020204030204" pitchFamily="34" charset="0"/>
                <a:cs typeface="Calibri" panose="020F0502020204030204" pitchFamily="34" charset="0"/>
                <a:sym typeface="Poppins-MediumItalic"/>
                <a:rtl val="0"/>
              </a:rPr>
              <a:t>Dairymaster</a:t>
            </a: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 un'azienda irlandese specializzata in tecnologie per il settore lattiero-caseario, </a:t>
            </a:r>
            <a:r>
              <a:rPr lang="en-US" sz="1400" i="1" spc="0" baseline="0" dirty="0" err="1">
                <a:ln/>
                <a:solidFill>
                  <a:schemeClr val="bg1"/>
                </a:solidFill>
                <a:latin typeface="Calibri" panose="020F0502020204030204" pitchFamily="34" charset="0"/>
                <a:cs typeface="Calibri" panose="020F0502020204030204" pitchFamily="34" charset="0"/>
                <a:sym typeface="Poppins-MediumItalic"/>
                <a:rtl val="0"/>
              </a:rPr>
              <a:t>ha riconosciuto </a:t>
            </a: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questa esigenza e ha sviluppato MooMonitor+, un sistema basato sull'intelligenza artificiale progettato per monitorare </a:t>
            </a:r>
            <a:r>
              <a:rPr lang="en-US" sz="1400" i="1" spc="0" baseline="0" dirty="0" err="1">
                <a:ln/>
                <a:solidFill>
                  <a:schemeClr val="bg1"/>
                </a:solidFill>
                <a:latin typeface="Calibri" panose="020F0502020204030204" pitchFamily="34" charset="0"/>
                <a:cs typeface="Calibri" panose="020F0502020204030204" pitchFamily="34" charset="0"/>
                <a:sym typeface="Poppins-MediumItalic"/>
                <a:rtl val="0"/>
              </a:rPr>
              <a:t>il comportamento</a:t>
            </a: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 delle vacche in tempo reale e fornire informazioni utili agli allevatori.</a:t>
            </a:r>
          </a:p>
          <a:p>
            <a:pPr algn="ctr">
              <a:lnSpc>
                <a:spcPts val="1480"/>
              </a:lnSpc>
            </a:pPr>
            <a:endParaRPr lang="en-US" sz="1400" i="1" spc="0" baseline="0" dirty="0">
              <a:ln/>
              <a:solidFill>
                <a:schemeClr val="bg1"/>
              </a:solidFill>
              <a:latin typeface="Calibri" panose="020F0502020204030204" pitchFamily="34" charset="0"/>
              <a:cs typeface="Calibri" panose="020F0502020204030204" pitchFamily="34" charset="0"/>
              <a:sym typeface="Poppins-MediumItalic"/>
              <a:rtl val="0"/>
            </a:endParaRPr>
          </a:p>
        </p:txBody>
      </p:sp>
      <p:sp>
        <p:nvSpPr>
          <p:cNvPr id="256" name="Slide Number Placeholder 5">
            <a:extLst>
              <a:ext uri="{FF2B5EF4-FFF2-40B4-BE49-F238E27FC236}">
                <a16:creationId xmlns:a16="http://schemas.microsoft.com/office/drawing/2014/main" id="{878F28D7-08B8-1A04-ED5F-8C550A9016E2}"/>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4</a:t>
            </a:fld>
            <a:endParaRPr lang="en-US" dirty="0">
              <a:solidFill>
                <a:srgbClr val="262626"/>
              </a:solidFill>
            </a:endParaRPr>
          </a:p>
        </p:txBody>
      </p:sp>
      <p:grpSp>
        <p:nvGrpSpPr>
          <p:cNvPr id="3" name="Graphic 503">
            <a:extLst>
              <a:ext uri="{FF2B5EF4-FFF2-40B4-BE49-F238E27FC236}">
                <a16:creationId xmlns:a16="http://schemas.microsoft.com/office/drawing/2014/main" id="{16818739-F3AD-10FE-F241-0E7196EFE009}"/>
              </a:ext>
            </a:extLst>
          </p:cNvPr>
          <p:cNvGrpSpPr/>
          <p:nvPr/>
        </p:nvGrpSpPr>
        <p:grpSpPr>
          <a:xfrm>
            <a:off x="650544" y="562790"/>
            <a:ext cx="326969" cy="408757"/>
            <a:chOff x="19964074" y="5627360"/>
            <a:chExt cx="874820" cy="1086273"/>
          </a:xfrm>
          <a:noFill/>
        </p:grpSpPr>
        <p:grpSp>
          <p:nvGrpSpPr>
            <p:cNvPr id="4" name="Graphic 503">
              <a:extLst>
                <a:ext uri="{FF2B5EF4-FFF2-40B4-BE49-F238E27FC236}">
                  <a16:creationId xmlns:a16="http://schemas.microsoft.com/office/drawing/2014/main" id="{37FD6882-29DA-530E-A1CB-A885B3027A31}"/>
                </a:ext>
              </a:extLst>
            </p:cNvPr>
            <p:cNvGrpSpPr/>
            <p:nvPr/>
          </p:nvGrpSpPr>
          <p:grpSpPr>
            <a:xfrm>
              <a:off x="19964074" y="6029562"/>
              <a:ext cx="874820" cy="684071"/>
              <a:chOff x="19964074" y="6029562"/>
              <a:chExt cx="874820" cy="684071"/>
            </a:xfrm>
            <a:noFill/>
          </p:grpSpPr>
          <p:grpSp>
            <p:nvGrpSpPr>
              <p:cNvPr id="17" name="Graphic 503">
                <a:extLst>
                  <a:ext uri="{FF2B5EF4-FFF2-40B4-BE49-F238E27FC236}">
                    <a16:creationId xmlns:a16="http://schemas.microsoft.com/office/drawing/2014/main" id="{64EA1FFB-51F3-0BBE-EB22-C8DB9490DE4B}"/>
                  </a:ext>
                </a:extLst>
              </p:cNvPr>
              <p:cNvGrpSpPr/>
              <p:nvPr/>
            </p:nvGrpSpPr>
            <p:grpSpPr>
              <a:xfrm>
                <a:off x="20442750" y="6029562"/>
                <a:ext cx="396145" cy="684071"/>
                <a:chOff x="20442750" y="6029562"/>
                <a:chExt cx="396145" cy="684071"/>
              </a:xfrm>
              <a:noFill/>
            </p:grpSpPr>
            <p:sp>
              <p:nvSpPr>
                <p:cNvPr id="23" name="Freeform 22">
                  <a:extLst>
                    <a:ext uri="{FF2B5EF4-FFF2-40B4-BE49-F238E27FC236}">
                      <a16:creationId xmlns:a16="http://schemas.microsoft.com/office/drawing/2014/main" id="{7F15FE20-60E1-00E9-0CE8-89E10115374D}"/>
                    </a:ext>
                  </a:extLst>
                </p:cNvPr>
                <p:cNvSpPr/>
                <p:nvPr/>
              </p:nvSpPr>
              <p:spPr>
                <a:xfrm>
                  <a:off x="20459978" y="6029562"/>
                  <a:ext cx="378917" cy="576928"/>
                </a:xfrm>
                <a:custGeom>
                  <a:avLst/>
                  <a:gdLst>
                    <a:gd name="connsiteX0" fmla="*/ 184145 w 378917"/>
                    <a:gd name="connsiteY0" fmla="*/ 576928 h 576928"/>
                    <a:gd name="connsiteX1" fmla="*/ 364061 w 378917"/>
                    <a:gd name="connsiteY1" fmla="*/ 397256 h 576928"/>
                    <a:gd name="connsiteX2" fmla="*/ 378917 w 378917"/>
                    <a:gd name="connsiteY2" fmla="*/ 364289 h 576928"/>
                    <a:gd name="connsiteX3" fmla="*/ 378917 w 378917"/>
                    <a:gd name="connsiteY3" fmla="*/ 26374 h 576928"/>
                    <a:gd name="connsiteX4" fmla="*/ 352508 w 378917"/>
                    <a:gd name="connsiteY4" fmla="*/ 0 h 576928"/>
                    <a:gd name="connsiteX5" fmla="*/ 283181 w 378917"/>
                    <a:gd name="connsiteY5" fmla="*/ 95605 h 576928"/>
                    <a:gd name="connsiteX6" fmla="*/ 260074 w 378917"/>
                    <a:gd name="connsiteY6" fmla="*/ 283519 h 576928"/>
                    <a:gd name="connsiteX7" fmla="*/ 203953 w 378917"/>
                    <a:gd name="connsiteY7" fmla="*/ 298354 h 576928"/>
                    <a:gd name="connsiteX8" fmla="*/ 139579 w 378917"/>
                    <a:gd name="connsiteY8" fmla="*/ 362641 h 576928"/>
                    <a:gd name="connsiteX9" fmla="*/ 30640 w 378917"/>
                    <a:gd name="connsiteY9" fmla="*/ 412092 h 576928"/>
                    <a:gd name="connsiteX10" fmla="*/ 2578 w 378917"/>
                    <a:gd name="connsiteY10" fmla="*/ 576928 h 576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8917" h="576928">
                      <a:moveTo>
                        <a:pt x="184145" y="576928"/>
                      </a:moveTo>
                      <a:lnTo>
                        <a:pt x="364061" y="397256"/>
                      </a:lnTo>
                      <a:cubicBezTo>
                        <a:pt x="372314" y="389014"/>
                        <a:pt x="377267" y="377476"/>
                        <a:pt x="378917" y="364289"/>
                      </a:cubicBezTo>
                      <a:lnTo>
                        <a:pt x="378917" y="26374"/>
                      </a:lnTo>
                      <a:cubicBezTo>
                        <a:pt x="378917" y="11539"/>
                        <a:pt x="367364" y="0"/>
                        <a:pt x="352508" y="0"/>
                      </a:cubicBezTo>
                      <a:cubicBezTo>
                        <a:pt x="322796" y="1648"/>
                        <a:pt x="294737" y="34616"/>
                        <a:pt x="283181" y="95605"/>
                      </a:cubicBezTo>
                      <a:lnTo>
                        <a:pt x="260074" y="283519"/>
                      </a:lnTo>
                      <a:cubicBezTo>
                        <a:pt x="238616" y="281871"/>
                        <a:pt x="215507" y="286816"/>
                        <a:pt x="203953" y="298354"/>
                      </a:cubicBezTo>
                      <a:lnTo>
                        <a:pt x="139579" y="362641"/>
                      </a:lnTo>
                      <a:cubicBezTo>
                        <a:pt x="81808" y="374179"/>
                        <a:pt x="60350" y="382421"/>
                        <a:pt x="30640" y="412092"/>
                      </a:cubicBezTo>
                      <a:cubicBezTo>
                        <a:pt x="928" y="441762"/>
                        <a:pt x="-4022" y="501103"/>
                        <a:pt x="2578" y="576928"/>
                      </a:cubicBezTo>
                    </a:path>
                  </a:pathLst>
                </a:custGeom>
                <a:noFill/>
                <a:ln w="12700" cap="rnd">
                  <a:solidFill>
                    <a:srgbClr val="000000"/>
                  </a:solidFill>
                  <a:prstDash val="solid"/>
                  <a:round/>
                </a:ln>
              </p:spPr>
              <p:txBody>
                <a:bodyPr rtlCol="0" anchor="ctr"/>
                <a:lstStyle/>
                <a:p>
                  <a:endParaRPr lang="en-US" sz="1799"/>
                </a:p>
              </p:txBody>
            </p:sp>
            <p:sp>
              <p:nvSpPr>
                <p:cNvPr id="24" name="Freeform 23">
                  <a:extLst>
                    <a:ext uri="{FF2B5EF4-FFF2-40B4-BE49-F238E27FC236}">
                      <a16:creationId xmlns:a16="http://schemas.microsoft.com/office/drawing/2014/main" id="{836FF620-BBE3-9F9F-1484-68DC9A914B77}"/>
                    </a:ext>
                  </a:extLst>
                </p:cNvPr>
                <p:cNvSpPr/>
                <p:nvPr/>
              </p:nvSpPr>
              <p:spPr>
                <a:xfrm>
                  <a:off x="20442750" y="6606490"/>
                  <a:ext cx="250892" cy="107143"/>
                </a:xfrm>
                <a:custGeom>
                  <a:avLst/>
                  <a:gdLst>
                    <a:gd name="connsiteX0" fmla="*/ 0 w 250892"/>
                    <a:gd name="connsiteY0" fmla="*/ 0 h 107143"/>
                    <a:gd name="connsiteX1" fmla="*/ 250891 w 250892"/>
                    <a:gd name="connsiteY1" fmla="*/ 0 h 107143"/>
                    <a:gd name="connsiteX2" fmla="*/ 250891 w 250892"/>
                    <a:gd name="connsiteY2" fmla="*/ 107144 h 107143"/>
                    <a:gd name="connsiteX3" fmla="*/ 0 w 250892"/>
                    <a:gd name="connsiteY3" fmla="*/ 107144 h 107143"/>
                  </a:gdLst>
                  <a:ahLst/>
                  <a:cxnLst>
                    <a:cxn ang="0">
                      <a:pos x="connsiteX0" y="connsiteY0"/>
                    </a:cxn>
                    <a:cxn ang="0">
                      <a:pos x="connsiteX1" y="connsiteY1"/>
                    </a:cxn>
                    <a:cxn ang="0">
                      <a:pos x="connsiteX2" y="connsiteY2"/>
                    </a:cxn>
                    <a:cxn ang="0">
                      <a:pos x="connsiteX3" y="connsiteY3"/>
                    </a:cxn>
                  </a:cxnLst>
                  <a:rect l="l" t="t" r="r" b="b"/>
                  <a:pathLst>
                    <a:path w="250892" h="107143">
                      <a:moveTo>
                        <a:pt x="0" y="0"/>
                      </a:moveTo>
                      <a:lnTo>
                        <a:pt x="250891" y="0"/>
                      </a:lnTo>
                      <a:lnTo>
                        <a:pt x="250891" y="107144"/>
                      </a:lnTo>
                      <a:lnTo>
                        <a:pt x="0" y="107144"/>
                      </a:lnTo>
                      <a:close/>
                    </a:path>
                  </a:pathLst>
                </a:custGeom>
                <a:solidFill>
                  <a:srgbClr val="006668"/>
                </a:solidFill>
                <a:ln w="12700" cap="rnd">
                  <a:solidFill>
                    <a:srgbClr val="000000"/>
                  </a:solidFill>
                  <a:prstDash val="solid"/>
                  <a:round/>
                </a:ln>
              </p:spPr>
              <p:txBody>
                <a:bodyPr rtlCol="0" anchor="ctr"/>
                <a:lstStyle/>
                <a:p>
                  <a:endParaRPr lang="en-US" sz="1799"/>
                </a:p>
              </p:txBody>
            </p:sp>
            <p:sp>
              <p:nvSpPr>
                <p:cNvPr id="25" name="Freeform 24">
                  <a:extLst>
                    <a:ext uri="{FF2B5EF4-FFF2-40B4-BE49-F238E27FC236}">
                      <a16:creationId xmlns:a16="http://schemas.microsoft.com/office/drawing/2014/main" id="{9EB92DFB-659D-A983-9D46-0212F98B389F}"/>
                    </a:ext>
                  </a:extLst>
                </p:cNvPr>
                <p:cNvSpPr/>
                <p:nvPr/>
              </p:nvSpPr>
              <p:spPr>
                <a:xfrm>
                  <a:off x="20644123" y="6313081"/>
                  <a:ext cx="115994" cy="150000"/>
                </a:xfrm>
                <a:custGeom>
                  <a:avLst/>
                  <a:gdLst>
                    <a:gd name="connsiteX0" fmla="*/ 75929 w 115994"/>
                    <a:gd name="connsiteY0" fmla="*/ 0 h 150000"/>
                    <a:gd name="connsiteX1" fmla="*/ 99036 w 115994"/>
                    <a:gd name="connsiteY1" fmla="*/ 6593 h 150000"/>
                    <a:gd name="connsiteX2" fmla="*/ 112242 w 115994"/>
                    <a:gd name="connsiteY2" fmla="*/ 37912 h 150000"/>
                    <a:gd name="connsiteX3" fmla="*/ 0 w 115994"/>
                    <a:gd name="connsiteY3" fmla="*/ 150001 h 150000"/>
                  </a:gdLst>
                  <a:ahLst/>
                  <a:cxnLst>
                    <a:cxn ang="0">
                      <a:pos x="connsiteX0" y="connsiteY0"/>
                    </a:cxn>
                    <a:cxn ang="0">
                      <a:pos x="connsiteX1" y="connsiteY1"/>
                    </a:cxn>
                    <a:cxn ang="0">
                      <a:pos x="connsiteX2" y="connsiteY2"/>
                    </a:cxn>
                    <a:cxn ang="0">
                      <a:pos x="connsiteX3" y="connsiteY3"/>
                    </a:cxn>
                  </a:cxnLst>
                  <a:rect l="l" t="t" r="r" b="b"/>
                  <a:pathLst>
                    <a:path w="115994" h="150000">
                      <a:moveTo>
                        <a:pt x="75929" y="0"/>
                      </a:moveTo>
                      <a:cubicBezTo>
                        <a:pt x="84183" y="0"/>
                        <a:pt x="92436" y="3296"/>
                        <a:pt x="99036" y="6593"/>
                      </a:cubicBezTo>
                      <a:cubicBezTo>
                        <a:pt x="110592" y="11538"/>
                        <a:pt x="122145" y="26373"/>
                        <a:pt x="112242" y="37912"/>
                      </a:cubicBezTo>
                      <a:lnTo>
                        <a:pt x="0" y="150001"/>
                      </a:lnTo>
                    </a:path>
                  </a:pathLst>
                </a:custGeom>
                <a:noFill/>
                <a:ln w="12700" cap="rnd">
                  <a:solidFill>
                    <a:srgbClr val="000000"/>
                  </a:solidFill>
                  <a:prstDash val="solid"/>
                  <a:round/>
                </a:ln>
              </p:spPr>
              <p:txBody>
                <a:bodyPr rtlCol="0" anchor="ctr"/>
                <a:lstStyle/>
                <a:p>
                  <a:endParaRPr lang="en-US" sz="1799"/>
                </a:p>
              </p:txBody>
            </p:sp>
          </p:grpSp>
          <p:grpSp>
            <p:nvGrpSpPr>
              <p:cNvPr id="18" name="Graphic 503">
                <a:extLst>
                  <a:ext uri="{FF2B5EF4-FFF2-40B4-BE49-F238E27FC236}">
                    <a16:creationId xmlns:a16="http://schemas.microsoft.com/office/drawing/2014/main" id="{DD921983-B1BA-990D-23BA-E3B0F1CADB66}"/>
                  </a:ext>
                </a:extLst>
              </p:cNvPr>
              <p:cNvGrpSpPr/>
              <p:nvPr/>
            </p:nvGrpSpPr>
            <p:grpSpPr>
              <a:xfrm>
                <a:off x="19964074" y="6029562"/>
                <a:ext cx="394494" cy="684071"/>
                <a:chOff x="19964074" y="6029562"/>
                <a:chExt cx="394494" cy="684071"/>
              </a:xfrm>
              <a:noFill/>
            </p:grpSpPr>
            <p:sp>
              <p:nvSpPr>
                <p:cNvPr id="20" name="Freeform 19">
                  <a:extLst>
                    <a:ext uri="{FF2B5EF4-FFF2-40B4-BE49-F238E27FC236}">
                      <a16:creationId xmlns:a16="http://schemas.microsoft.com/office/drawing/2014/main" id="{F285B199-805D-4BE6-44EB-9D790A514EBE}"/>
                    </a:ext>
                  </a:extLst>
                </p:cNvPr>
                <p:cNvSpPr/>
                <p:nvPr/>
              </p:nvSpPr>
              <p:spPr>
                <a:xfrm>
                  <a:off x="19964074" y="6029562"/>
                  <a:ext cx="379340" cy="576928"/>
                </a:xfrm>
                <a:custGeom>
                  <a:avLst/>
                  <a:gdLst>
                    <a:gd name="connsiteX0" fmla="*/ 376339 w 379340"/>
                    <a:gd name="connsiteY0" fmla="*/ 573631 h 576928"/>
                    <a:gd name="connsiteX1" fmla="*/ 348277 w 379340"/>
                    <a:gd name="connsiteY1" fmla="*/ 412092 h 576928"/>
                    <a:gd name="connsiteX2" fmla="*/ 239338 w 379340"/>
                    <a:gd name="connsiteY2" fmla="*/ 362641 h 576928"/>
                    <a:gd name="connsiteX3" fmla="*/ 174964 w 379340"/>
                    <a:gd name="connsiteY3" fmla="*/ 298354 h 576928"/>
                    <a:gd name="connsiteX4" fmla="*/ 118843 w 379340"/>
                    <a:gd name="connsiteY4" fmla="*/ 283519 h 576928"/>
                    <a:gd name="connsiteX5" fmla="*/ 95736 w 379340"/>
                    <a:gd name="connsiteY5" fmla="*/ 95605 h 576928"/>
                    <a:gd name="connsiteX6" fmla="*/ 26409 w 379340"/>
                    <a:gd name="connsiteY6" fmla="*/ 0 h 576928"/>
                    <a:gd name="connsiteX7" fmla="*/ 0 w 379340"/>
                    <a:gd name="connsiteY7" fmla="*/ 26374 h 576928"/>
                    <a:gd name="connsiteX8" fmla="*/ 0 w 379340"/>
                    <a:gd name="connsiteY8" fmla="*/ 364289 h 576928"/>
                    <a:gd name="connsiteX9" fmla="*/ 14856 w 379340"/>
                    <a:gd name="connsiteY9" fmla="*/ 397256 h 576928"/>
                    <a:gd name="connsiteX10" fmla="*/ 194772 w 379340"/>
                    <a:gd name="connsiteY10" fmla="*/ 576928 h 576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9340" h="576928">
                      <a:moveTo>
                        <a:pt x="376339" y="573631"/>
                      </a:moveTo>
                      <a:cubicBezTo>
                        <a:pt x="381290" y="499455"/>
                        <a:pt x="384592" y="448356"/>
                        <a:pt x="348277" y="412092"/>
                      </a:cubicBezTo>
                      <a:cubicBezTo>
                        <a:pt x="316915" y="380773"/>
                        <a:pt x="295459" y="374179"/>
                        <a:pt x="239338" y="362641"/>
                      </a:cubicBezTo>
                      <a:lnTo>
                        <a:pt x="174964" y="298354"/>
                      </a:lnTo>
                      <a:cubicBezTo>
                        <a:pt x="161760" y="285167"/>
                        <a:pt x="140301" y="280222"/>
                        <a:pt x="118843" y="283519"/>
                      </a:cubicBezTo>
                      <a:lnTo>
                        <a:pt x="95736" y="95605"/>
                      </a:lnTo>
                      <a:cubicBezTo>
                        <a:pt x="84180" y="32967"/>
                        <a:pt x="56121" y="1648"/>
                        <a:pt x="26409" y="0"/>
                      </a:cubicBezTo>
                      <a:cubicBezTo>
                        <a:pt x="11553" y="0"/>
                        <a:pt x="0" y="11539"/>
                        <a:pt x="0" y="26374"/>
                      </a:cubicBezTo>
                      <a:lnTo>
                        <a:pt x="0" y="364289"/>
                      </a:lnTo>
                      <a:cubicBezTo>
                        <a:pt x="0" y="377476"/>
                        <a:pt x="4953" y="389014"/>
                        <a:pt x="14856" y="397256"/>
                      </a:cubicBezTo>
                      <a:lnTo>
                        <a:pt x="194772" y="576928"/>
                      </a:lnTo>
                    </a:path>
                  </a:pathLst>
                </a:custGeom>
                <a:noFill/>
                <a:ln w="12700" cap="rnd">
                  <a:solidFill>
                    <a:srgbClr val="000000"/>
                  </a:solidFill>
                  <a:prstDash val="solid"/>
                  <a:round/>
                </a:ln>
              </p:spPr>
              <p:txBody>
                <a:bodyPr rtlCol="0" anchor="ctr"/>
                <a:lstStyle/>
                <a:p>
                  <a:endParaRPr lang="en-US" sz="1799"/>
                </a:p>
              </p:txBody>
            </p:sp>
            <p:sp>
              <p:nvSpPr>
                <p:cNvPr id="21" name="Freeform 20">
                  <a:extLst>
                    <a:ext uri="{FF2B5EF4-FFF2-40B4-BE49-F238E27FC236}">
                      <a16:creationId xmlns:a16="http://schemas.microsoft.com/office/drawing/2014/main" id="{7FBF59C9-21E7-63A6-5598-A0AF32F9954D}"/>
                    </a:ext>
                  </a:extLst>
                </p:cNvPr>
                <p:cNvSpPr/>
                <p:nvPr/>
              </p:nvSpPr>
              <p:spPr>
                <a:xfrm>
                  <a:off x="20107677" y="6606490"/>
                  <a:ext cx="250892" cy="107143"/>
                </a:xfrm>
                <a:custGeom>
                  <a:avLst/>
                  <a:gdLst>
                    <a:gd name="connsiteX0" fmla="*/ -1 w 250892"/>
                    <a:gd name="connsiteY0" fmla="*/ 0 h 107143"/>
                    <a:gd name="connsiteX1" fmla="*/ 250890 w 250892"/>
                    <a:gd name="connsiteY1" fmla="*/ 0 h 107143"/>
                    <a:gd name="connsiteX2" fmla="*/ 250890 w 250892"/>
                    <a:gd name="connsiteY2" fmla="*/ 107144 h 107143"/>
                    <a:gd name="connsiteX3" fmla="*/ -1 w 250892"/>
                    <a:gd name="connsiteY3" fmla="*/ 107144 h 107143"/>
                  </a:gdLst>
                  <a:ahLst/>
                  <a:cxnLst>
                    <a:cxn ang="0">
                      <a:pos x="connsiteX0" y="connsiteY0"/>
                    </a:cxn>
                    <a:cxn ang="0">
                      <a:pos x="connsiteX1" y="connsiteY1"/>
                    </a:cxn>
                    <a:cxn ang="0">
                      <a:pos x="connsiteX2" y="connsiteY2"/>
                    </a:cxn>
                    <a:cxn ang="0">
                      <a:pos x="connsiteX3" y="connsiteY3"/>
                    </a:cxn>
                  </a:cxnLst>
                  <a:rect l="l" t="t" r="r" b="b"/>
                  <a:pathLst>
                    <a:path w="250892" h="107143">
                      <a:moveTo>
                        <a:pt x="-1" y="0"/>
                      </a:moveTo>
                      <a:lnTo>
                        <a:pt x="250890" y="0"/>
                      </a:lnTo>
                      <a:lnTo>
                        <a:pt x="250890" y="107144"/>
                      </a:lnTo>
                      <a:lnTo>
                        <a:pt x="-1" y="107144"/>
                      </a:lnTo>
                      <a:close/>
                    </a:path>
                  </a:pathLst>
                </a:custGeom>
                <a:solidFill>
                  <a:srgbClr val="006668"/>
                </a:solidFill>
                <a:ln w="12700" cap="rnd">
                  <a:solidFill>
                    <a:srgbClr val="000000"/>
                  </a:solidFill>
                  <a:prstDash val="solid"/>
                  <a:round/>
                </a:ln>
              </p:spPr>
              <p:txBody>
                <a:bodyPr rtlCol="0" anchor="ctr"/>
                <a:lstStyle/>
                <a:p>
                  <a:endParaRPr lang="en-US" sz="1799"/>
                </a:p>
              </p:txBody>
            </p:sp>
            <p:sp>
              <p:nvSpPr>
                <p:cNvPr id="22" name="Freeform 21">
                  <a:extLst>
                    <a:ext uri="{FF2B5EF4-FFF2-40B4-BE49-F238E27FC236}">
                      <a16:creationId xmlns:a16="http://schemas.microsoft.com/office/drawing/2014/main" id="{D6AC0D90-CF0B-13A2-C83F-8A79A6E8CD14}"/>
                    </a:ext>
                  </a:extLst>
                </p:cNvPr>
                <p:cNvSpPr/>
                <p:nvPr/>
              </p:nvSpPr>
              <p:spPr>
                <a:xfrm>
                  <a:off x="20041202" y="6313081"/>
                  <a:ext cx="115992" cy="150000"/>
                </a:xfrm>
                <a:custGeom>
                  <a:avLst/>
                  <a:gdLst>
                    <a:gd name="connsiteX0" fmla="*/ 40065 w 115992"/>
                    <a:gd name="connsiteY0" fmla="*/ 0 h 150000"/>
                    <a:gd name="connsiteX1" fmla="*/ 16956 w 115992"/>
                    <a:gd name="connsiteY1" fmla="*/ 6593 h 150000"/>
                    <a:gd name="connsiteX2" fmla="*/ 3752 w 115992"/>
                    <a:gd name="connsiteY2" fmla="*/ 37912 h 150000"/>
                    <a:gd name="connsiteX3" fmla="*/ 115992 w 115992"/>
                    <a:gd name="connsiteY3" fmla="*/ 150001 h 150000"/>
                  </a:gdLst>
                  <a:ahLst/>
                  <a:cxnLst>
                    <a:cxn ang="0">
                      <a:pos x="connsiteX0" y="connsiteY0"/>
                    </a:cxn>
                    <a:cxn ang="0">
                      <a:pos x="connsiteX1" y="connsiteY1"/>
                    </a:cxn>
                    <a:cxn ang="0">
                      <a:pos x="connsiteX2" y="connsiteY2"/>
                    </a:cxn>
                    <a:cxn ang="0">
                      <a:pos x="connsiteX3" y="connsiteY3"/>
                    </a:cxn>
                  </a:cxnLst>
                  <a:rect l="l" t="t" r="r" b="b"/>
                  <a:pathLst>
                    <a:path w="115992" h="150000">
                      <a:moveTo>
                        <a:pt x="40065" y="0"/>
                      </a:moveTo>
                      <a:cubicBezTo>
                        <a:pt x="31812" y="0"/>
                        <a:pt x="23559" y="3296"/>
                        <a:pt x="16956" y="6593"/>
                      </a:cubicBezTo>
                      <a:cubicBezTo>
                        <a:pt x="5402" y="11538"/>
                        <a:pt x="-6151" y="26373"/>
                        <a:pt x="3752" y="37912"/>
                      </a:cubicBezTo>
                      <a:lnTo>
                        <a:pt x="115992" y="150001"/>
                      </a:lnTo>
                    </a:path>
                  </a:pathLst>
                </a:custGeom>
                <a:noFill/>
                <a:ln w="12700" cap="rnd">
                  <a:solidFill>
                    <a:srgbClr val="000000"/>
                  </a:solidFill>
                  <a:prstDash val="solid"/>
                  <a:round/>
                </a:ln>
              </p:spPr>
              <p:txBody>
                <a:bodyPr rtlCol="0" anchor="ctr"/>
                <a:lstStyle/>
                <a:p>
                  <a:endParaRPr lang="en-US" sz="1799"/>
                </a:p>
              </p:txBody>
            </p:sp>
          </p:grpSp>
        </p:grpSp>
        <p:grpSp>
          <p:nvGrpSpPr>
            <p:cNvPr id="5" name="Graphic 503">
              <a:extLst>
                <a:ext uri="{FF2B5EF4-FFF2-40B4-BE49-F238E27FC236}">
                  <a16:creationId xmlns:a16="http://schemas.microsoft.com/office/drawing/2014/main" id="{C369D8B1-5B10-1338-3A9C-2EC91B5F76C2}"/>
                </a:ext>
              </a:extLst>
            </p:cNvPr>
            <p:cNvGrpSpPr/>
            <p:nvPr/>
          </p:nvGrpSpPr>
          <p:grpSpPr>
            <a:xfrm>
              <a:off x="20104092" y="5627360"/>
              <a:ext cx="593135" cy="804402"/>
              <a:chOff x="20104092" y="5627360"/>
              <a:chExt cx="593135" cy="804402"/>
            </a:xfrm>
            <a:noFill/>
          </p:grpSpPr>
          <p:sp>
            <p:nvSpPr>
              <p:cNvPr id="6" name="Freeform 5">
                <a:extLst>
                  <a:ext uri="{FF2B5EF4-FFF2-40B4-BE49-F238E27FC236}">
                    <a16:creationId xmlns:a16="http://schemas.microsoft.com/office/drawing/2014/main" id="{04854722-15D0-ACB8-9321-1BDA0BFE3196}"/>
                  </a:ext>
                </a:extLst>
              </p:cNvPr>
              <p:cNvSpPr/>
              <p:nvPr/>
            </p:nvSpPr>
            <p:spPr>
              <a:xfrm>
                <a:off x="20310701" y="5793845"/>
                <a:ext cx="178266" cy="359343"/>
              </a:xfrm>
              <a:custGeom>
                <a:avLst/>
                <a:gdLst>
                  <a:gd name="connsiteX0" fmla="*/ 0 w 178266"/>
                  <a:gd name="connsiteY0" fmla="*/ 179672 h 359343"/>
                  <a:gd name="connsiteX1" fmla="*/ 89133 w 178266"/>
                  <a:gd name="connsiteY1" fmla="*/ 359344 h 359343"/>
                  <a:gd name="connsiteX2" fmla="*/ 178266 w 178266"/>
                  <a:gd name="connsiteY2" fmla="*/ 179672 h 359343"/>
                  <a:gd name="connsiteX3" fmla="*/ 89133 w 178266"/>
                  <a:gd name="connsiteY3" fmla="*/ 0 h 359343"/>
                  <a:gd name="connsiteX4" fmla="*/ 0 w 178266"/>
                  <a:gd name="connsiteY4" fmla="*/ 179672 h 359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266" h="359343">
                    <a:moveTo>
                      <a:pt x="0" y="179672"/>
                    </a:moveTo>
                    <a:cubicBezTo>
                      <a:pt x="0" y="253848"/>
                      <a:pt x="34662" y="318134"/>
                      <a:pt x="89133" y="359344"/>
                    </a:cubicBezTo>
                    <a:cubicBezTo>
                      <a:pt x="143602" y="318134"/>
                      <a:pt x="178266" y="252200"/>
                      <a:pt x="178266" y="179672"/>
                    </a:cubicBezTo>
                    <a:cubicBezTo>
                      <a:pt x="178266" y="107144"/>
                      <a:pt x="143602" y="41209"/>
                      <a:pt x="89133" y="0"/>
                    </a:cubicBezTo>
                    <a:cubicBezTo>
                      <a:pt x="34662" y="41209"/>
                      <a:pt x="0" y="107144"/>
                      <a:pt x="0" y="179672"/>
                    </a:cubicBezTo>
                    <a:close/>
                  </a:path>
                </a:pathLst>
              </a:custGeom>
              <a:noFill/>
              <a:ln w="12700" cap="rnd">
                <a:solidFill>
                  <a:srgbClr val="000000"/>
                </a:solidFill>
                <a:prstDash val="solid"/>
                <a:round/>
              </a:ln>
            </p:spPr>
            <p:txBody>
              <a:bodyPr rtlCol="0" anchor="ctr"/>
              <a:lstStyle/>
              <a:p>
                <a:endParaRPr lang="en-US" sz="1799"/>
              </a:p>
            </p:txBody>
          </p:sp>
          <p:sp>
            <p:nvSpPr>
              <p:cNvPr id="7" name="Freeform 6">
                <a:extLst>
                  <a:ext uri="{FF2B5EF4-FFF2-40B4-BE49-F238E27FC236}">
                    <a16:creationId xmlns:a16="http://schemas.microsoft.com/office/drawing/2014/main" id="{39C8E96E-A5CA-B822-3707-A39A83C8EE57}"/>
                  </a:ext>
                </a:extLst>
              </p:cNvPr>
              <p:cNvSpPr/>
              <p:nvPr/>
            </p:nvSpPr>
            <p:spPr>
              <a:xfrm>
                <a:off x="20548547" y="5823516"/>
                <a:ext cx="126780" cy="181320"/>
              </a:xfrm>
              <a:custGeom>
                <a:avLst/>
                <a:gdLst>
                  <a:gd name="connsiteX0" fmla="*/ 108782 w 126780"/>
                  <a:gd name="connsiteY0" fmla="*/ 117034 h 181320"/>
                  <a:gd name="connsiteX1" fmla="*/ 9746 w 126780"/>
                  <a:gd name="connsiteY1" fmla="*/ 181320 h 181320"/>
                  <a:gd name="connsiteX2" fmla="*/ 17999 w 126780"/>
                  <a:gd name="connsiteY2" fmla="*/ 64286 h 181320"/>
                  <a:gd name="connsiteX3" fmla="*/ 117035 w 126780"/>
                  <a:gd name="connsiteY3" fmla="*/ 0 h 181320"/>
                  <a:gd name="connsiteX4" fmla="*/ 108782 w 126780"/>
                  <a:gd name="connsiteY4" fmla="*/ 117034 h 181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780" h="181320">
                    <a:moveTo>
                      <a:pt x="108782" y="117034"/>
                    </a:moveTo>
                    <a:cubicBezTo>
                      <a:pt x="87323" y="153298"/>
                      <a:pt x="49361" y="176375"/>
                      <a:pt x="9746" y="181320"/>
                    </a:cubicBezTo>
                    <a:cubicBezTo>
                      <a:pt x="-5110" y="145056"/>
                      <a:pt x="-3460" y="102199"/>
                      <a:pt x="17999" y="64286"/>
                    </a:cubicBezTo>
                    <a:cubicBezTo>
                      <a:pt x="39457" y="28022"/>
                      <a:pt x="77420" y="4945"/>
                      <a:pt x="117035" y="0"/>
                    </a:cubicBezTo>
                    <a:cubicBezTo>
                      <a:pt x="131891" y="36264"/>
                      <a:pt x="130241" y="79121"/>
                      <a:pt x="108782" y="117034"/>
                    </a:cubicBezTo>
                    <a:close/>
                  </a:path>
                </a:pathLst>
              </a:custGeom>
              <a:noFill/>
              <a:ln w="12700" cap="rnd">
                <a:solidFill>
                  <a:srgbClr val="000000"/>
                </a:solidFill>
                <a:prstDash val="solid"/>
                <a:round/>
              </a:ln>
            </p:spPr>
            <p:txBody>
              <a:bodyPr rtlCol="0" anchor="ctr"/>
              <a:lstStyle/>
              <a:p>
                <a:endParaRPr lang="en-US" sz="1799"/>
              </a:p>
            </p:txBody>
          </p:sp>
          <p:sp>
            <p:nvSpPr>
              <p:cNvPr id="8" name="Freeform 7">
                <a:extLst>
                  <a:ext uri="{FF2B5EF4-FFF2-40B4-BE49-F238E27FC236}">
                    <a16:creationId xmlns:a16="http://schemas.microsoft.com/office/drawing/2014/main" id="{46CDE196-6F14-714D-946E-A6BCA1E32EAC}"/>
                  </a:ext>
                </a:extLst>
              </p:cNvPr>
              <p:cNvSpPr/>
              <p:nvPr/>
            </p:nvSpPr>
            <p:spPr>
              <a:xfrm>
                <a:off x="20117739" y="5823516"/>
                <a:ext cx="126780" cy="181320"/>
              </a:xfrm>
              <a:custGeom>
                <a:avLst/>
                <a:gdLst>
                  <a:gd name="connsiteX0" fmla="*/ 108782 w 126780"/>
                  <a:gd name="connsiteY0" fmla="*/ 64286 h 181320"/>
                  <a:gd name="connsiteX1" fmla="*/ 9746 w 126780"/>
                  <a:gd name="connsiteY1" fmla="*/ 0 h 181320"/>
                  <a:gd name="connsiteX2" fmla="*/ 17999 w 126780"/>
                  <a:gd name="connsiteY2" fmla="*/ 117034 h 181320"/>
                  <a:gd name="connsiteX3" fmla="*/ 117035 w 126780"/>
                  <a:gd name="connsiteY3" fmla="*/ 181320 h 181320"/>
                  <a:gd name="connsiteX4" fmla="*/ 108782 w 126780"/>
                  <a:gd name="connsiteY4" fmla="*/ 64286 h 181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780" h="181320">
                    <a:moveTo>
                      <a:pt x="108782" y="64286"/>
                    </a:moveTo>
                    <a:cubicBezTo>
                      <a:pt x="87323" y="28022"/>
                      <a:pt x="49361" y="4945"/>
                      <a:pt x="9746" y="0"/>
                    </a:cubicBezTo>
                    <a:cubicBezTo>
                      <a:pt x="-5110" y="36264"/>
                      <a:pt x="-3460" y="79121"/>
                      <a:pt x="17999" y="117034"/>
                    </a:cubicBezTo>
                    <a:cubicBezTo>
                      <a:pt x="39455" y="153298"/>
                      <a:pt x="77420" y="176375"/>
                      <a:pt x="117035" y="181320"/>
                    </a:cubicBezTo>
                    <a:cubicBezTo>
                      <a:pt x="131891" y="145056"/>
                      <a:pt x="130239" y="102199"/>
                      <a:pt x="108782" y="64286"/>
                    </a:cubicBezTo>
                    <a:close/>
                  </a:path>
                </a:pathLst>
              </a:custGeom>
              <a:noFill/>
              <a:ln w="12700" cap="rnd">
                <a:solidFill>
                  <a:srgbClr val="000000"/>
                </a:solidFill>
                <a:prstDash val="solid"/>
                <a:round/>
              </a:ln>
            </p:spPr>
            <p:txBody>
              <a:bodyPr rtlCol="0" anchor="ctr"/>
              <a:lstStyle/>
              <a:p>
                <a:endParaRPr lang="en-US" sz="1799"/>
              </a:p>
            </p:txBody>
          </p:sp>
          <p:sp>
            <p:nvSpPr>
              <p:cNvPr id="9" name="Freeform 8">
                <a:extLst>
                  <a:ext uri="{FF2B5EF4-FFF2-40B4-BE49-F238E27FC236}">
                    <a16:creationId xmlns:a16="http://schemas.microsoft.com/office/drawing/2014/main" id="{EE8CF492-9232-575F-4802-96D286FCF087}"/>
                  </a:ext>
                </a:extLst>
              </p:cNvPr>
              <p:cNvSpPr/>
              <p:nvPr/>
            </p:nvSpPr>
            <p:spPr>
              <a:xfrm>
                <a:off x="20436760" y="5627360"/>
                <a:ext cx="122570" cy="187913"/>
              </a:xfrm>
              <a:custGeom>
                <a:avLst/>
                <a:gdLst>
                  <a:gd name="connsiteX0" fmla="*/ 14243 w 122570"/>
                  <a:gd name="connsiteY0" fmla="*/ 117034 h 187913"/>
                  <a:gd name="connsiteX1" fmla="*/ 14243 w 122570"/>
                  <a:gd name="connsiteY1" fmla="*/ 0 h 187913"/>
                  <a:gd name="connsiteX2" fmla="*/ 108326 w 122570"/>
                  <a:gd name="connsiteY2" fmla="*/ 70880 h 187913"/>
                  <a:gd name="connsiteX3" fmla="*/ 108326 w 122570"/>
                  <a:gd name="connsiteY3" fmla="*/ 187914 h 187913"/>
                  <a:gd name="connsiteX4" fmla="*/ 14243 w 122570"/>
                  <a:gd name="connsiteY4" fmla="*/ 117034 h 1879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70" h="187913">
                    <a:moveTo>
                      <a:pt x="14243" y="117034"/>
                    </a:moveTo>
                    <a:cubicBezTo>
                      <a:pt x="-5564" y="79121"/>
                      <a:pt x="-3914" y="36264"/>
                      <a:pt x="14243" y="0"/>
                    </a:cubicBezTo>
                    <a:cubicBezTo>
                      <a:pt x="53858" y="8242"/>
                      <a:pt x="88520" y="32967"/>
                      <a:pt x="108326" y="70880"/>
                    </a:cubicBezTo>
                    <a:cubicBezTo>
                      <a:pt x="128135" y="108792"/>
                      <a:pt x="126485" y="151649"/>
                      <a:pt x="108326" y="187914"/>
                    </a:cubicBezTo>
                    <a:cubicBezTo>
                      <a:pt x="68714" y="179672"/>
                      <a:pt x="34049" y="154946"/>
                      <a:pt x="14243" y="117034"/>
                    </a:cubicBezTo>
                    <a:close/>
                  </a:path>
                </a:pathLst>
              </a:custGeom>
              <a:noFill/>
              <a:ln w="12700" cap="rnd">
                <a:solidFill>
                  <a:srgbClr val="000000"/>
                </a:solidFill>
                <a:prstDash val="solid"/>
                <a:round/>
              </a:ln>
            </p:spPr>
            <p:txBody>
              <a:bodyPr rtlCol="0" anchor="ctr"/>
              <a:lstStyle/>
              <a:p>
                <a:endParaRPr lang="en-US" sz="1799"/>
              </a:p>
            </p:txBody>
          </p:sp>
          <p:sp>
            <p:nvSpPr>
              <p:cNvPr id="10" name="Freeform 9">
                <a:extLst>
                  <a:ext uri="{FF2B5EF4-FFF2-40B4-BE49-F238E27FC236}">
                    <a16:creationId xmlns:a16="http://schemas.microsoft.com/office/drawing/2014/main" id="{8BD067EA-8914-DF78-194A-2C574E75B81E}"/>
                  </a:ext>
                </a:extLst>
              </p:cNvPr>
              <p:cNvSpPr/>
              <p:nvPr/>
            </p:nvSpPr>
            <p:spPr>
              <a:xfrm>
                <a:off x="20241988" y="5627360"/>
                <a:ext cx="122571" cy="187913"/>
              </a:xfrm>
              <a:custGeom>
                <a:avLst/>
                <a:gdLst>
                  <a:gd name="connsiteX0" fmla="*/ 108328 w 122571"/>
                  <a:gd name="connsiteY0" fmla="*/ 117034 h 187913"/>
                  <a:gd name="connsiteX1" fmla="*/ 108328 w 122571"/>
                  <a:gd name="connsiteY1" fmla="*/ 0 h 187913"/>
                  <a:gd name="connsiteX2" fmla="*/ 14243 w 122571"/>
                  <a:gd name="connsiteY2" fmla="*/ 70880 h 187913"/>
                  <a:gd name="connsiteX3" fmla="*/ 14243 w 122571"/>
                  <a:gd name="connsiteY3" fmla="*/ 187914 h 187913"/>
                  <a:gd name="connsiteX4" fmla="*/ 108328 w 122571"/>
                  <a:gd name="connsiteY4" fmla="*/ 117034 h 1879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71" h="187913">
                    <a:moveTo>
                      <a:pt x="108328" y="117034"/>
                    </a:moveTo>
                    <a:cubicBezTo>
                      <a:pt x="128135" y="79121"/>
                      <a:pt x="126485" y="36264"/>
                      <a:pt x="108328" y="0"/>
                    </a:cubicBezTo>
                    <a:cubicBezTo>
                      <a:pt x="68714" y="8242"/>
                      <a:pt x="34051" y="32967"/>
                      <a:pt x="14243" y="70880"/>
                    </a:cubicBezTo>
                    <a:cubicBezTo>
                      <a:pt x="-5564" y="108792"/>
                      <a:pt x="-3914" y="151649"/>
                      <a:pt x="14243" y="187914"/>
                    </a:cubicBezTo>
                    <a:cubicBezTo>
                      <a:pt x="53858" y="179672"/>
                      <a:pt x="88520" y="154946"/>
                      <a:pt x="108328" y="117034"/>
                    </a:cubicBezTo>
                    <a:close/>
                  </a:path>
                </a:pathLst>
              </a:custGeom>
              <a:noFill/>
              <a:ln w="12700" cap="rnd">
                <a:solidFill>
                  <a:srgbClr val="000000"/>
                </a:solidFill>
                <a:prstDash val="solid"/>
                <a:round/>
              </a:ln>
            </p:spPr>
            <p:txBody>
              <a:bodyPr rtlCol="0" anchor="ctr"/>
              <a:lstStyle/>
              <a:p>
                <a:endParaRPr lang="en-US" sz="1799"/>
              </a:p>
            </p:txBody>
          </p:sp>
          <p:grpSp>
            <p:nvGrpSpPr>
              <p:cNvPr id="11" name="Graphic 503">
                <a:extLst>
                  <a:ext uri="{FF2B5EF4-FFF2-40B4-BE49-F238E27FC236}">
                    <a16:creationId xmlns:a16="http://schemas.microsoft.com/office/drawing/2014/main" id="{EAD22A70-82E0-C0E2-94E9-26024F27695A}"/>
                  </a:ext>
                </a:extLst>
              </p:cNvPr>
              <p:cNvGrpSpPr/>
              <p:nvPr/>
            </p:nvGrpSpPr>
            <p:grpSpPr>
              <a:xfrm>
                <a:off x="20104092" y="6044632"/>
                <a:ext cx="593135" cy="198981"/>
                <a:chOff x="20104092" y="6044632"/>
                <a:chExt cx="593135" cy="198981"/>
              </a:xfrm>
              <a:noFill/>
            </p:grpSpPr>
            <p:sp>
              <p:nvSpPr>
                <p:cNvPr id="15" name="Freeform 14">
                  <a:extLst>
                    <a:ext uri="{FF2B5EF4-FFF2-40B4-BE49-F238E27FC236}">
                      <a16:creationId xmlns:a16="http://schemas.microsoft.com/office/drawing/2014/main" id="{54E6B0B5-4A56-7799-F4A7-E6A37921F23D}"/>
                    </a:ext>
                  </a:extLst>
                </p:cNvPr>
                <p:cNvSpPr/>
                <p:nvPr/>
              </p:nvSpPr>
              <p:spPr>
                <a:xfrm>
                  <a:off x="20104092" y="6044632"/>
                  <a:ext cx="220097" cy="198981"/>
                </a:xfrm>
                <a:custGeom>
                  <a:avLst/>
                  <a:gdLst>
                    <a:gd name="connsiteX0" fmla="*/ 56405 w 220097"/>
                    <a:gd name="connsiteY0" fmla="*/ 148117 h 198981"/>
                    <a:gd name="connsiteX1" fmla="*/ 218163 w 220097"/>
                    <a:gd name="connsiteY1" fmla="*/ 197568 h 198981"/>
                    <a:gd name="connsiteX2" fmla="*/ 163694 w 220097"/>
                    <a:gd name="connsiteY2" fmla="*/ 50864 h 198981"/>
                    <a:gd name="connsiteX3" fmla="*/ 1934 w 220097"/>
                    <a:gd name="connsiteY3" fmla="*/ 1413 h 198981"/>
                    <a:gd name="connsiteX4" fmla="*/ 56405 w 220097"/>
                    <a:gd name="connsiteY4" fmla="*/ 148117 h 198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097" h="198981">
                      <a:moveTo>
                        <a:pt x="56405" y="148117"/>
                      </a:moveTo>
                      <a:cubicBezTo>
                        <a:pt x="100971" y="187678"/>
                        <a:pt x="160392" y="204162"/>
                        <a:pt x="218163" y="197568"/>
                      </a:cubicBezTo>
                      <a:cubicBezTo>
                        <a:pt x="226416" y="144821"/>
                        <a:pt x="208260" y="90425"/>
                        <a:pt x="163694" y="50864"/>
                      </a:cubicBezTo>
                      <a:cubicBezTo>
                        <a:pt x="119127" y="11303"/>
                        <a:pt x="59706" y="-5181"/>
                        <a:pt x="1934" y="1413"/>
                      </a:cubicBezTo>
                      <a:cubicBezTo>
                        <a:pt x="-6319" y="54161"/>
                        <a:pt x="11838" y="108557"/>
                        <a:pt x="56405" y="148117"/>
                      </a:cubicBezTo>
                      <a:close/>
                    </a:path>
                  </a:pathLst>
                </a:custGeom>
                <a:noFill/>
                <a:ln w="12700" cap="rnd">
                  <a:solidFill>
                    <a:srgbClr val="000000"/>
                  </a:solidFill>
                  <a:prstDash val="solid"/>
                  <a:round/>
                </a:ln>
              </p:spPr>
              <p:txBody>
                <a:bodyPr rtlCol="0" anchor="ctr"/>
                <a:lstStyle/>
                <a:p>
                  <a:endParaRPr lang="en-US" sz="1799"/>
                </a:p>
              </p:txBody>
            </p:sp>
            <p:sp>
              <p:nvSpPr>
                <p:cNvPr id="16" name="Freeform 15">
                  <a:extLst>
                    <a:ext uri="{FF2B5EF4-FFF2-40B4-BE49-F238E27FC236}">
                      <a16:creationId xmlns:a16="http://schemas.microsoft.com/office/drawing/2014/main" id="{F04D8A48-E6E4-E926-0D7F-82BCAEE1DE1A}"/>
                    </a:ext>
                  </a:extLst>
                </p:cNvPr>
                <p:cNvSpPr/>
                <p:nvPr/>
              </p:nvSpPr>
              <p:spPr>
                <a:xfrm>
                  <a:off x="20477128" y="6044632"/>
                  <a:ext cx="220099" cy="198981"/>
                </a:xfrm>
                <a:custGeom>
                  <a:avLst/>
                  <a:gdLst>
                    <a:gd name="connsiteX0" fmla="*/ 163694 w 220099"/>
                    <a:gd name="connsiteY0" fmla="*/ 148117 h 198981"/>
                    <a:gd name="connsiteX1" fmla="*/ 1934 w 220099"/>
                    <a:gd name="connsiteY1" fmla="*/ 197568 h 198981"/>
                    <a:gd name="connsiteX2" fmla="*/ 56405 w 220099"/>
                    <a:gd name="connsiteY2" fmla="*/ 50864 h 198981"/>
                    <a:gd name="connsiteX3" fmla="*/ 218165 w 220099"/>
                    <a:gd name="connsiteY3" fmla="*/ 1413 h 198981"/>
                    <a:gd name="connsiteX4" fmla="*/ 163694 w 220099"/>
                    <a:gd name="connsiteY4" fmla="*/ 148117 h 198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099" h="198981">
                      <a:moveTo>
                        <a:pt x="163694" y="148117"/>
                      </a:moveTo>
                      <a:cubicBezTo>
                        <a:pt x="119129" y="187678"/>
                        <a:pt x="59705" y="204162"/>
                        <a:pt x="1934" y="197568"/>
                      </a:cubicBezTo>
                      <a:cubicBezTo>
                        <a:pt x="-6319" y="144821"/>
                        <a:pt x="11839" y="90425"/>
                        <a:pt x="56405" y="50864"/>
                      </a:cubicBezTo>
                      <a:cubicBezTo>
                        <a:pt x="100971" y="11303"/>
                        <a:pt x="160394" y="-5181"/>
                        <a:pt x="218165" y="1413"/>
                      </a:cubicBezTo>
                      <a:cubicBezTo>
                        <a:pt x="226418" y="54161"/>
                        <a:pt x="208260" y="108557"/>
                        <a:pt x="163694" y="148117"/>
                      </a:cubicBezTo>
                      <a:close/>
                    </a:path>
                  </a:pathLst>
                </a:custGeom>
                <a:noFill/>
                <a:ln w="12700" cap="rnd">
                  <a:solidFill>
                    <a:srgbClr val="000000"/>
                  </a:solidFill>
                  <a:prstDash val="solid"/>
                  <a:round/>
                </a:ln>
              </p:spPr>
              <p:txBody>
                <a:bodyPr rtlCol="0" anchor="ctr"/>
                <a:lstStyle/>
                <a:p>
                  <a:endParaRPr lang="en-US" sz="1799"/>
                </a:p>
              </p:txBody>
            </p:sp>
          </p:grpSp>
          <p:sp>
            <p:nvSpPr>
              <p:cNvPr id="13" name="Freeform 12">
                <a:extLst>
                  <a:ext uri="{FF2B5EF4-FFF2-40B4-BE49-F238E27FC236}">
                    <a16:creationId xmlns:a16="http://schemas.microsoft.com/office/drawing/2014/main" id="{16E92720-99D4-EFC1-C09B-7803E590AE26}"/>
                  </a:ext>
                </a:extLst>
              </p:cNvPr>
              <p:cNvSpPr/>
              <p:nvPr/>
            </p:nvSpPr>
            <p:spPr>
              <a:xfrm>
                <a:off x="20399834" y="6153189"/>
                <a:ext cx="16506" cy="278573"/>
              </a:xfrm>
              <a:custGeom>
                <a:avLst/>
                <a:gdLst>
                  <a:gd name="connsiteX0" fmla="*/ 0 w 16506"/>
                  <a:gd name="connsiteY0" fmla="*/ 0 h 278573"/>
                  <a:gd name="connsiteX1" fmla="*/ 0 w 16506"/>
                  <a:gd name="connsiteY1" fmla="*/ 278574 h 278573"/>
                </a:gdLst>
                <a:ahLst/>
                <a:cxnLst>
                  <a:cxn ang="0">
                    <a:pos x="connsiteX0" y="connsiteY0"/>
                  </a:cxn>
                  <a:cxn ang="0">
                    <a:pos x="connsiteX1" y="connsiteY1"/>
                  </a:cxn>
                </a:cxnLst>
                <a:rect l="l" t="t" r="r" b="b"/>
                <a:pathLst>
                  <a:path w="16506" h="278573">
                    <a:moveTo>
                      <a:pt x="0" y="0"/>
                    </a:moveTo>
                    <a:lnTo>
                      <a:pt x="0" y="278574"/>
                    </a:lnTo>
                  </a:path>
                </a:pathLst>
              </a:custGeom>
              <a:ln w="12700" cap="rnd">
                <a:solidFill>
                  <a:srgbClr val="000000"/>
                </a:solidFill>
                <a:prstDash val="solid"/>
                <a:round/>
              </a:ln>
            </p:spPr>
            <p:txBody>
              <a:bodyPr rtlCol="0" anchor="ctr"/>
              <a:lstStyle/>
              <a:p>
                <a:endParaRPr lang="en-US" sz="1799"/>
              </a:p>
            </p:txBody>
          </p:sp>
        </p:grpSp>
      </p:grpSp>
      <p:sp>
        <p:nvSpPr>
          <p:cNvPr id="26" name="Freeform 25">
            <a:extLst>
              <a:ext uri="{FF2B5EF4-FFF2-40B4-BE49-F238E27FC236}">
                <a16:creationId xmlns:a16="http://schemas.microsoft.com/office/drawing/2014/main" id="{D8452362-9322-B555-AFD1-C9056823BFDF}"/>
              </a:ext>
            </a:extLst>
          </p:cNvPr>
          <p:cNvSpPr/>
          <p:nvPr/>
        </p:nvSpPr>
        <p:spPr>
          <a:xfrm rot="16857412">
            <a:off x="2750626" y="4367501"/>
            <a:ext cx="1258839" cy="1104229"/>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chemeClr val="bg1">
              <a:alpha val="52000"/>
            </a:scheme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29246828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7814EF-B02A-C696-2CA2-6E2366D84CD7}"/>
            </a:ext>
          </a:extLst>
        </p:cNvPr>
        <p:cNvGrpSpPr/>
        <p:nvPr/>
      </p:nvGrpSpPr>
      <p:grpSpPr>
        <a:xfrm>
          <a:off x="0" y="0"/>
          <a:ext cx="0" cy="0"/>
          <a:chOff x="0" y="0"/>
          <a:chExt cx="0" cy="0"/>
        </a:xfrm>
      </p:grpSpPr>
      <p:grpSp>
        <p:nvGrpSpPr>
          <p:cNvPr id="23" name="Graphic 2">
            <a:extLst>
              <a:ext uri="{FF2B5EF4-FFF2-40B4-BE49-F238E27FC236}">
                <a16:creationId xmlns:a16="http://schemas.microsoft.com/office/drawing/2014/main" id="{867634CB-53AA-996C-81F5-130E69852A8C}"/>
              </a:ext>
            </a:extLst>
          </p:cNvPr>
          <p:cNvGrpSpPr/>
          <p:nvPr/>
        </p:nvGrpSpPr>
        <p:grpSpPr>
          <a:xfrm>
            <a:off x="390411" y="-3307743"/>
            <a:ext cx="414291" cy="413839"/>
            <a:chOff x="7257599" y="768348"/>
            <a:chExt cx="868457" cy="867509"/>
          </a:xfrm>
          <a:solidFill>
            <a:schemeClr val="bg1"/>
          </a:solidFill>
        </p:grpSpPr>
        <p:sp>
          <p:nvSpPr>
            <p:cNvPr id="24" name="Freeform 23">
              <a:extLst>
                <a:ext uri="{FF2B5EF4-FFF2-40B4-BE49-F238E27FC236}">
                  <a16:creationId xmlns:a16="http://schemas.microsoft.com/office/drawing/2014/main" id="{79416BCA-CCDF-6613-F156-163F1A94B8F8}"/>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3FBDA738-8938-E928-FF7C-26C82D9D4462}"/>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F6C04EB9-57F2-951C-2D69-F45381FBE9AC}"/>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F451FCE8-68FF-6185-534C-D708A840E32C}"/>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CE9AF619-6640-BBE1-80A2-F2BD6D3AD576}"/>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88" name="TextBox 87">
            <a:extLst>
              <a:ext uri="{FF2B5EF4-FFF2-40B4-BE49-F238E27FC236}">
                <a16:creationId xmlns:a16="http://schemas.microsoft.com/office/drawing/2014/main" id="{22722643-C051-64C2-2592-C113CD1BDA63}"/>
              </a:ext>
            </a:extLst>
          </p:cNvPr>
          <p:cNvSpPr txBox="1"/>
          <p:nvPr/>
        </p:nvSpPr>
        <p:spPr>
          <a:xfrm>
            <a:off x="613655" y="426684"/>
            <a:ext cx="6919333" cy="365356"/>
          </a:xfrm>
          <a:prstGeom prst="rect">
            <a:avLst/>
          </a:prstGeom>
          <a:noFill/>
        </p:spPr>
        <p:txBody>
          <a:bodyPr wrap="square" rtlCol="0" anchor="ctr">
            <a:spAutoFit/>
          </a:bodyPr>
          <a:lstStyle/>
          <a:p>
            <a:pPr marL="6350">
              <a:lnSpc>
                <a:spcPts val="2120"/>
              </a:lnSpc>
              <a:tabLst>
                <a:tab pos="611188" algn="l"/>
                <a:tab pos="612775" algn="l"/>
              </a:tabLst>
            </a:pPr>
            <a:r>
              <a:rPr lang="en-US" sz="2100" b="1" dirty="0">
                <a:solidFill>
                  <a:srgbClr val="00898B"/>
                </a:solidFill>
                <a:latin typeface="Calibri" panose="020F0502020204030204" pitchFamily="34" charset="0"/>
                <a:cs typeface="Calibri" panose="020F0502020204030204" pitchFamily="34" charset="0"/>
              </a:rPr>
              <a:t>Intervento</a:t>
            </a:r>
          </a:p>
        </p:txBody>
      </p:sp>
      <p:sp>
        <p:nvSpPr>
          <p:cNvPr id="89" name="Text Placeholder 1">
            <a:extLst>
              <a:ext uri="{FF2B5EF4-FFF2-40B4-BE49-F238E27FC236}">
                <a16:creationId xmlns:a16="http://schemas.microsoft.com/office/drawing/2014/main" id="{89FFB4DB-4B6B-14E1-AD46-020703F85639}"/>
              </a:ext>
            </a:extLst>
          </p:cNvPr>
          <p:cNvSpPr txBox="1">
            <a:spLocks/>
          </p:cNvSpPr>
          <p:nvPr/>
        </p:nvSpPr>
        <p:spPr>
          <a:xfrm>
            <a:off x="636831" y="790180"/>
            <a:ext cx="6389643" cy="2634461"/>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a:solidFill>
                  <a:srgbClr val="262626"/>
                </a:solidFill>
              </a:rPr>
              <a:t>MooMonitor+ è un sensore indossabile basato sull'intelligenza artificiale che viene fissato al collo delle vacche ed è progettato per </a:t>
            </a:r>
            <a:r>
              <a:rPr lang="en-US" sz="1150" b="0" dirty="0" err="1">
                <a:solidFill>
                  <a:srgbClr val="262626"/>
                </a:solidFill>
              </a:rPr>
              <a:t>analizzare </a:t>
            </a:r>
            <a:r>
              <a:rPr lang="en-US" sz="1150" b="0" dirty="0">
                <a:solidFill>
                  <a:srgbClr val="262626"/>
                </a:solidFill>
              </a:rPr>
              <a:t>vari modelli </a:t>
            </a:r>
            <a:r>
              <a:rPr lang="en-US" sz="1150" b="0" dirty="0" err="1">
                <a:solidFill>
                  <a:srgbClr val="262626"/>
                </a:solidFill>
              </a:rPr>
              <a:t>comportamentali </a:t>
            </a:r>
            <a:r>
              <a:rPr lang="en-US" sz="1150" b="0" dirty="0">
                <a:solidFill>
                  <a:srgbClr val="262626"/>
                </a:solidFill>
              </a:rPr>
              <a:t>quali alimentazione, riposo, ruminazione, livelli di attività e indicatori generali di salute. A differenza dei tradizionali sistemi di rilevamento del calore basati su contapassi, MooMonitor+ </a:t>
            </a:r>
            <a:r>
              <a:rPr lang="en-US" sz="1150" b="0" dirty="0" err="1">
                <a:solidFill>
                  <a:srgbClr val="262626"/>
                </a:solidFill>
              </a:rPr>
              <a:t>utilizza </a:t>
            </a:r>
            <a:r>
              <a:rPr lang="en-US" sz="1150" b="0" dirty="0">
                <a:solidFill>
                  <a:srgbClr val="262626"/>
                </a:solidFill>
              </a:rPr>
              <a:t>algoritmi avanzati di intelligenza artificiale per elaborare dati in tempo reale e rilevare sottili cambiamenti </a:t>
            </a:r>
            <a:r>
              <a:rPr lang="en-US" sz="1150" b="0" dirty="0" err="1">
                <a:solidFill>
                  <a:srgbClr val="262626"/>
                </a:solidFill>
              </a:rPr>
              <a:t>comportamentali </a:t>
            </a:r>
            <a:r>
              <a:rPr lang="en-US" sz="1150" b="0" dirty="0">
                <a:solidFill>
                  <a:srgbClr val="262626"/>
                </a:solidFill>
              </a:rPr>
              <a:t>che possono indicare </a:t>
            </a:r>
            <a:r>
              <a:rPr lang="en-US" sz="1150" b="0" dirty="0" err="1">
                <a:solidFill>
                  <a:srgbClr val="262626"/>
                </a:solidFill>
              </a:rPr>
              <a:t>estro</a:t>
            </a:r>
            <a:r>
              <a:rPr lang="en-US" sz="1150" b="0" dirty="0">
                <a:solidFill>
                  <a:srgbClr val="262626"/>
                </a:solidFill>
              </a:rPr>
              <a:t>, stress, malattia o disagio. Il dispositivo trasmette continuamente i dati a una piattaforma basata su cloud, dove modelli di apprendimento automatico </a:t>
            </a:r>
            <a:r>
              <a:rPr lang="en-US" sz="1150" b="0" dirty="0" err="1">
                <a:solidFill>
                  <a:srgbClr val="262626"/>
                </a:solidFill>
              </a:rPr>
              <a:t>analizzano </a:t>
            </a:r>
            <a:r>
              <a:rPr lang="en-US" sz="1150" b="0" dirty="0">
                <a:solidFill>
                  <a:srgbClr val="262626"/>
                </a:solidFill>
              </a:rPr>
              <a:t>tendenze e modelli. Gli allevatori possono accedere a queste informazioni tramite un'app mobile o un'interfaccia desktop, ricevendo avvisi istantanei quando una vacca richiede attenzione.</a:t>
            </a:r>
          </a:p>
          <a:p>
            <a:pPr algn="just">
              <a:lnSpc>
                <a:spcPts val="1220"/>
              </a:lnSpc>
              <a:spcBef>
                <a:spcPts val="0"/>
              </a:spcBef>
            </a:pPr>
            <a:r>
              <a:rPr lang="en-US" sz="1150" b="0" dirty="0">
                <a:solidFill>
                  <a:srgbClr val="262626"/>
                </a:solidFill>
              </a:rPr>
              <a:t> </a:t>
            </a:r>
          </a:p>
          <a:p>
            <a:pPr algn="just">
              <a:lnSpc>
                <a:spcPts val="1220"/>
              </a:lnSpc>
              <a:spcBef>
                <a:spcPts val="0"/>
              </a:spcBef>
            </a:pPr>
            <a:endParaRPr lang="en-US" sz="1150" b="0" dirty="0">
              <a:solidFill>
                <a:srgbClr val="262626"/>
              </a:solidFill>
            </a:endParaRPr>
          </a:p>
          <a:p>
            <a:pPr algn="just">
              <a:lnSpc>
                <a:spcPts val="1220"/>
              </a:lnSpc>
              <a:spcBef>
                <a:spcPts val="0"/>
              </a:spcBef>
            </a:pPr>
            <a:endParaRPr lang="en-US" sz="1150" b="0" dirty="0">
              <a:solidFill>
                <a:srgbClr val="262626"/>
              </a:solidFill>
            </a:endParaRPr>
          </a:p>
          <a:p>
            <a:pPr algn="just">
              <a:lnSpc>
                <a:spcPts val="1220"/>
              </a:lnSpc>
              <a:spcBef>
                <a:spcPts val="0"/>
              </a:spcBef>
            </a:pPr>
            <a:endParaRPr lang="en-US" sz="1150" b="0" dirty="0">
              <a:solidFill>
                <a:srgbClr val="262626"/>
              </a:solidFill>
            </a:endParaRPr>
          </a:p>
          <a:p>
            <a:pPr algn="just">
              <a:lnSpc>
                <a:spcPts val="1220"/>
              </a:lnSpc>
              <a:spcBef>
                <a:spcPts val="0"/>
              </a:spcBef>
            </a:pPr>
            <a:endParaRPr lang="en-US" sz="1150" b="0" dirty="0">
              <a:solidFill>
                <a:srgbClr val="262626"/>
              </a:solidFill>
            </a:endParaRPr>
          </a:p>
          <a:p>
            <a:pPr algn="just">
              <a:lnSpc>
                <a:spcPts val="1220"/>
              </a:lnSpc>
              <a:spcBef>
                <a:spcPts val="0"/>
              </a:spcBef>
            </a:pPr>
            <a:r>
              <a:rPr lang="en-US" sz="1150" b="0" dirty="0">
                <a:solidFill>
                  <a:srgbClr val="262626"/>
                </a:solidFill>
              </a:rPr>
              <a:t>Il sistema di intelligenza artificiale aiuta a rilevare i tempi ottimali per l'inseminazione, garantendo migliori tassi di successo riproduttivo e riducendo la necessità di trattamenti di fertilità a base di ormoni. Identifica anche i primi segni di malattia, consentendo agli allevatori di intervenire prima che i sintomi diventino gravi, riducendo in ultima analisi i costi veterinari e la mortalità delle vacche. Inoltre, l'integrazione di </a:t>
            </a:r>
            <a:r>
              <a:rPr lang="en-US" sz="1150" b="0" dirty="0" err="1">
                <a:solidFill>
                  <a:srgbClr val="262626"/>
                </a:solidFill>
              </a:rPr>
              <a:t>MooMonitor+ </a:t>
            </a:r>
            <a:r>
              <a:rPr lang="en-US" sz="1150" b="0" dirty="0">
                <a:solidFill>
                  <a:srgbClr val="262626"/>
                </a:solidFill>
              </a:rPr>
              <a:t>con il software di gestione dell'allevamento consente l'automazione di processi chiave, come l'analisi della produzione di latte, le decisioni di riproduzione e gli adeguamenti dell'alimentazione, rendendo più efficiente la gestione della mandria. La piattaforma offre anche il monitoraggio storico e </a:t>
            </a:r>
            <a:r>
              <a:rPr lang="en-US" sz="1150" b="0" dirty="0" err="1">
                <a:solidFill>
                  <a:srgbClr val="262626"/>
                </a:solidFill>
              </a:rPr>
              <a:t>la visualizzazione</a:t>
            </a:r>
            <a:r>
              <a:rPr lang="en-US" sz="1150" b="0" dirty="0">
                <a:solidFill>
                  <a:srgbClr val="262626"/>
                </a:solidFill>
              </a:rPr>
              <a:t> dei dati</a:t>
            </a:r>
            <a:r>
              <a:rPr lang="en-US" sz="1150" b="0" dirty="0" err="1">
                <a:solidFill>
                  <a:srgbClr val="262626"/>
                </a:solidFill>
              </a:rPr>
              <a:t>, </a:t>
            </a:r>
            <a:r>
              <a:rPr lang="en-US" sz="1150" b="0" dirty="0">
                <a:solidFill>
                  <a:srgbClr val="262626"/>
                </a:solidFill>
              </a:rPr>
              <a:t>aiutando gli allevatori </a:t>
            </a:r>
            <a:r>
              <a:rPr lang="en-US" sz="1150" b="0" dirty="0" err="1">
                <a:solidFill>
                  <a:srgbClr val="262626"/>
                </a:solidFill>
              </a:rPr>
              <a:t>a riconoscere </a:t>
            </a:r>
            <a:r>
              <a:rPr lang="en-US" sz="1150" b="0" dirty="0">
                <a:solidFill>
                  <a:srgbClr val="262626"/>
                </a:solidFill>
              </a:rPr>
              <a:t>le tendenze a lungo termine e </a:t>
            </a:r>
            <a:r>
              <a:rPr lang="en-US" sz="1150" b="0" dirty="0" err="1">
                <a:solidFill>
                  <a:srgbClr val="262626"/>
                </a:solidFill>
              </a:rPr>
              <a:t>a ottimizzare </a:t>
            </a:r>
            <a:r>
              <a:rPr lang="en-US" sz="1150" b="0" dirty="0">
                <a:solidFill>
                  <a:srgbClr val="262626"/>
                </a:solidFill>
              </a:rPr>
              <a:t>le prestazioni della mandria. Fornendo informazioni in tempo reale basate sull'intelligenza artificiale, </a:t>
            </a:r>
            <a:r>
              <a:rPr lang="en-US" sz="1150" b="0" dirty="0" err="1">
                <a:solidFill>
                  <a:srgbClr val="262626"/>
                </a:solidFill>
              </a:rPr>
              <a:t>MooMonitor+ </a:t>
            </a:r>
            <a:r>
              <a:rPr lang="en-US" sz="1150" b="0" dirty="0">
                <a:solidFill>
                  <a:srgbClr val="262626"/>
                </a:solidFill>
              </a:rPr>
              <a:t>migliora significativamente il processo decisionale nell'allevamento da latte, riducendo al contempo la dipendenza dal monitoraggio manuale.</a:t>
            </a:r>
          </a:p>
          <a:p>
            <a:pPr algn="just">
              <a:lnSpc>
                <a:spcPts val="1220"/>
              </a:lnSpc>
              <a:spcBef>
                <a:spcPts val="0"/>
              </a:spcBef>
            </a:pPr>
            <a:r>
              <a:rPr lang="en-US" sz="1150" b="0" dirty="0">
                <a:solidFill>
                  <a:srgbClr val="262626"/>
                </a:solidFill>
              </a:rPr>
              <a:t> </a:t>
            </a:r>
          </a:p>
        </p:txBody>
      </p:sp>
      <p:cxnSp>
        <p:nvCxnSpPr>
          <p:cNvPr id="90" name="Straight Connector 89">
            <a:extLst>
              <a:ext uri="{FF2B5EF4-FFF2-40B4-BE49-F238E27FC236}">
                <a16:creationId xmlns:a16="http://schemas.microsoft.com/office/drawing/2014/main" id="{6174D145-861B-971C-8EBF-60CA9841B7B6}"/>
              </a:ext>
            </a:extLst>
          </p:cNvPr>
          <p:cNvCxnSpPr>
            <a:cxnSpLocks/>
            <a:stCxn id="88" idx="1"/>
          </p:cNvCxnSpPr>
          <p:nvPr/>
        </p:nvCxnSpPr>
        <p:spPr>
          <a:xfrm flipH="1" flipV="1">
            <a:off x="-2944" y="609361"/>
            <a:ext cx="616599" cy="1"/>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pic>
        <p:nvPicPr>
          <p:cNvPr id="98" name="Picture 97">
            <a:extLst>
              <a:ext uri="{FF2B5EF4-FFF2-40B4-BE49-F238E27FC236}">
                <a16:creationId xmlns:a16="http://schemas.microsoft.com/office/drawing/2014/main" id="{A176FFC4-1A30-472E-8251-15C318558B4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4565" r="4565"/>
          <a:stretch/>
        </p:blipFill>
        <p:spPr>
          <a:xfrm>
            <a:off x="4666734" y="8298133"/>
            <a:ext cx="2892941" cy="1792045"/>
          </a:xfrm>
          <a:prstGeom prst="rect">
            <a:avLst/>
          </a:prstGeom>
        </p:spPr>
      </p:pic>
      <p:sp>
        <p:nvSpPr>
          <p:cNvPr id="99" name="TextBox 98">
            <a:extLst>
              <a:ext uri="{FF2B5EF4-FFF2-40B4-BE49-F238E27FC236}">
                <a16:creationId xmlns:a16="http://schemas.microsoft.com/office/drawing/2014/main" id="{F134679B-ED93-14E0-E2BC-2CFADD9DEFE2}"/>
              </a:ext>
            </a:extLst>
          </p:cNvPr>
          <p:cNvSpPr txBox="1"/>
          <p:nvPr/>
        </p:nvSpPr>
        <p:spPr>
          <a:xfrm>
            <a:off x="608551" y="4129506"/>
            <a:ext cx="6919333" cy="365356"/>
          </a:xfrm>
          <a:prstGeom prst="rect">
            <a:avLst/>
          </a:prstGeom>
          <a:noFill/>
        </p:spPr>
        <p:txBody>
          <a:bodyPr wrap="square" rtlCol="0" anchor="ctr">
            <a:spAutoFit/>
          </a:bodyPr>
          <a:lstStyle/>
          <a:p>
            <a:pPr marL="6350">
              <a:lnSpc>
                <a:spcPts val="2120"/>
              </a:lnSpc>
              <a:tabLst>
                <a:tab pos="611188" algn="l"/>
                <a:tab pos="612775" algn="l"/>
              </a:tabLst>
            </a:pPr>
            <a:r>
              <a:rPr lang="en-US" sz="2100" b="1" dirty="0">
                <a:solidFill>
                  <a:srgbClr val="00898B"/>
                </a:solidFill>
                <a:latin typeface="Calibri" panose="020F0502020204030204" pitchFamily="34" charset="0"/>
                <a:cs typeface="Calibri" panose="020F0502020204030204" pitchFamily="34" charset="0"/>
              </a:rPr>
              <a:t>Risultato</a:t>
            </a:r>
          </a:p>
        </p:txBody>
      </p:sp>
      <p:sp>
        <p:nvSpPr>
          <p:cNvPr id="100" name="Text Placeholder 1">
            <a:extLst>
              <a:ext uri="{FF2B5EF4-FFF2-40B4-BE49-F238E27FC236}">
                <a16:creationId xmlns:a16="http://schemas.microsoft.com/office/drawing/2014/main" id="{9FCB99B0-1B42-1D50-6CFC-EA31C485AF2A}"/>
              </a:ext>
            </a:extLst>
          </p:cNvPr>
          <p:cNvSpPr txBox="1">
            <a:spLocks/>
          </p:cNvSpPr>
          <p:nvPr/>
        </p:nvSpPr>
        <p:spPr>
          <a:xfrm>
            <a:off x="631727" y="4493002"/>
            <a:ext cx="6389643" cy="3385065"/>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a:solidFill>
                  <a:srgbClr val="262626"/>
                </a:solidFill>
              </a:rPr>
              <a:t>L'implementazione di MooMonitor+ ha portato a significativi miglioramenti nella gestione della mandria, nella produttività e nella sostenibilità. Uno dei vantaggi più notevoli è l'aumento dell'efficienza riproduttiva, con un aumento del 30% dei tassi di successo dell'inseminazione segnalato dagli allevamenti. L'accurato rilevamento del calore da parte del sistema ha permesso agli allevatori di ridurre gli intervalli tra i parti, portando a una maggiore produzione di latte per ciclo di lattazione e a un uso più efficiente delle risorse. Gli allevatori che utilizzano </a:t>
            </a:r>
            <a:r>
              <a:rPr lang="en-US" sz="1150" b="0" dirty="0" err="1">
                <a:solidFill>
                  <a:srgbClr val="262626"/>
                </a:solidFill>
              </a:rPr>
              <a:t>MooMonitor+ </a:t>
            </a:r>
            <a:r>
              <a:rPr lang="en-US" sz="1150" b="0" dirty="0">
                <a:solidFill>
                  <a:srgbClr val="262626"/>
                </a:solidFill>
              </a:rPr>
              <a:t>sono anche stati in grado di ridurre la dipendenza dai trattamenti ormonali, allineandosi alle pratiche sostenibili di allevamento da latte e migliorando la fiducia dei consumatori nella produzione di latte.</a:t>
            </a:r>
          </a:p>
          <a:p>
            <a:pPr algn="just">
              <a:lnSpc>
                <a:spcPts val="1220"/>
              </a:lnSpc>
              <a:spcBef>
                <a:spcPts val="0"/>
              </a:spcBef>
            </a:pPr>
            <a:r>
              <a:rPr lang="en-US" sz="1150" b="0" dirty="0">
                <a:solidFill>
                  <a:srgbClr val="262626"/>
                </a:solidFill>
              </a:rPr>
              <a:t> </a:t>
            </a:r>
          </a:p>
          <a:p>
            <a:pPr algn="just">
              <a:lnSpc>
                <a:spcPts val="1220"/>
              </a:lnSpc>
              <a:spcBef>
                <a:spcPts val="0"/>
              </a:spcBef>
            </a:pPr>
            <a:r>
              <a:rPr lang="en-US" sz="1150" b="0" dirty="0">
                <a:solidFill>
                  <a:srgbClr val="262626"/>
                </a:solidFill>
              </a:rPr>
              <a:t>In termini di monitoraggio della salute, MooMonitor+ ha consentito la diagnosi precoce di malattie come la chetosi, la mastite e la zoppia, che possono avere un grave impatto sulla produzione di latte e sulla produttività complessiva della mandria. Il monitoraggio continuo del sistema della ruminazione e </a:t>
            </a:r>
            <a:r>
              <a:rPr lang="en-US" sz="1150" b="0" dirty="0" err="1">
                <a:solidFill>
                  <a:srgbClr val="262626"/>
                </a:solidFill>
              </a:rPr>
              <a:t>del comportamento</a:t>
            </a:r>
            <a:r>
              <a:rPr lang="en-US" sz="1150" b="0" dirty="0">
                <a:solidFill>
                  <a:srgbClr val="262626"/>
                </a:solidFill>
              </a:rPr>
              <a:t> alimentare aiuta gli allevatori a identificare i problemi legati alla digestione prima che si aggravino, consentendo un intervento veterinario tempestivo e costi di trattamento inferiori. Questo approccio proattivo ha portato a tassi di mortalità più bassi e a una maggiore longevità delle vacche, riducendo la necessità di abbattimenti prematuri. Inoltre, l'efficienza</a:t>
            </a:r>
            <a:r>
              <a:rPr lang="en-US" sz="1150" b="0" dirty="0" err="1">
                <a:solidFill>
                  <a:srgbClr val="262626"/>
                </a:solidFill>
              </a:rPr>
              <a:t> del lavoro </a:t>
            </a:r>
            <a:r>
              <a:rPr lang="en-US" sz="1150" b="0" dirty="0">
                <a:solidFill>
                  <a:srgbClr val="262626"/>
                </a:solidFill>
              </a:rPr>
              <a:t>è aumentata, poiché gli allevatori possono ora risparmiare fino a due ore al giorno affidandosi al monitoraggio basato sull'intelligenza artificiale invece che alle osservazioni manuali della mandria.</a:t>
            </a:r>
          </a:p>
          <a:p>
            <a:pPr algn="just">
              <a:lnSpc>
                <a:spcPts val="1220"/>
              </a:lnSpc>
              <a:spcBef>
                <a:spcPts val="0"/>
              </a:spcBef>
            </a:pPr>
            <a:r>
              <a:rPr lang="en-US" sz="1150" b="0" dirty="0">
                <a:solidFill>
                  <a:srgbClr val="262626"/>
                </a:solidFill>
              </a:rPr>
              <a:t> </a:t>
            </a:r>
          </a:p>
          <a:p>
            <a:pPr algn="just">
              <a:lnSpc>
                <a:spcPts val="1220"/>
              </a:lnSpc>
              <a:spcBef>
                <a:spcPts val="0"/>
              </a:spcBef>
            </a:pPr>
            <a:r>
              <a:rPr lang="en-US" sz="1150" b="0" dirty="0">
                <a:solidFill>
                  <a:srgbClr val="262626"/>
                </a:solidFill>
              </a:rPr>
              <a:t>Anche i vantaggi economici e ambientali di MooMonitor+ sono significativi. Tassi di fertilità più elevati, una migliore salute delle vacche e routine alimentari </a:t>
            </a:r>
            <a:r>
              <a:rPr lang="en-US" sz="1150" b="0" dirty="0" err="1">
                <a:solidFill>
                  <a:srgbClr val="262626"/>
                </a:solidFill>
              </a:rPr>
              <a:t>ottimizzate </a:t>
            </a:r>
            <a:r>
              <a:rPr lang="en-US" sz="1150" b="0" dirty="0">
                <a:solidFill>
                  <a:srgbClr val="262626"/>
                </a:solidFill>
              </a:rPr>
              <a:t>hanno portato a una maggiore redditività per le aziende lattiero-casearie. Il sistema ha anche contribuito a ridurre le spese veterinarie, facilitando la cura preventiva piuttosto che i trattamenti reattivi. Riducendo i livelli di stress e garantendo una gestione sanitaria a basso intervento, MooMonitor+ promuove un miglior benessere degli animali, consentendo alle vacche di vivere una vita più sana e produttiva.</a:t>
            </a:r>
          </a:p>
        </p:txBody>
      </p:sp>
      <p:cxnSp>
        <p:nvCxnSpPr>
          <p:cNvPr id="101" name="Straight Connector 100">
            <a:extLst>
              <a:ext uri="{FF2B5EF4-FFF2-40B4-BE49-F238E27FC236}">
                <a16:creationId xmlns:a16="http://schemas.microsoft.com/office/drawing/2014/main" id="{D00F3455-D3E6-C9CA-C7AA-E27FFA03238D}"/>
              </a:ext>
            </a:extLst>
          </p:cNvPr>
          <p:cNvCxnSpPr>
            <a:cxnSpLocks/>
            <a:stCxn id="99" idx="1"/>
          </p:cNvCxnSpPr>
          <p:nvPr/>
        </p:nvCxnSpPr>
        <p:spPr>
          <a:xfrm flipH="1" flipV="1">
            <a:off x="-8048" y="4312183"/>
            <a:ext cx="616599" cy="1"/>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102" name="object 13">
            <a:extLst>
              <a:ext uri="{FF2B5EF4-FFF2-40B4-BE49-F238E27FC236}">
                <a16:creationId xmlns:a16="http://schemas.microsoft.com/office/drawing/2014/main" id="{F3181EDB-D8E6-97F8-D579-17E35BD25756}"/>
              </a:ext>
            </a:extLst>
          </p:cNvPr>
          <p:cNvSpPr/>
          <p:nvPr/>
        </p:nvSpPr>
        <p:spPr>
          <a:xfrm rot="16200000">
            <a:off x="2811397" y="5486731"/>
            <a:ext cx="1792049" cy="7414843"/>
          </a:xfrm>
          <a:custGeom>
            <a:avLst/>
            <a:gdLst/>
            <a:ahLst/>
            <a:cxnLst/>
            <a:rect l="l" t="t" r="r" b="b"/>
            <a:pathLst>
              <a:path w="1277620" h="1277620">
                <a:moveTo>
                  <a:pt x="1277480" y="0"/>
                </a:moveTo>
                <a:lnTo>
                  <a:pt x="0" y="0"/>
                </a:lnTo>
                <a:lnTo>
                  <a:pt x="0" y="1277480"/>
                </a:lnTo>
                <a:lnTo>
                  <a:pt x="1277480" y="1277480"/>
                </a:lnTo>
                <a:lnTo>
                  <a:pt x="1277480" y="0"/>
                </a:lnTo>
                <a:close/>
              </a:path>
            </a:pathLst>
          </a:custGeom>
          <a:gradFill>
            <a:gsLst>
              <a:gs pos="62000">
                <a:srgbClr val="00898B"/>
              </a:gs>
              <a:gs pos="97000">
                <a:srgbClr val="51C4C6">
                  <a:alpha val="0"/>
                </a:srgbClr>
              </a:gs>
              <a:gs pos="0">
                <a:srgbClr val="00403F"/>
              </a:gs>
            </a:gsLst>
            <a:lin ang="5400000" scaled="0"/>
          </a:gradFill>
        </p:spPr>
        <p:txBody>
          <a:bodyPr wrap="square" lIns="0" tIns="0" rIns="0" bIns="0" rtlCol="0"/>
          <a:lstStyle/>
          <a:p>
            <a:endParaRPr dirty="0">
              <a:solidFill>
                <a:srgbClr val="F05A28"/>
              </a:solidFill>
            </a:endParaRPr>
          </a:p>
        </p:txBody>
      </p:sp>
      <p:sp>
        <p:nvSpPr>
          <p:cNvPr id="103" name="TextBox 102">
            <a:extLst>
              <a:ext uri="{FF2B5EF4-FFF2-40B4-BE49-F238E27FC236}">
                <a16:creationId xmlns:a16="http://schemas.microsoft.com/office/drawing/2014/main" id="{35356643-9E2D-C983-B797-D9BF022241C3}"/>
              </a:ext>
            </a:extLst>
          </p:cNvPr>
          <p:cNvSpPr txBox="1"/>
          <p:nvPr/>
        </p:nvSpPr>
        <p:spPr>
          <a:xfrm>
            <a:off x="569634" y="8747856"/>
            <a:ext cx="4123390" cy="1246495"/>
          </a:xfrm>
          <a:prstGeom prst="rect">
            <a:avLst/>
          </a:prstGeom>
          <a:noFill/>
        </p:spPr>
        <p:txBody>
          <a:bodyPr wrap="square" rtlCol="0">
            <a:spAutoFit/>
          </a:bodyPr>
          <a:lstStyle/>
          <a:p>
            <a:pPr algn="ctr">
              <a:lnSpc>
                <a:spcPts val="1480"/>
              </a:lnSpc>
            </a:pP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Con la continua evoluzione della tecnologia AI, </a:t>
            </a:r>
            <a:r>
              <a:rPr lang="en-US" sz="1400" i="1" spc="0" baseline="0" dirty="0" err="1">
                <a:ln/>
                <a:solidFill>
                  <a:schemeClr val="bg1"/>
                </a:solidFill>
                <a:latin typeface="Calibri" panose="020F0502020204030204" pitchFamily="34" charset="0"/>
                <a:cs typeface="Calibri" panose="020F0502020204030204" pitchFamily="34" charset="0"/>
                <a:sym typeface="Poppins-MediumItalic"/>
                <a:rtl val="0"/>
              </a:rPr>
              <a:t>Dairymaster </a:t>
            </a: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sta esplorando ulteriori miglioramenti, come l'analisi predittiva, l'integrazione di sistemi di mungitura automatizzati e il monitoraggio ambientale in tempo reale, per creare un ecosistema di allevamento di precisione completamente basato sull'intelligenza artificiale.</a:t>
            </a:r>
          </a:p>
          <a:p>
            <a:pPr algn="ctr">
              <a:lnSpc>
                <a:spcPts val="1480"/>
              </a:lnSpc>
            </a:pPr>
            <a:endParaRPr lang="en-US" sz="1400" i="1" spc="0" baseline="0" dirty="0">
              <a:ln/>
              <a:solidFill>
                <a:schemeClr val="bg1"/>
              </a:solidFill>
              <a:latin typeface="Calibri" panose="020F0502020204030204" pitchFamily="34" charset="0"/>
              <a:cs typeface="Calibri" panose="020F0502020204030204" pitchFamily="34" charset="0"/>
              <a:sym typeface="Poppins-MediumItalic"/>
              <a:rtl val="0"/>
            </a:endParaRPr>
          </a:p>
        </p:txBody>
      </p:sp>
      <p:grpSp>
        <p:nvGrpSpPr>
          <p:cNvPr id="104" name="Group 103">
            <a:extLst>
              <a:ext uri="{FF2B5EF4-FFF2-40B4-BE49-F238E27FC236}">
                <a16:creationId xmlns:a16="http://schemas.microsoft.com/office/drawing/2014/main" id="{C92DC9BF-2B43-5092-E2CC-44BB11406E37}"/>
              </a:ext>
            </a:extLst>
          </p:cNvPr>
          <p:cNvGrpSpPr/>
          <p:nvPr/>
        </p:nvGrpSpPr>
        <p:grpSpPr>
          <a:xfrm>
            <a:off x="2378064" y="8034563"/>
            <a:ext cx="506531" cy="527128"/>
            <a:chOff x="3402050" y="5539672"/>
            <a:chExt cx="751576" cy="782137"/>
          </a:xfrm>
        </p:grpSpPr>
        <p:sp>
          <p:nvSpPr>
            <p:cNvPr id="105" name="Freeform 104">
              <a:extLst>
                <a:ext uri="{FF2B5EF4-FFF2-40B4-BE49-F238E27FC236}">
                  <a16:creationId xmlns:a16="http://schemas.microsoft.com/office/drawing/2014/main" id="{B500D23F-4847-F74B-29DD-D92837270FD4}"/>
                </a:ext>
              </a:extLst>
            </p:cNvPr>
            <p:cNvSpPr/>
            <p:nvPr/>
          </p:nvSpPr>
          <p:spPr>
            <a:xfrm>
              <a:off x="3402050" y="5539672"/>
              <a:ext cx="751576" cy="782137"/>
            </a:xfrm>
            <a:custGeom>
              <a:avLst/>
              <a:gdLst>
                <a:gd name="connsiteX0" fmla="*/ 27317 w 751576"/>
                <a:gd name="connsiteY0" fmla="*/ 782137 h 782137"/>
                <a:gd name="connsiteX1" fmla="*/ 0 w 751576"/>
                <a:gd name="connsiteY1" fmla="*/ 640899 h 782137"/>
                <a:gd name="connsiteX2" fmla="*/ 23986 w 751576"/>
                <a:gd name="connsiteY2" fmla="*/ 508323 h 782137"/>
                <a:gd name="connsiteX3" fmla="*/ 0 w 751576"/>
                <a:gd name="connsiteY3" fmla="*/ 375746 h 782137"/>
                <a:gd name="connsiteX4" fmla="*/ 375788 w 751576"/>
                <a:gd name="connsiteY4" fmla="*/ 0 h 782137"/>
                <a:gd name="connsiteX5" fmla="*/ 751577 w 751576"/>
                <a:gd name="connsiteY5" fmla="*/ 375746 h 782137"/>
                <a:gd name="connsiteX6" fmla="*/ 727590 w 751576"/>
                <a:gd name="connsiteY6" fmla="*/ 508323 h 782137"/>
                <a:gd name="connsiteX7" fmla="*/ 632977 w 751576"/>
                <a:gd name="connsiteY7" fmla="*/ 649560 h 782137"/>
                <a:gd name="connsiteX8" fmla="*/ 376455 w 751576"/>
                <a:gd name="connsiteY8" fmla="*/ 750825 h 782137"/>
                <a:gd name="connsiteX9" fmla="*/ 119932 w 751576"/>
                <a:gd name="connsiteY9" fmla="*/ 649560 h 782137"/>
                <a:gd name="connsiteX10" fmla="*/ 28651 w 751576"/>
                <a:gd name="connsiteY10" fmla="*/ 782137 h 78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1576" h="782137">
                  <a:moveTo>
                    <a:pt x="27317" y="782137"/>
                  </a:moveTo>
                  <a:cubicBezTo>
                    <a:pt x="9327" y="738167"/>
                    <a:pt x="0" y="690865"/>
                    <a:pt x="0" y="640899"/>
                  </a:cubicBezTo>
                  <a:cubicBezTo>
                    <a:pt x="0" y="590933"/>
                    <a:pt x="8662" y="549628"/>
                    <a:pt x="23986" y="508323"/>
                  </a:cubicBezTo>
                  <a:cubicBezTo>
                    <a:pt x="8662" y="467017"/>
                    <a:pt x="0" y="422381"/>
                    <a:pt x="0" y="375746"/>
                  </a:cubicBezTo>
                  <a:cubicBezTo>
                    <a:pt x="0" y="168553"/>
                    <a:pt x="167905" y="0"/>
                    <a:pt x="375788" y="0"/>
                  </a:cubicBezTo>
                  <a:cubicBezTo>
                    <a:pt x="583670" y="0"/>
                    <a:pt x="751577" y="167886"/>
                    <a:pt x="751577" y="375746"/>
                  </a:cubicBezTo>
                  <a:cubicBezTo>
                    <a:pt x="751577" y="583605"/>
                    <a:pt x="742915" y="467017"/>
                    <a:pt x="727590" y="508323"/>
                  </a:cubicBezTo>
                  <a:cubicBezTo>
                    <a:pt x="706934" y="562286"/>
                    <a:pt x="674286" y="610919"/>
                    <a:pt x="632977" y="649560"/>
                  </a:cubicBezTo>
                  <a:cubicBezTo>
                    <a:pt x="565681" y="712185"/>
                    <a:pt x="475731" y="750825"/>
                    <a:pt x="376455" y="750825"/>
                  </a:cubicBezTo>
                  <a:cubicBezTo>
                    <a:pt x="277176" y="750825"/>
                    <a:pt x="186562" y="712185"/>
                    <a:pt x="119932" y="649560"/>
                  </a:cubicBezTo>
                  <a:cubicBezTo>
                    <a:pt x="80620" y="686202"/>
                    <a:pt x="49305" y="731505"/>
                    <a:pt x="28651" y="782137"/>
                  </a:cubicBezTo>
                  <a:close/>
                </a:path>
              </a:pathLst>
            </a:custGeom>
            <a:solidFill>
              <a:srgbClr val="ADD037"/>
            </a:solidFill>
            <a:ln w="6662" cap="flat">
              <a:noFill/>
              <a:prstDash val="solid"/>
              <a:miter/>
            </a:ln>
          </p:spPr>
          <p:txBody>
            <a:bodyPr rtlCol="0" anchor="ctr"/>
            <a:lstStyle/>
            <a:p>
              <a:endParaRPr lang="en-US">
                <a:solidFill>
                  <a:srgbClr val="262626"/>
                </a:solidFill>
              </a:endParaRPr>
            </a:p>
          </p:txBody>
        </p:sp>
        <p:sp>
          <p:nvSpPr>
            <p:cNvPr id="106" name="Freeform 105">
              <a:extLst>
                <a:ext uri="{FF2B5EF4-FFF2-40B4-BE49-F238E27FC236}">
                  <a16:creationId xmlns:a16="http://schemas.microsoft.com/office/drawing/2014/main" id="{DC7FBF4F-D965-663E-DF18-049B213C35BB}"/>
                </a:ext>
              </a:extLst>
            </p:cNvPr>
            <p:cNvSpPr/>
            <p:nvPr/>
          </p:nvSpPr>
          <p:spPr>
            <a:xfrm>
              <a:off x="3794857" y="5761975"/>
              <a:ext cx="213675" cy="282614"/>
            </a:xfrm>
            <a:custGeom>
              <a:avLst/>
              <a:gdLst>
                <a:gd name="connsiteX0" fmla="*/ 138227 w 213675"/>
                <a:gd name="connsiteY0" fmla="*/ 215400 h 282614"/>
                <a:gd name="connsiteX1" fmla="*/ 75596 w 213675"/>
                <a:gd name="connsiteY1" fmla="*/ 209405 h 282614"/>
                <a:gd name="connsiteX2" fmla="*/ 1637 w 213675"/>
                <a:gd name="connsiteY2" fmla="*/ 88819 h 282614"/>
                <a:gd name="connsiteX3" fmla="*/ 117571 w 213675"/>
                <a:gd name="connsiteY3" fmla="*/ 213 h 282614"/>
                <a:gd name="connsiteX4" fmla="*/ 213518 w 213675"/>
                <a:gd name="connsiteY4" fmla="*/ 100812 h 282614"/>
                <a:gd name="connsiteX5" fmla="*/ 134228 w 213675"/>
                <a:gd name="connsiteY5" fmla="*/ 262702 h 282614"/>
                <a:gd name="connsiteX6" fmla="*/ 106911 w 213675"/>
                <a:gd name="connsiteY6" fmla="*/ 282022 h 282614"/>
                <a:gd name="connsiteX7" fmla="*/ 98249 w 213675"/>
                <a:gd name="connsiteY7" fmla="*/ 282022 h 282614"/>
                <a:gd name="connsiteX8" fmla="*/ 100248 w 213675"/>
                <a:gd name="connsiteY8" fmla="*/ 273362 h 282614"/>
                <a:gd name="connsiteX9" fmla="*/ 138227 w 213675"/>
                <a:gd name="connsiteY9" fmla="*/ 214068 h 28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675" h="282614">
                  <a:moveTo>
                    <a:pt x="138227" y="215400"/>
                  </a:moveTo>
                  <a:cubicBezTo>
                    <a:pt x="114907" y="213402"/>
                    <a:pt x="94918" y="214734"/>
                    <a:pt x="75596" y="209405"/>
                  </a:cubicBezTo>
                  <a:cubicBezTo>
                    <a:pt x="23625" y="195414"/>
                    <a:pt x="-7690" y="141451"/>
                    <a:pt x="1637" y="88819"/>
                  </a:cubicBezTo>
                  <a:cubicBezTo>
                    <a:pt x="11631" y="32858"/>
                    <a:pt x="58939" y="-3118"/>
                    <a:pt x="117571" y="213"/>
                  </a:cubicBezTo>
                  <a:cubicBezTo>
                    <a:pt x="168877" y="3544"/>
                    <a:pt x="211519" y="47514"/>
                    <a:pt x="213518" y="100812"/>
                  </a:cubicBezTo>
                  <a:cubicBezTo>
                    <a:pt x="216182" y="168765"/>
                    <a:pt x="184867" y="220730"/>
                    <a:pt x="134228" y="262702"/>
                  </a:cubicBezTo>
                  <a:cubicBezTo>
                    <a:pt x="125568" y="270031"/>
                    <a:pt x="116239" y="276027"/>
                    <a:pt x="106911" y="282022"/>
                  </a:cubicBezTo>
                  <a:cubicBezTo>
                    <a:pt x="104912" y="283355"/>
                    <a:pt x="100914" y="282022"/>
                    <a:pt x="98249" y="282022"/>
                  </a:cubicBezTo>
                  <a:cubicBezTo>
                    <a:pt x="98249" y="279358"/>
                    <a:pt x="98249" y="276027"/>
                    <a:pt x="100248" y="273362"/>
                  </a:cubicBezTo>
                  <a:cubicBezTo>
                    <a:pt x="112907" y="253375"/>
                    <a:pt x="125568" y="233389"/>
                    <a:pt x="138227" y="214068"/>
                  </a:cubicBezTo>
                  <a:close/>
                </a:path>
              </a:pathLst>
            </a:custGeom>
            <a:solidFill>
              <a:schemeClr val="bg1"/>
            </a:solidFill>
            <a:ln w="6662" cap="flat">
              <a:noFill/>
              <a:prstDash val="solid"/>
              <a:miter/>
            </a:ln>
          </p:spPr>
          <p:txBody>
            <a:bodyPr rtlCol="0" anchor="ctr"/>
            <a:lstStyle/>
            <a:p>
              <a:endParaRPr lang="en-US">
                <a:solidFill>
                  <a:srgbClr val="262626"/>
                </a:solidFill>
              </a:endParaRPr>
            </a:p>
          </p:txBody>
        </p:sp>
        <p:sp>
          <p:nvSpPr>
            <p:cNvPr id="107" name="Freeform 106">
              <a:extLst>
                <a:ext uri="{FF2B5EF4-FFF2-40B4-BE49-F238E27FC236}">
                  <a16:creationId xmlns:a16="http://schemas.microsoft.com/office/drawing/2014/main" id="{F14E8D9C-AEE6-E3AE-3467-D8AF3A729ADE}"/>
                </a:ext>
              </a:extLst>
            </p:cNvPr>
            <p:cNvSpPr/>
            <p:nvPr/>
          </p:nvSpPr>
          <p:spPr>
            <a:xfrm>
              <a:off x="3546595" y="5762276"/>
              <a:ext cx="213875" cy="282387"/>
            </a:xfrm>
            <a:custGeom>
              <a:avLst/>
              <a:gdLst>
                <a:gd name="connsiteX0" fmla="*/ 134630 w 213875"/>
                <a:gd name="connsiteY0" fmla="*/ 211102 h 282387"/>
                <a:gd name="connsiteX1" fmla="*/ 59339 w 213875"/>
                <a:gd name="connsiteY1" fmla="*/ 203108 h 282387"/>
                <a:gd name="connsiteX2" fmla="*/ 4038 w 213875"/>
                <a:gd name="connsiteY2" fmla="*/ 77193 h 282387"/>
                <a:gd name="connsiteX3" fmla="*/ 119305 w 213875"/>
                <a:gd name="connsiteY3" fmla="*/ 578 h 282387"/>
                <a:gd name="connsiteX4" fmla="*/ 213253 w 213875"/>
                <a:gd name="connsiteY4" fmla="*/ 95848 h 282387"/>
                <a:gd name="connsiteX5" fmla="*/ 169277 w 213875"/>
                <a:gd name="connsiteY5" fmla="*/ 228424 h 282387"/>
                <a:gd name="connsiteX6" fmla="*/ 109978 w 213875"/>
                <a:gd name="connsiteY6" fmla="*/ 280389 h 282387"/>
                <a:gd name="connsiteX7" fmla="*/ 97984 w 213875"/>
                <a:gd name="connsiteY7" fmla="*/ 282388 h 282387"/>
                <a:gd name="connsiteX8" fmla="*/ 101982 w 213875"/>
                <a:gd name="connsiteY8" fmla="*/ 271728 h 282387"/>
                <a:gd name="connsiteX9" fmla="*/ 137962 w 213875"/>
                <a:gd name="connsiteY9" fmla="*/ 215099 h 282387"/>
                <a:gd name="connsiteX10" fmla="*/ 134630 w 213875"/>
                <a:gd name="connsiteY10" fmla="*/ 211102 h 28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875" h="282387">
                  <a:moveTo>
                    <a:pt x="134630" y="211102"/>
                  </a:moveTo>
                  <a:cubicBezTo>
                    <a:pt x="108645" y="217098"/>
                    <a:pt x="83326" y="215099"/>
                    <a:pt x="59339" y="203108"/>
                  </a:cubicBezTo>
                  <a:cubicBezTo>
                    <a:pt x="13365" y="180457"/>
                    <a:pt x="-9955" y="127159"/>
                    <a:pt x="4038" y="77193"/>
                  </a:cubicBezTo>
                  <a:cubicBezTo>
                    <a:pt x="18029" y="27227"/>
                    <a:pt x="65336" y="-4752"/>
                    <a:pt x="119305" y="578"/>
                  </a:cubicBezTo>
                  <a:cubicBezTo>
                    <a:pt x="167945" y="5242"/>
                    <a:pt x="209254" y="45881"/>
                    <a:pt x="213253" y="95848"/>
                  </a:cubicBezTo>
                  <a:cubicBezTo>
                    <a:pt x="217251" y="146480"/>
                    <a:pt x="201926" y="191116"/>
                    <a:pt x="169277" y="228424"/>
                  </a:cubicBezTo>
                  <a:cubicBezTo>
                    <a:pt x="151954" y="247744"/>
                    <a:pt x="130633" y="263734"/>
                    <a:pt x="109978" y="280389"/>
                  </a:cubicBezTo>
                  <a:cubicBezTo>
                    <a:pt x="107313" y="282388"/>
                    <a:pt x="101982" y="281721"/>
                    <a:pt x="97984" y="282388"/>
                  </a:cubicBezTo>
                  <a:cubicBezTo>
                    <a:pt x="99316" y="279057"/>
                    <a:pt x="99983" y="275059"/>
                    <a:pt x="101982" y="271728"/>
                  </a:cubicBezTo>
                  <a:cubicBezTo>
                    <a:pt x="113976" y="253074"/>
                    <a:pt x="125968" y="233754"/>
                    <a:pt x="137962" y="215099"/>
                  </a:cubicBezTo>
                  <a:cubicBezTo>
                    <a:pt x="136629" y="213767"/>
                    <a:pt x="135962" y="212435"/>
                    <a:pt x="134630" y="211102"/>
                  </a:cubicBezTo>
                  <a:close/>
                </a:path>
              </a:pathLst>
            </a:custGeom>
            <a:solidFill>
              <a:schemeClr val="bg1"/>
            </a:solidFill>
            <a:ln w="6662" cap="flat">
              <a:noFill/>
              <a:prstDash val="solid"/>
              <a:miter/>
            </a:ln>
          </p:spPr>
          <p:txBody>
            <a:bodyPr rtlCol="0" anchor="ctr"/>
            <a:lstStyle/>
            <a:p>
              <a:endParaRPr lang="en-US">
                <a:solidFill>
                  <a:srgbClr val="262626"/>
                </a:solidFill>
              </a:endParaRPr>
            </a:p>
          </p:txBody>
        </p:sp>
      </p:grpSp>
      <p:sp>
        <p:nvSpPr>
          <p:cNvPr id="108" name="Freeform 107">
            <a:extLst>
              <a:ext uri="{FF2B5EF4-FFF2-40B4-BE49-F238E27FC236}">
                <a16:creationId xmlns:a16="http://schemas.microsoft.com/office/drawing/2014/main" id="{2595133C-B066-DB2E-BEE7-47B8A7B22B74}"/>
              </a:ext>
            </a:extLst>
          </p:cNvPr>
          <p:cNvSpPr/>
          <p:nvPr/>
        </p:nvSpPr>
        <p:spPr>
          <a:xfrm rot="15623413">
            <a:off x="5902796" y="8518010"/>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chemeClr val="bg1">
              <a:alpha val="30369"/>
            </a:schemeClr>
          </a:solidFill>
          <a:ln w="5331" cap="flat">
            <a:noFill/>
            <a:prstDash val="solid"/>
            <a:miter/>
          </a:ln>
        </p:spPr>
        <p:txBody>
          <a:bodyPr rtlCol="0" anchor="ctr"/>
          <a:lstStyle/>
          <a:p>
            <a:endParaRPr lang="en-US"/>
          </a:p>
        </p:txBody>
      </p:sp>
      <p:sp>
        <p:nvSpPr>
          <p:cNvPr id="109" name="Freeform 108">
            <a:extLst>
              <a:ext uri="{FF2B5EF4-FFF2-40B4-BE49-F238E27FC236}">
                <a16:creationId xmlns:a16="http://schemas.microsoft.com/office/drawing/2014/main" id="{0448BAFF-634C-8BA0-AF92-09D3AE906965}"/>
              </a:ext>
            </a:extLst>
          </p:cNvPr>
          <p:cNvSpPr/>
          <p:nvPr/>
        </p:nvSpPr>
        <p:spPr>
          <a:xfrm rot="471265">
            <a:off x="-895692" y="2270285"/>
            <a:ext cx="1932799" cy="1695414"/>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gradFill>
            <a:gsLst>
              <a:gs pos="98000">
                <a:srgbClr val="51C4C6"/>
              </a:gs>
              <a:gs pos="0">
                <a:srgbClr val="00403F"/>
              </a:gs>
            </a:gsLst>
            <a:lin ang="5400000" scaled="1"/>
          </a:gradFill>
          <a:ln w="5331" cap="flat">
            <a:noFill/>
            <a:prstDash val="solid"/>
            <a:miter/>
          </a:ln>
        </p:spPr>
        <p:txBody>
          <a:bodyPr rtlCol="0" anchor="ctr"/>
          <a:lstStyle/>
          <a:p>
            <a:endParaRPr lang="en-US"/>
          </a:p>
        </p:txBody>
      </p:sp>
      <p:sp>
        <p:nvSpPr>
          <p:cNvPr id="110" name="Slide Number Placeholder 5">
            <a:extLst>
              <a:ext uri="{FF2B5EF4-FFF2-40B4-BE49-F238E27FC236}">
                <a16:creationId xmlns:a16="http://schemas.microsoft.com/office/drawing/2014/main" id="{14BBAE83-68D1-E493-55D7-E9BF3781FD9F}"/>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5</a:t>
            </a:fld>
            <a:endParaRPr lang="en-US" dirty="0">
              <a:solidFill>
                <a:srgbClr val="262626"/>
              </a:solidFill>
            </a:endParaRPr>
          </a:p>
        </p:txBody>
      </p:sp>
    </p:spTree>
    <p:extLst>
      <p:ext uri="{BB962C8B-B14F-4D97-AF65-F5344CB8AC3E}">
        <p14:creationId xmlns:p14="http://schemas.microsoft.com/office/powerpoint/2010/main" val="21119975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12C9BB-C86E-4634-86B1-35706254CE4F}"/>
            </a:ext>
          </a:extLst>
        </p:cNvPr>
        <p:cNvGrpSpPr/>
        <p:nvPr/>
      </p:nvGrpSpPr>
      <p:grpSpPr>
        <a:xfrm>
          <a:off x="0" y="0"/>
          <a:ext cx="0" cy="0"/>
          <a:chOff x="0" y="0"/>
          <a:chExt cx="0" cy="0"/>
        </a:xfrm>
      </p:grpSpPr>
      <p:pic>
        <p:nvPicPr>
          <p:cNvPr id="36" name="Picture 35" descr="A person sorting grapes in a conveyor belt&#10;&#10;AI-generated content may be incorrect.">
            <a:extLst>
              <a:ext uri="{FF2B5EF4-FFF2-40B4-BE49-F238E27FC236}">
                <a16:creationId xmlns:a16="http://schemas.microsoft.com/office/drawing/2014/main" id="{4136A02F-C9F0-1A05-5870-3510DBC19874}"/>
              </a:ext>
            </a:extLst>
          </p:cNvPr>
          <p:cNvPicPr>
            <a:picLocks noChangeAspect="1"/>
          </p:cNvPicPr>
          <p:nvPr/>
        </p:nvPicPr>
        <p:blipFill rotWithShape="1">
          <a:blip r:embed="rId2"/>
          <a:srcRect t="9597" b="9597"/>
          <a:stretch/>
        </p:blipFill>
        <p:spPr>
          <a:xfrm>
            <a:off x="-15453" y="1425248"/>
            <a:ext cx="7559675" cy="3330972"/>
          </a:xfrm>
          <a:prstGeom prst="rect">
            <a:avLst/>
          </a:prstGeom>
        </p:spPr>
      </p:pic>
      <p:sp>
        <p:nvSpPr>
          <p:cNvPr id="12" name="object 13">
            <a:extLst>
              <a:ext uri="{FF2B5EF4-FFF2-40B4-BE49-F238E27FC236}">
                <a16:creationId xmlns:a16="http://schemas.microsoft.com/office/drawing/2014/main" id="{C4816827-0D6B-25EE-A10F-0D92873BDB2C}"/>
              </a:ext>
            </a:extLst>
          </p:cNvPr>
          <p:cNvSpPr/>
          <p:nvPr/>
        </p:nvSpPr>
        <p:spPr>
          <a:xfrm>
            <a:off x="509999" y="3174871"/>
            <a:ext cx="3128424" cy="2055055"/>
          </a:xfrm>
          <a:custGeom>
            <a:avLst/>
            <a:gdLst/>
            <a:ahLst/>
            <a:cxnLst/>
            <a:rect l="l" t="t" r="r" b="b"/>
            <a:pathLst>
              <a:path w="1277620" h="1277620">
                <a:moveTo>
                  <a:pt x="1277480" y="0"/>
                </a:moveTo>
                <a:lnTo>
                  <a:pt x="0" y="0"/>
                </a:lnTo>
                <a:lnTo>
                  <a:pt x="0" y="1277480"/>
                </a:lnTo>
                <a:lnTo>
                  <a:pt x="1277480" y="1277480"/>
                </a:lnTo>
                <a:lnTo>
                  <a:pt x="1277480" y="0"/>
                </a:lnTo>
                <a:close/>
              </a:path>
            </a:pathLst>
          </a:custGeom>
          <a:gradFill>
            <a:gsLst>
              <a:gs pos="62000">
                <a:srgbClr val="00898B">
                  <a:alpha val="82000"/>
                </a:srgbClr>
              </a:gs>
              <a:gs pos="97000">
                <a:srgbClr val="51C4C6"/>
              </a:gs>
              <a:gs pos="0">
                <a:srgbClr val="00403F"/>
              </a:gs>
            </a:gsLst>
            <a:lin ang="5400000" scaled="0"/>
          </a:gradFill>
        </p:spPr>
        <p:txBody>
          <a:bodyPr wrap="square" lIns="0" tIns="0" rIns="0" bIns="0" rtlCol="0"/>
          <a:lstStyle/>
          <a:p>
            <a:endParaRPr dirty="0">
              <a:solidFill>
                <a:srgbClr val="F05A28"/>
              </a:solidFill>
            </a:endParaRPr>
          </a:p>
        </p:txBody>
      </p:sp>
      <p:sp>
        <p:nvSpPr>
          <p:cNvPr id="19" name="Text Placeholder 5">
            <a:extLst>
              <a:ext uri="{FF2B5EF4-FFF2-40B4-BE49-F238E27FC236}">
                <a16:creationId xmlns:a16="http://schemas.microsoft.com/office/drawing/2014/main" id="{A71CA4F6-05CA-0945-1C58-7A64E306CCAB}"/>
              </a:ext>
            </a:extLst>
          </p:cNvPr>
          <p:cNvSpPr txBox="1">
            <a:spLocks/>
          </p:cNvSpPr>
          <p:nvPr/>
        </p:nvSpPr>
        <p:spPr>
          <a:xfrm>
            <a:off x="882979" y="6457891"/>
            <a:ext cx="2844069" cy="604186"/>
          </a:xfrm>
          <a:prstGeom prst="rect">
            <a:avLst/>
          </a:prstGeom>
        </p:spPr>
        <p:txBody>
          <a:bodyPr anchor="t">
            <a:noAutofit/>
          </a:bodyPr>
          <a:lstStyle>
            <a:lvl1pPr marL="0" marR="0" indent="0" algn="l" defTabSz="583729" rtl="0" latinLnBrk="0">
              <a:lnSpc>
                <a:spcPct val="120000"/>
              </a:lnSpc>
              <a:spcBef>
                <a:spcPts val="4158"/>
              </a:spcBef>
              <a:spcAft>
                <a:spcPts val="0"/>
              </a:spcAft>
              <a:buClrTx/>
              <a:buSzTx/>
              <a:buFontTx/>
              <a:buNone/>
              <a:tabLst/>
              <a:defRPr sz="1800" b="0" i="0" u="none" strike="noStrike" cap="none" spc="0" baseline="0">
                <a:ln>
                  <a:noFill/>
                </a:ln>
                <a:solidFill>
                  <a:schemeClr val="bg1"/>
                </a:solidFill>
                <a:uFillTx/>
                <a:latin typeface="Calibri" panose="020F0502020204030204" pitchFamily="34" charset="0"/>
                <a:ea typeface="Montserrat Light"/>
                <a:cs typeface="Calibri" panose="020F0502020204030204" pitchFamily="34" charset="0"/>
                <a:sym typeface="Montserrat Light"/>
              </a:defRPr>
            </a:lvl1pPr>
            <a:lvl2pPr marL="385602" marR="0" indent="0" algn="l" defTabSz="583729" rtl="0" latinLnBrk="0">
              <a:lnSpc>
                <a:spcPct val="120000"/>
              </a:lnSpc>
              <a:spcBef>
                <a:spcPts val="4158"/>
              </a:spcBef>
              <a:spcAft>
                <a:spcPts val="0"/>
              </a:spcAft>
              <a:buClrTx/>
              <a:buSzTx/>
              <a:buFontTx/>
              <a:buNone/>
              <a:tabLst/>
              <a:defRPr sz="3265" b="0" i="0" u="none" strike="noStrike" cap="none" spc="0" baseline="0">
                <a:ln>
                  <a:noFill/>
                </a:ln>
                <a:solidFill>
                  <a:srgbClr val="011E3B"/>
                </a:solidFill>
                <a:uFillTx/>
                <a:latin typeface="Montserrat" pitchFamily="2" charset="77"/>
                <a:ea typeface="Montserrat Light"/>
                <a:cs typeface="Montserrat Light"/>
                <a:sym typeface="Montserrat Light"/>
              </a:defRPr>
            </a:lvl2pPr>
            <a:lvl3pPr marL="771204" marR="0" indent="0" algn="l" defTabSz="583729" rtl="0" latinLnBrk="0">
              <a:lnSpc>
                <a:spcPct val="120000"/>
              </a:lnSpc>
              <a:spcBef>
                <a:spcPts val="4158"/>
              </a:spcBef>
              <a:spcAft>
                <a:spcPts val="0"/>
              </a:spcAft>
              <a:buClrTx/>
              <a:buSzTx/>
              <a:buFontTx/>
              <a:buNone/>
              <a:tabLst/>
              <a:defRPr sz="3265" b="0" i="0" u="none" strike="noStrike" cap="none" spc="0" baseline="0">
                <a:ln>
                  <a:noFill/>
                </a:ln>
                <a:solidFill>
                  <a:srgbClr val="011E3B"/>
                </a:solidFill>
                <a:uFillTx/>
                <a:latin typeface="Montserrat" pitchFamily="2" charset="77"/>
                <a:ea typeface="Montserrat Light"/>
                <a:cs typeface="Montserrat Light"/>
                <a:sym typeface="Montserrat Light"/>
              </a:defRPr>
            </a:lvl3pPr>
            <a:lvl4pPr marL="1156806" marR="0" indent="0" algn="l" defTabSz="583729" rtl="0" latinLnBrk="0">
              <a:lnSpc>
                <a:spcPct val="120000"/>
              </a:lnSpc>
              <a:spcBef>
                <a:spcPts val="4158"/>
              </a:spcBef>
              <a:spcAft>
                <a:spcPts val="0"/>
              </a:spcAft>
              <a:buClrTx/>
              <a:buSzTx/>
              <a:buFontTx/>
              <a:buNone/>
              <a:tabLst/>
              <a:defRPr sz="3265" b="0" i="0" u="none" strike="noStrike" cap="none" spc="0" baseline="0">
                <a:ln>
                  <a:noFill/>
                </a:ln>
                <a:solidFill>
                  <a:srgbClr val="011E3B"/>
                </a:solidFill>
                <a:uFillTx/>
                <a:latin typeface="Montserrat" pitchFamily="2" charset="77"/>
                <a:ea typeface="Montserrat Light"/>
                <a:cs typeface="Montserrat Light"/>
                <a:sym typeface="Montserrat Light"/>
              </a:defRPr>
            </a:lvl4pPr>
            <a:lvl5pPr marL="1542409" marR="0" indent="0" algn="l" defTabSz="583729" rtl="0" latinLnBrk="0">
              <a:lnSpc>
                <a:spcPct val="120000"/>
              </a:lnSpc>
              <a:spcBef>
                <a:spcPts val="4158"/>
              </a:spcBef>
              <a:spcAft>
                <a:spcPts val="0"/>
              </a:spcAft>
              <a:buClrTx/>
              <a:buSzTx/>
              <a:buFontTx/>
              <a:buNone/>
              <a:tabLst/>
              <a:defRPr sz="3265" b="0" i="0" u="none" strike="noStrike" cap="none" spc="0" baseline="0">
                <a:ln>
                  <a:noFill/>
                </a:ln>
                <a:solidFill>
                  <a:srgbClr val="011E3B"/>
                </a:solidFill>
                <a:uFillTx/>
                <a:latin typeface="Montserrat" pitchFamily="2" charset="77"/>
                <a:ea typeface="Montserrat Light"/>
                <a:cs typeface="Montserrat Light"/>
                <a:sym typeface="Montserrat Light"/>
              </a:defRPr>
            </a:lvl5pPr>
            <a:lvl6pPr marL="0" marR="0" indent="248831" algn="l" defTabSz="583729" rtl="0" latinLnBrk="0">
              <a:lnSpc>
                <a:spcPct val="120000"/>
              </a:lnSpc>
              <a:spcBef>
                <a:spcPts val="4158"/>
              </a:spcBef>
              <a:spcAft>
                <a:spcPts val="0"/>
              </a:spcAft>
              <a:buClrTx/>
              <a:buSzTx/>
              <a:buFontTx/>
              <a:buNone/>
              <a:tabLst/>
              <a:defRPr sz="1219" b="0" i="0" u="none" strike="noStrike" cap="none" spc="0" baseline="0">
                <a:ln>
                  <a:noFill/>
                </a:ln>
                <a:solidFill>
                  <a:srgbClr val="595457"/>
                </a:solidFill>
                <a:uFillTx/>
                <a:latin typeface="Montserrat Light"/>
                <a:ea typeface="Montserrat Light"/>
                <a:cs typeface="Montserrat Light"/>
                <a:sym typeface="Montserrat Light"/>
              </a:defRPr>
            </a:lvl6pPr>
            <a:lvl7pPr marL="0" marR="0" indent="298597" algn="l" defTabSz="583729" rtl="0" latinLnBrk="0">
              <a:lnSpc>
                <a:spcPct val="120000"/>
              </a:lnSpc>
              <a:spcBef>
                <a:spcPts val="4158"/>
              </a:spcBef>
              <a:spcAft>
                <a:spcPts val="0"/>
              </a:spcAft>
              <a:buClrTx/>
              <a:buSzTx/>
              <a:buFontTx/>
              <a:buNone/>
              <a:tabLst/>
              <a:defRPr sz="1219" b="0" i="0" u="none" strike="noStrike" cap="none" spc="0" baseline="0">
                <a:ln>
                  <a:noFill/>
                </a:ln>
                <a:solidFill>
                  <a:srgbClr val="595457"/>
                </a:solidFill>
                <a:uFillTx/>
                <a:latin typeface="Montserrat Light"/>
                <a:ea typeface="Montserrat Light"/>
                <a:cs typeface="Montserrat Light"/>
                <a:sym typeface="Montserrat Light"/>
              </a:defRPr>
            </a:lvl7pPr>
            <a:lvl8pPr marL="0" marR="0" indent="348364" algn="l" defTabSz="583729" rtl="0" latinLnBrk="0">
              <a:lnSpc>
                <a:spcPct val="120000"/>
              </a:lnSpc>
              <a:spcBef>
                <a:spcPts val="4158"/>
              </a:spcBef>
              <a:spcAft>
                <a:spcPts val="0"/>
              </a:spcAft>
              <a:buClrTx/>
              <a:buSzTx/>
              <a:buFontTx/>
              <a:buNone/>
              <a:tabLst/>
              <a:defRPr sz="1219" b="0" i="0" u="none" strike="noStrike" cap="none" spc="0" baseline="0">
                <a:ln>
                  <a:noFill/>
                </a:ln>
                <a:solidFill>
                  <a:srgbClr val="595457"/>
                </a:solidFill>
                <a:uFillTx/>
                <a:latin typeface="Montserrat Light"/>
                <a:ea typeface="Montserrat Light"/>
                <a:cs typeface="Montserrat Light"/>
                <a:sym typeface="Montserrat Light"/>
              </a:defRPr>
            </a:lvl8pPr>
            <a:lvl9pPr marL="0" marR="0" indent="398130" algn="l" defTabSz="583729" rtl="0" latinLnBrk="0">
              <a:lnSpc>
                <a:spcPct val="120000"/>
              </a:lnSpc>
              <a:spcBef>
                <a:spcPts val="4158"/>
              </a:spcBef>
              <a:spcAft>
                <a:spcPts val="0"/>
              </a:spcAft>
              <a:buClrTx/>
              <a:buSzTx/>
              <a:buFontTx/>
              <a:buNone/>
              <a:tabLst/>
              <a:defRPr sz="1219" b="0" i="0" u="none" strike="noStrike" cap="none" spc="0" baseline="0">
                <a:ln>
                  <a:noFill/>
                </a:ln>
                <a:solidFill>
                  <a:srgbClr val="595457"/>
                </a:solidFill>
                <a:uFillTx/>
                <a:latin typeface="Montserrat Light"/>
                <a:ea typeface="Montserrat Light"/>
                <a:cs typeface="Montserrat Light"/>
                <a:sym typeface="Montserrat Light"/>
              </a:defRPr>
            </a:lvl9pPr>
          </a:lstStyle>
          <a:p>
            <a:pPr algn="just" hangingPunct="1">
              <a:lnSpc>
                <a:spcPts val="1220"/>
              </a:lnSpc>
              <a:spcBef>
                <a:spcPts val="0"/>
              </a:spcBef>
            </a:pPr>
            <a:r>
              <a:rPr lang="en-US" sz="1150" dirty="0"/>
              <a:t>Era sempre stato un sogno, ma avevo paura: avere un lavoro sembrava la strada più facile, ma mio marito mi ha detto che avere un'attività in proprio era sempre stato il mio sogno, quindi dovevo inseguirlo. Avevo la formazione necessaria e mio marito e i miei figli mi hanno dato un grande sostegno e mi hanno incoraggiata.</a:t>
            </a:r>
          </a:p>
        </p:txBody>
      </p:sp>
      <p:sp>
        <p:nvSpPr>
          <p:cNvPr id="129" name="Freeform 128">
            <a:extLst>
              <a:ext uri="{FF2B5EF4-FFF2-40B4-BE49-F238E27FC236}">
                <a16:creationId xmlns:a16="http://schemas.microsoft.com/office/drawing/2014/main" id="{0F81394C-83C5-48E6-EE4F-64A48B0243FC}"/>
              </a:ext>
            </a:extLst>
          </p:cNvPr>
          <p:cNvSpPr/>
          <p:nvPr/>
        </p:nvSpPr>
        <p:spPr>
          <a:xfrm rot="11207408">
            <a:off x="5794270" y="-787653"/>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gradFill>
            <a:gsLst>
              <a:gs pos="98000">
                <a:srgbClr val="51C4C6"/>
              </a:gs>
              <a:gs pos="0">
                <a:srgbClr val="00403F"/>
              </a:gs>
            </a:gsLst>
            <a:lin ang="5400000" scaled="1"/>
          </a:gradFill>
          <a:ln w="5331" cap="flat">
            <a:noFill/>
            <a:prstDash val="solid"/>
            <a:miter/>
          </a:ln>
        </p:spPr>
        <p:txBody>
          <a:bodyPr rtlCol="0" anchor="ctr"/>
          <a:lstStyle/>
          <a:p>
            <a:endParaRPr lang="en-US"/>
          </a:p>
        </p:txBody>
      </p:sp>
      <p:sp>
        <p:nvSpPr>
          <p:cNvPr id="226" name="Text Placeholder 35">
            <a:extLst>
              <a:ext uri="{FF2B5EF4-FFF2-40B4-BE49-F238E27FC236}">
                <a16:creationId xmlns:a16="http://schemas.microsoft.com/office/drawing/2014/main" id="{07921350-4764-295A-0B9A-29A25E307FDD}"/>
              </a:ext>
            </a:extLst>
          </p:cNvPr>
          <p:cNvSpPr txBox="1">
            <a:spLocks/>
          </p:cNvSpPr>
          <p:nvPr/>
        </p:nvSpPr>
        <p:spPr>
          <a:xfrm>
            <a:off x="610445" y="4852742"/>
            <a:ext cx="2940829" cy="361280"/>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None/>
            </a:pPr>
            <a:r>
              <a:rPr lang="en-US" sz="1400" b="1" dirty="0">
                <a:solidFill>
                  <a:schemeClr val="bg1"/>
                </a:solidFill>
                <a:latin typeface="Calibri" panose="020F0502020204030204" pitchFamily="34" charset="0"/>
                <a:cs typeface="Calibri" panose="020F0502020204030204" pitchFamily="34" charset="0"/>
              </a:rPr>
              <a:t>  Paese: </a:t>
            </a:r>
            <a:r>
              <a:rPr lang="en-US" sz="1400" dirty="0">
                <a:solidFill>
                  <a:schemeClr val="bg1"/>
                </a:solidFill>
                <a:latin typeface="Calibri" panose="020F0502020204030204" pitchFamily="34" charset="0"/>
                <a:cs typeface="Calibri" panose="020F0502020204030204" pitchFamily="34" charset="0"/>
              </a:rPr>
              <a:t>Italia</a:t>
            </a:r>
          </a:p>
          <a:p>
            <a:pPr marL="0" indent="0">
              <a:buNone/>
            </a:pPr>
            <a:endParaRPr lang="en-US" sz="1400" b="1" dirty="0">
              <a:solidFill>
                <a:schemeClr val="bg1"/>
              </a:solidFill>
              <a:latin typeface="Calibri" panose="020F0502020204030204" pitchFamily="34" charset="0"/>
              <a:cs typeface="Calibri" panose="020F0502020204030204" pitchFamily="34" charset="0"/>
            </a:endParaRPr>
          </a:p>
          <a:p>
            <a:pPr marL="0" indent="0">
              <a:buNone/>
            </a:pPr>
            <a:endParaRPr lang="en-US" sz="1400" b="1" dirty="0">
              <a:solidFill>
                <a:schemeClr val="bg1"/>
              </a:solidFill>
              <a:latin typeface="Calibri" panose="020F0502020204030204" pitchFamily="34" charset="0"/>
              <a:cs typeface="Calibri" panose="020F0502020204030204" pitchFamily="34" charset="0"/>
            </a:endParaRPr>
          </a:p>
        </p:txBody>
      </p:sp>
      <p:sp>
        <p:nvSpPr>
          <p:cNvPr id="228" name="TextBox 227">
            <a:extLst>
              <a:ext uri="{FF2B5EF4-FFF2-40B4-BE49-F238E27FC236}">
                <a16:creationId xmlns:a16="http://schemas.microsoft.com/office/drawing/2014/main" id="{589C8315-8CB5-8ECC-2BEA-F4A11DC25759}"/>
              </a:ext>
            </a:extLst>
          </p:cNvPr>
          <p:cNvSpPr txBox="1"/>
          <p:nvPr/>
        </p:nvSpPr>
        <p:spPr>
          <a:xfrm>
            <a:off x="590901" y="5914404"/>
            <a:ext cx="6919333" cy="365356"/>
          </a:xfrm>
          <a:prstGeom prst="rect">
            <a:avLst/>
          </a:prstGeom>
          <a:noFill/>
        </p:spPr>
        <p:txBody>
          <a:bodyPr wrap="square" rtlCol="0" anchor="ctr">
            <a:spAutoFit/>
          </a:bodyPr>
          <a:lstStyle/>
          <a:p>
            <a:pPr marL="6350">
              <a:lnSpc>
                <a:spcPts val="2120"/>
              </a:lnSpc>
              <a:tabLst>
                <a:tab pos="611188" algn="l"/>
                <a:tab pos="612775" algn="l"/>
              </a:tabLst>
            </a:pPr>
            <a:r>
              <a:rPr lang="en-US" sz="2100" b="1" dirty="0">
                <a:solidFill>
                  <a:srgbClr val="00898B"/>
                </a:solidFill>
                <a:latin typeface="Calibri" panose="020F0502020204030204" pitchFamily="34" charset="0"/>
                <a:cs typeface="Calibri" panose="020F0502020204030204" pitchFamily="34" charset="0"/>
              </a:rPr>
              <a:t>Problema</a:t>
            </a:r>
          </a:p>
        </p:txBody>
      </p:sp>
      <p:sp>
        <p:nvSpPr>
          <p:cNvPr id="231" name="Text Placeholder 1">
            <a:extLst>
              <a:ext uri="{FF2B5EF4-FFF2-40B4-BE49-F238E27FC236}">
                <a16:creationId xmlns:a16="http://schemas.microsoft.com/office/drawing/2014/main" id="{67C630FC-475A-2BFB-FF18-DBC5F8E7FD87}"/>
              </a:ext>
            </a:extLst>
          </p:cNvPr>
          <p:cNvSpPr txBox="1">
            <a:spLocks/>
          </p:cNvSpPr>
          <p:nvPr/>
        </p:nvSpPr>
        <p:spPr>
          <a:xfrm>
            <a:off x="608973" y="6411743"/>
            <a:ext cx="6389643" cy="3881237"/>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a:solidFill>
                  <a:srgbClr val="262626"/>
                </a:solidFill>
              </a:rPr>
              <a:t>In agricoltura, i cambiamenti nella produzione e nella gestione sono ormai essenziali a causa delle crescenti sfide poste dai cambiamenti climatici, dalla riduzione dei terreni coltivabili e dall'aumento della domanda globale di acqua. Le pratiche agricole tradizionali non sono più sostenibili e le aziende del settore vitivinicolo sono sotto pressione per innovare, </a:t>
            </a:r>
            <a:r>
              <a:rPr lang="en-US" sz="1150" b="0" dirty="0" err="1">
                <a:solidFill>
                  <a:srgbClr val="262626"/>
                </a:solidFill>
              </a:rPr>
              <a:t>ottimizzando </a:t>
            </a:r>
            <a:r>
              <a:rPr lang="en-US" sz="1150" b="0" dirty="0">
                <a:solidFill>
                  <a:srgbClr val="262626"/>
                </a:solidFill>
              </a:rPr>
              <a:t>l'uso delle risorse e mantenendo la qualità e la sicurezza lungo tutta la catena di approvvigionamento, dal vigneto al consumatore.</a:t>
            </a:r>
          </a:p>
          <a:p>
            <a:pPr algn="just">
              <a:lnSpc>
                <a:spcPts val="1220"/>
              </a:lnSpc>
              <a:spcBef>
                <a:spcPts val="0"/>
              </a:spcBef>
            </a:pPr>
            <a:r>
              <a:rPr lang="en-US" sz="1150" b="0" dirty="0">
                <a:solidFill>
                  <a:srgbClr val="262626"/>
                </a:solidFill>
              </a:rPr>
              <a:t> </a:t>
            </a:r>
          </a:p>
          <a:p>
            <a:pPr algn="just">
              <a:lnSpc>
                <a:spcPts val="1220"/>
              </a:lnSpc>
              <a:spcBef>
                <a:spcPts val="0"/>
              </a:spcBef>
            </a:pPr>
            <a:r>
              <a:rPr lang="en-US" sz="1150" b="0" dirty="0">
                <a:solidFill>
                  <a:srgbClr val="262626"/>
                </a:solidFill>
              </a:rPr>
              <a:t>Una delle sfide chiave nella produzione vinicola è la selezione dell'uva. Il controllo di qualità dell'uva in entrata viene tipicamente eseguito manualmente da operatori qualificati, un processo che richiede tempo ed è soggetto a errori a causa della soggettività del giudizio umano. Per affrontare questo problema, era necessario sviluppare un sistema in grado di valutare oggettivamente la qualità dell'uva nelle cassette di stoccaggio, che fungesse sia da punto di controllo in entrata che da strumento di gestione della catena di approvvigionamento delle materie prime.  Tale sistema avrebbe svolto un ruolo cruciale nel monitoraggio dei prodotti, garantendo trasparenza e tracciabilità dal vigneto alla bottiglia finale. </a:t>
            </a:r>
          </a:p>
        </p:txBody>
      </p:sp>
      <p:grpSp>
        <p:nvGrpSpPr>
          <p:cNvPr id="233" name="Group 232">
            <a:extLst>
              <a:ext uri="{FF2B5EF4-FFF2-40B4-BE49-F238E27FC236}">
                <a16:creationId xmlns:a16="http://schemas.microsoft.com/office/drawing/2014/main" id="{54BA0C18-8625-6798-344D-E51755FD4AA4}"/>
              </a:ext>
            </a:extLst>
          </p:cNvPr>
          <p:cNvGrpSpPr/>
          <p:nvPr/>
        </p:nvGrpSpPr>
        <p:grpSpPr>
          <a:xfrm>
            <a:off x="4120753" y="4292772"/>
            <a:ext cx="3438921" cy="2437858"/>
            <a:chOff x="1950804" y="3053151"/>
            <a:chExt cx="4822141" cy="3418425"/>
          </a:xfrm>
        </p:grpSpPr>
        <p:pic>
          <p:nvPicPr>
            <p:cNvPr id="235" name="Picture 234">
              <a:extLst>
                <a:ext uri="{FF2B5EF4-FFF2-40B4-BE49-F238E27FC236}">
                  <a16:creationId xmlns:a16="http://schemas.microsoft.com/office/drawing/2014/main" id="{E2C91A44-50B9-7658-B318-441286B93C7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14026"/>
            <a:stretch/>
          </p:blipFill>
          <p:spPr>
            <a:xfrm>
              <a:off x="1950804" y="3053151"/>
              <a:ext cx="4822141" cy="3418425"/>
            </a:xfrm>
            <a:prstGeom prst="rect">
              <a:avLst/>
            </a:prstGeom>
          </p:spPr>
        </p:pic>
        <p:sp>
          <p:nvSpPr>
            <p:cNvPr id="236" name="Rectangle 235">
              <a:extLst>
                <a:ext uri="{FF2B5EF4-FFF2-40B4-BE49-F238E27FC236}">
                  <a16:creationId xmlns:a16="http://schemas.microsoft.com/office/drawing/2014/main" id="{A1FB9222-9BD5-5EF2-2ABD-79650B8F283C}"/>
                </a:ext>
              </a:extLst>
            </p:cNvPr>
            <p:cNvSpPr/>
            <p:nvPr/>
          </p:nvSpPr>
          <p:spPr>
            <a:xfrm>
              <a:off x="2791253" y="3350557"/>
              <a:ext cx="3981692" cy="2462739"/>
            </a:xfrm>
            <a:prstGeom prst="rect">
              <a:avLst/>
            </a:prstGeom>
            <a:blipFill dpi="0" rotWithShape="1">
              <a:blip r:embed="rId4" cstate="screen">
                <a:extLst>
                  <a:ext uri="{28A0092B-C50C-407E-A947-70E740481C1C}">
                    <a14:useLocalDpi xmlns:a14="http://schemas.microsoft.com/office/drawing/2010/main"/>
                  </a:ext>
                </a:extLst>
              </a:blip>
              <a:srcRect/>
              <a:stretch>
                <a:fillRect l="-1000" t="286" r="-15000" b="-28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244" name="Group 243">
            <a:extLst>
              <a:ext uri="{FF2B5EF4-FFF2-40B4-BE49-F238E27FC236}">
                <a16:creationId xmlns:a16="http://schemas.microsoft.com/office/drawing/2014/main" id="{1F1897D2-971C-EFAF-4BFA-9089E412E3EC}"/>
              </a:ext>
            </a:extLst>
          </p:cNvPr>
          <p:cNvGrpSpPr/>
          <p:nvPr/>
        </p:nvGrpSpPr>
        <p:grpSpPr>
          <a:xfrm rot="20570557">
            <a:off x="3976390" y="5007360"/>
            <a:ext cx="1013273" cy="1008681"/>
            <a:chOff x="2301368" y="4765438"/>
            <a:chExt cx="1350264" cy="1344145"/>
          </a:xfrm>
        </p:grpSpPr>
        <p:sp>
          <p:nvSpPr>
            <p:cNvPr id="245" name="Oval 244">
              <a:extLst>
                <a:ext uri="{FF2B5EF4-FFF2-40B4-BE49-F238E27FC236}">
                  <a16:creationId xmlns:a16="http://schemas.microsoft.com/office/drawing/2014/main" id="{D79879AE-035A-175E-5E1D-C08E89051F93}"/>
                </a:ext>
              </a:extLst>
            </p:cNvPr>
            <p:cNvSpPr/>
            <p:nvPr/>
          </p:nvSpPr>
          <p:spPr>
            <a:xfrm>
              <a:off x="2307487" y="4765438"/>
              <a:ext cx="1344145" cy="1344145"/>
            </a:xfrm>
            <a:prstGeom prst="ellipse">
              <a:avLst/>
            </a:prstGeom>
            <a:solidFill>
              <a:srgbClr val="ADD037"/>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550" b="1" dirty="0">
                <a:solidFill>
                  <a:schemeClr val="bg1"/>
                </a:solidFill>
                <a:latin typeface="Calibri" panose="020F0502020204030204" pitchFamily="34" charset="0"/>
                <a:cs typeface="Calibri" panose="020F0502020204030204" pitchFamily="34" charset="0"/>
              </a:endParaRPr>
            </a:p>
          </p:txBody>
        </p:sp>
        <p:sp>
          <p:nvSpPr>
            <p:cNvPr id="246" name="TextBox 245">
              <a:extLst>
                <a:ext uri="{FF2B5EF4-FFF2-40B4-BE49-F238E27FC236}">
                  <a16:creationId xmlns:a16="http://schemas.microsoft.com/office/drawing/2014/main" id="{6CE17B7A-1F5A-B658-8EEF-80159170F482}"/>
                </a:ext>
              </a:extLst>
            </p:cNvPr>
            <p:cNvSpPr txBox="1"/>
            <p:nvPr/>
          </p:nvSpPr>
          <p:spPr>
            <a:xfrm>
              <a:off x="2301368" y="5006866"/>
              <a:ext cx="1350264" cy="861286"/>
            </a:xfrm>
            <a:prstGeom prst="rect">
              <a:avLst/>
            </a:prstGeom>
            <a:noFill/>
          </p:spPr>
          <p:txBody>
            <a:bodyPr wrap="square">
              <a:spAutoFit/>
            </a:bodyPr>
            <a:lstStyle/>
            <a:p>
              <a:pPr algn="ctr"/>
              <a:r>
                <a:rPr lang="en-US" sz="1800" b="1" dirty="0">
                  <a:solidFill>
                    <a:schemeClr val="bg1"/>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Clicca per visitare</a:t>
              </a:r>
              <a:endParaRPr lang="en-US" sz="1800" b="1" dirty="0">
                <a:solidFill>
                  <a:schemeClr val="bg1"/>
                </a:solidFill>
                <a:latin typeface="Calibri" panose="020F0502020204030204" pitchFamily="34" charset="0"/>
                <a:cs typeface="Calibri" panose="020F0502020204030204" pitchFamily="34" charset="0"/>
              </a:endParaRPr>
            </a:p>
          </p:txBody>
        </p:sp>
      </p:grpSp>
      <p:cxnSp>
        <p:nvCxnSpPr>
          <p:cNvPr id="248" name="Straight Connector 247">
            <a:extLst>
              <a:ext uri="{FF2B5EF4-FFF2-40B4-BE49-F238E27FC236}">
                <a16:creationId xmlns:a16="http://schemas.microsoft.com/office/drawing/2014/main" id="{AC06D894-E4B8-E715-8FC0-5A2C93CE609A}"/>
              </a:ext>
            </a:extLst>
          </p:cNvPr>
          <p:cNvCxnSpPr>
            <a:cxnSpLocks/>
            <a:stCxn id="228" idx="1"/>
          </p:cNvCxnSpPr>
          <p:nvPr/>
        </p:nvCxnSpPr>
        <p:spPr>
          <a:xfrm flipH="1" flipV="1">
            <a:off x="-25698" y="6097081"/>
            <a:ext cx="616599" cy="1"/>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250" name="Oval 249">
            <a:extLst>
              <a:ext uri="{FF2B5EF4-FFF2-40B4-BE49-F238E27FC236}">
                <a16:creationId xmlns:a16="http://schemas.microsoft.com/office/drawing/2014/main" id="{08E70170-03F8-FA52-1023-93FBCE70AE2A}"/>
              </a:ext>
            </a:extLst>
          </p:cNvPr>
          <p:cNvSpPr/>
          <p:nvPr/>
        </p:nvSpPr>
        <p:spPr>
          <a:xfrm>
            <a:off x="3932277" y="7014937"/>
            <a:ext cx="3332230" cy="3332230"/>
          </a:xfrm>
          <a:prstGeom prst="ellipse">
            <a:avLst/>
          </a:prstGeom>
          <a:solidFill>
            <a:srgbClr val="0089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1" name="Group 250">
            <a:extLst>
              <a:ext uri="{FF2B5EF4-FFF2-40B4-BE49-F238E27FC236}">
                <a16:creationId xmlns:a16="http://schemas.microsoft.com/office/drawing/2014/main" id="{F6AA868E-EAE7-16C0-7AE5-E97896289A16}"/>
              </a:ext>
            </a:extLst>
          </p:cNvPr>
          <p:cNvGrpSpPr/>
          <p:nvPr/>
        </p:nvGrpSpPr>
        <p:grpSpPr>
          <a:xfrm>
            <a:off x="5345127" y="6794315"/>
            <a:ext cx="506531" cy="527128"/>
            <a:chOff x="3402050" y="5539672"/>
            <a:chExt cx="751576" cy="782137"/>
          </a:xfrm>
        </p:grpSpPr>
        <p:sp>
          <p:nvSpPr>
            <p:cNvPr id="252" name="Freeform 251">
              <a:extLst>
                <a:ext uri="{FF2B5EF4-FFF2-40B4-BE49-F238E27FC236}">
                  <a16:creationId xmlns:a16="http://schemas.microsoft.com/office/drawing/2014/main" id="{57005399-7C93-BD65-143F-16AF5A46C223}"/>
                </a:ext>
              </a:extLst>
            </p:cNvPr>
            <p:cNvSpPr/>
            <p:nvPr/>
          </p:nvSpPr>
          <p:spPr>
            <a:xfrm>
              <a:off x="3402050" y="5539672"/>
              <a:ext cx="751576" cy="782137"/>
            </a:xfrm>
            <a:custGeom>
              <a:avLst/>
              <a:gdLst>
                <a:gd name="connsiteX0" fmla="*/ 27317 w 751576"/>
                <a:gd name="connsiteY0" fmla="*/ 782137 h 782137"/>
                <a:gd name="connsiteX1" fmla="*/ 0 w 751576"/>
                <a:gd name="connsiteY1" fmla="*/ 640899 h 782137"/>
                <a:gd name="connsiteX2" fmla="*/ 23986 w 751576"/>
                <a:gd name="connsiteY2" fmla="*/ 508323 h 782137"/>
                <a:gd name="connsiteX3" fmla="*/ 0 w 751576"/>
                <a:gd name="connsiteY3" fmla="*/ 375746 h 782137"/>
                <a:gd name="connsiteX4" fmla="*/ 375788 w 751576"/>
                <a:gd name="connsiteY4" fmla="*/ 0 h 782137"/>
                <a:gd name="connsiteX5" fmla="*/ 751577 w 751576"/>
                <a:gd name="connsiteY5" fmla="*/ 375746 h 782137"/>
                <a:gd name="connsiteX6" fmla="*/ 727590 w 751576"/>
                <a:gd name="connsiteY6" fmla="*/ 508323 h 782137"/>
                <a:gd name="connsiteX7" fmla="*/ 632977 w 751576"/>
                <a:gd name="connsiteY7" fmla="*/ 649560 h 782137"/>
                <a:gd name="connsiteX8" fmla="*/ 376455 w 751576"/>
                <a:gd name="connsiteY8" fmla="*/ 750825 h 782137"/>
                <a:gd name="connsiteX9" fmla="*/ 119932 w 751576"/>
                <a:gd name="connsiteY9" fmla="*/ 649560 h 782137"/>
                <a:gd name="connsiteX10" fmla="*/ 28651 w 751576"/>
                <a:gd name="connsiteY10" fmla="*/ 782137 h 78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1576" h="782137">
                  <a:moveTo>
                    <a:pt x="27317" y="782137"/>
                  </a:moveTo>
                  <a:cubicBezTo>
                    <a:pt x="9327" y="738167"/>
                    <a:pt x="0" y="690865"/>
                    <a:pt x="0" y="640899"/>
                  </a:cubicBezTo>
                  <a:cubicBezTo>
                    <a:pt x="0" y="590933"/>
                    <a:pt x="8662" y="549628"/>
                    <a:pt x="23986" y="508323"/>
                  </a:cubicBezTo>
                  <a:cubicBezTo>
                    <a:pt x="8662" y="467017"/>
                    <a:pt x="0" y="422381"/>
                    <a:pt x="0" y="375746"/>
                  </a:cubicBezTo>
                  <a:cubicBezTo>
                    <a:pt x="0" y="168553"/>
                    <a:pt x="167905" y="0"/>
                    <a:pt x="375788" y="0"/>
                  </a:cubicBezTo>
                  <a:cubicBezTo>
                    <a:pt x="583670" y="0"/>
                    <a:pt x="751577" y="167886"/>
                    <a:pt x="751577" y="375746"/>
                  </a:cubicBezTo>
                  <a:cubicBezTo>
                    <a:pt x="751577" y="583605"/>
                    <a:pt x="742915" y="467017"/>
                    <a:pt x="727590" y="508323"/>
                  </a:cubicBezTo>
                  <a:cubicBezTo>
                    <a:pt x="706934" y="562286"/>
                    <a:pt x="674286" y="610919"/>
                    <a:pt x="632977" y="649560"/>
                  </a:cubicBezTo>
                  <a:cubicBezTo>
                    <a:pt x="565681" y="712185"/>
                    <a:pt x="475731" y="750825"/>
                    <a:pt x="376455" y="750825"/>
                  </a:cubicBezTo>
                  <a:cubicBezTo>
                    <a:pt x="277176" y="750825"/>
                    <a:pt x="186562" y="712185"/>
                    <a:pt x="119932" y="649560"/>
                  </a:cubicBezTo>
                  <a:cubicBezTo>
                    <a:pt x="80620" y="686202"/>
                    <a:pt x="49305" y="731505"/>
                    <a:pt x="28651" y="782137"/>
                  </a:cubicBezTo>
                  <a:close/>
                </a:path>
              </a:pathLst>
            </a:custGeom>
            <a:solidFill>
              <a:srgbClr val="ADD037"/>
            </a:solidFill>
            <a:ln w="6662" cap="flat">
              <a:noFill/>
              <a:prstDash val="solid"/>
              <a:miter/>
            </a:ln>
          </p:spPr>
          <p:txBody>
            <a:bodyPr rtlCol="0" anchor="ctr"/>
            <a:lstStyle/>
            <a:p>
              <a:endParaRPr lang="en-US">
                <a:solidFill>
                  <a:srgbClr val="262626"/>
                </a:solidFill>
              </a:endParaRPr>
            </a:p>
          </p:txBody>
        </p:sp>
        <p:sp>
          <p:nvSpPr>
            <p:cNvPr id="253" name="Freeform 252">
              <a:extLst>
                <a:ext uri="{FF2B5EF4-FFF2-40B4-BE49-F238E27FC236}">
                  <a16:creationId xmlns:a16="http://schemas.microsoft.com/office/drawing/2014/main" id="{0099D39B-5796-B5AA-E096-6C73094C1E08}"/>
                </a:ext>
              </a:extLst>
            </p:cNvPr>
            <p:cNvSpPr/>
            <p:nvPr/>
          </p:nvSpPr>
          <p:spPr>
            <a:xfrm>
              <a:off x="3794857" y="5761975"/>
              <a:ext cx="213675" cy="282614"/>
            </a:xfrm>
            <a:custGeom>
              <a:avLst/>
              <a:gdLst>
                <a:gd name="connsiteX0" fmla="*/ 138227 w 213675"/>
                <a:gd name="connsiteY0" fmla="*/ 215400 h 282614"/>
                <a:gd name="connsiteX1" fmla="*/ 75596 w 213675"/>
                <a:gd name="connsiteY1" fmla="*/ 209405 h 282614"/>
                <a:gd name="connsiteX2" fmla="*/ 1637 w 213675"/>
                <a:gd name="connsiteY2" fmla="*/ 88819 h 282614"/>
                <a:gd name="connsiteX3" fmla="*/ 117571 w 213675"/>
                <a:gd name="connsiteY3" fmla="*/ 213 h 282614"/>
                <a:gd name="connsiteX4" fmla="*/ 213518 w 213675"/>
                <a:gd name="connsiteY4" fmla="*/ 100812 h 282614"/>
                <a:gd name="connsiteX5" fmla="*/ 134228 w 213675"/>
                <a:gd name="connsiteY5" fmla="*/ 262702 h 282614"/>
                <a:gd name="connsiteX6" fmla="*/ 106911 w 213675"/>
                <a:gd name="connsiteY6" fmla="*/ 282022 h 282614"/>
                <a:gd name="connsiteX7" fmla="*/ 98249 w 213675"/>
                <a:gd name="connsiteY7" fmla="*/ 282022 h 282614"/>
                <a:gd name="connsiteX8" fmla="*/ 100248 w 213675"/>
                <a:gd name="connsiteY8" fmla="*/ 273362 h 282614"/>
                <a:gd name="connsiteX9" fmla="*/ 138227 w 213675"/>
                <a:gd name="connsiteY9" fmla="*/ 214068 h 28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675" h="282614">
                  <a:moveTo>
                    <a:pt x="138227" y="215400"/>
                  </a:moveTo>
                  <a:cubicBezTo>
                    <a:pt x="114907" y="213402"/>
                    <a:pt x="94918" y="214734"/>
                    <a:pt x="75596" y="209405"/>
                  </a:cubicBezTo>
                  <a:cubicBezTo>
                    <a:pt x="23625" y="195414"/>
                    <a:pt x="-7690" y="141451"/>
                    <a:pt x="1637" y="88819"/>
                  </a:cubicBezTo>
                  <a:cubicBezTo>
                    <a:pt x="11631" y="32858"/>
                    <a:pt x="58939" y="-3118"/>
                    <a:pt x="117571" y="213"/>
                  </a:cubicBezTo>
                  <a:cubicBezTo>
                    <a:pt x="168877" y="3544"/>
                    <a:pt x="211519" y="47514"/>
                    <a:pt x="213518" y="100812"/>
                  </a:cubicBezTo>
                  <a:cubicBezTo>
                    <a:pt x="216182" y="168765"/>
                    <a:pt x="184867" y="220730"/>
                    <a:pt x="134228" y="262702"/>
                  </a:cubicBezTo>
                  <a:cubicBezTo>
                    <a:pt x="125568" y="270031"/>
                    <a:pt x="116239" y="276027"/>
                    <a:pt x="106911" y="282022"/>
                  </a:cubicBezTo>
                  <a:cubicBezTo>
                    <a:pt x="104912" y="283355"/>
                    <a:pt x="100914" y="282022"/>
                    <a:pt x="98249" y="282022"/>
                  </a:cubicBezTo>
                  <a:cubicBezTo>
                    <a:pt x="98249" y="279358"/>
                    <a:pt x="98249" y="276027"/>
                    <a:pt x="100248" y="273362"/>
                  </a:cubicBezTo>
                  <a:cubicBezTo>
                    <a:pt x="112907" y="253375"/>
                    <a:pt x="125568" y="233389"/>
                    <a:pt x="138227" y="214068"/>
                  </a:cubicBezTo>
                  <a:close/>
                </a:path>
              </a:pathLst>
            </a:custGeom>
            <a:solidFill>
              <a:schemeClr val="bg1"/>
            </a:solidFill>
            <a:ln w="6662" cap="flat">
              <a:noFill/>
              <a:prstDash val="solid"/>
              <a:miter/>
            </a:ln>
          </p:spPr>
          <p:txBody>
            <a:bodyPr rtlCol="0" anchor="ctr"/>
            <a:lstStyle/>
            <a:p>
              <a:endParaRPr lang="en-US">
                <a:solidFill>
                  <a:srgbClr val="262626"/>
                </a:solidFill>
              </a:endParaRPr>
            </a:p>
          </p:txBody>
        </p:sp>
        <p:sp>
          <p:nvSpPr>
            <p:cNvPr id="254" name="Freeform 253">
              <a:extLst>
                <a:ext uri="{FF2B5EF4-FFF2-40B4-BE49-F238E27FC236}">
                  <a16:creationId xmlns:a16="http://schemas.microsoft.com/office/drawing/2014/main" id="{556BD4CE-38ED-19AD-17C0-04B42BF98A67}"/>
                </a:ext>
              </a:extLst>
            </p:cNvPr>
            <p:cNvSpPr/>
            <p:nvPr/>
          </p:nvSpPr>
          <p:spPr>
            <a:xfrm>
              <a:off x="3546595" y="5762276"/>
              <a:ext cx="213875" cy="282387"/>
            </a:xfrm>
            <a:custGeom>
              <a:avLst/>
              <a:gdLst>
                <a:gd name="connsiteX0" fmla="*/ 134630 w 213875"/>
                <a:gd name="connsiteY0" fmla="*/ 211102 h 282387"/>
                <a:gd name="connsiteX1" fmla="*/ 59339 w 213875"/>
                <a:gd name="connsiteY1" fmla="*/ 203108 h 282387"/>
                <a:gd name="connsiteX2" fmla="*/ 4038 w 213875"/>
                <a:gd name="connsiteY2" fmla="*/ 77193 h 282387"/>
                <a:gd name="connsiteX3" fmla="*/ 119305 w 213875"/>
                <a:gd name="connsiteY3" fmla="*/ 578 h 282387"/>
                <a:gd name="connsiteX4" fmla="*/ 213253 w 213875"/>
                <a:gd name="connsiteY4" fmla="*/ 95848 h 282387"/>
                <a:gd name="connsiteX5" fmla="*/ 169277 w 213875"/>
                <a:gd name="connsiteY5" fmla="*/ 228424 h 282387"/>
                <a:gd name="connsiteX6" fmla="*/ 109978 w 213875"/>
                <a:gd name="connsiteY6" fmla="*/ 280389 h 282387"/>
                <a:gd name="connsiteX7" fmla="*/ 97984 w 213875"/>
                <a:gd name="connsiteY7" fmla="*/ 282388 h 282387"/>
                <a:gd name="connsiteX8" fmla="*/ 101982 w 213875"/>
                <a:gd name="connsiteY8" fmla="*/ 271728 h 282387"/>
                <a:gd name="connsiteX9" fmla="*/ 137962 w 213875"/>
                <a:gd name="connsiteY9" fmla="*/ 215099 h 282387"/>
                <a:gd name="connsiteX10" fmla="*/ 134630 w 213875"/>
                <a:gd name="connsiteY10" fmla="*/ 211102 h 28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875" h="282387">
                  <a:moveTo>
                    <a:pt x="134630" y="211102"/>
                  </a:moveTo>
                  <a:cubicBezTo>
                    <a:pt x="108645" y="217098"/>
                    <a:pt x="83326" y="215099"/>
                    <a:pt x="59339" y="203108"/>
                  </a:cubicBezTo>
                  <a:cubicBezTo>
                    <a:pt x="13365" y="180457"/>
                    <a:pt x="-9955" y="127159"/>
                    <a:pt x="4038" y="77193"/>
                  </a:cubicBezTo>
                  <a:cubicBezTo>
                    <a:pt x="18029" y="27227"/>
                    <a:pt x="65336" y="-4752"/>
                    <a:pt x="119305" y="578"/>
                  </a:cubicBezTo>
                  <a:cubicBezTo>
                    <a:pt x="167945" y="5242"/>
                    <a:pt x="209254" y="45881"/>
                    <a:pt x="213253" y="95848"/>
                  </a:cubicBezTo>
                  <a:cubicBezTo>
                    <a:pt x="217251" y="146480"/>
                    <a:pt x="201926" y="191116"/>
                    <a:pt x="169277" y="228424"/>
                  </a:cubicBezTo>
                  <a:cubicBezTo>
                    <a:pt x="151954" y="247744"/>
                    <a:pt x="130633" y="263734"/>
                    <a:pt x="109978" y="280389"/>
                  </a:cubicBezTo>
                  <a:cubicBezTo>
                    <a:pt x="107313" y="282388"/>
                    <a:pt x="101982" y="281721"/>
                    <a:pt x="97984" y="282388"/>
                  </a:cubicBezTo>
                  <a:cubicBezTo>
                    <a:pt x="99316" y="279057"/>
                    <a:pt x="99983" y="275059"/>
                    <a:pt x="101982" y="271728"/>
                  </a:cubicBezTo>
                  <a:cubicBezTo>
                    <a:pt x="113976" y="253074"/>
                    <a:pt x="125968" y="233754"/>
                    <a:pt x="137962" y="215099"/>
                  </a:cubicBezTo>
                  <a:cubicBezTo>
                    <a:pt x="136629" y="213767"/>
                    <a:pt x="135962" y="212435"/>
                    <a:pt x="134630" y="211102"/>
                  </a:cubicBezTo>
                  <a:close/>
                </a:path>
              </a:pathLst>
            </a:custGeom>
            <a:solidFill>
              <a:schemeClr val="bg1"/>
            </a:solidFill>
            <a:ln w="6662" cap="flat">
              <a:noFill/>
              <a:prstDash val="solid"/>
              <a:miter/>
            </a:ln>
          </p:spPr>
          <p:txBody>
            <a:bodyPr rtlCol="0" anchor="ctr"/>
            <a:lstStyle/>
            <a:p>
              <a:endParaRPr lang="en-US">
                <a:solidFill>
                  <a:srgbClr val="262626"/>
                </a:solidFill>
              </a:endParaRPr>
            </a:p>
          </p:txBody>
        </p:sp>
      </p:grpSp>
      <p:sp>
        <p:nvSpPr>
          <p:cNvPr id="255" name="TextBox 254">
            <a:extLst>
              <a:ext uri="{FF2B5EF4-FFF2-40B4-BE49-F238E27FC236}">
                <a16:creationId xmlns:a16="http://schemas.microsoft.com/office/drawing/2014/main" id="{5003E46F-D8C0-5C97-14BB-4A4A405227AC}"/>
              </a:ext>
            </a:extLst>
          </p:cNvPr>
          <p:cNvSpPr txBox="1"/>
          <p:nvPr/>
        </p:nvSpPr>
        <p:spPr>
          <a:xfrm>
            <a:off x="4301011" y="7555051"/>
            <a:ext cx="2594763" cy="2593018"/>
          </a:xfrm>
          <a:prstGeom prst="rect">
            <a:avLst/>
          </a:prstGeom>
          <a:noFill/>
        </p:spPr>
        <p:txBody>
          <a:bodyPr wrap="square" rtlCol="0">
            <a:spAutoFit/>
          </a:bodyPr>
          <a:lstStyle/>
          <a:p>
            <a:pPr algn="ctr">
              <a:lnSpc>
                <a:spcPts val="1480"/>
              </a:lnSpc>
            </a:pP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Migliorando l'efficienza produttiva e mantenendo </a:t>
            </a:r>
          </a:p>
          <a:p>
            <a:pPr algn="ctr">
              <a:lnSpc>
                <a:spcPts val="1480"/>
              </a:lnSpc>
            </a:pP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standard di alta qualità, offrirebbe vantaggi significativi ai produttori. Per le cantine, questo sistema rappresenta un passo fondamentale verso il miglioramento della tracciabilità e </a:t>
            </a:r>
            <a:r>
              <a:rPr lang="en-US" sz="1400" i="1" spc="0" baseline="0" dirty="0" err="1">
                <a:ln/>
                <a:solidFill>
                  <a:schemeClr val="bg1"/>
                </a:solidFill>
                <a:latin typeface="Calibri" panose="020F0502020204030204" pitchFamily="34" charset="0"/>
                <a:cs typeface="Calibri" panose="020F0502020204030204" pitchFamily="34" charset="0"/>
                <a:sym typeface="Poppins-MediumItalic"/>
                <a:rtl val="0"/>
              </a:rPr>
              <a:t>l'ottimizzazione </a:t>
            </a: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della gestione delle risorse, offrendo in ultima analisi un prodotto più coerente e di alta qualità ai consumatori.</a:t>
            </a:r>
          </a:p>
          <a:p>
            <a:pPr algn="ctr">
              <a:lnSpc>
                <a:spcPts val="1480"/>
              </a:lnSpc>
            </a:pPr>
            <a:endParaRPr lang="en-US" sz="1400" i="1" spc="0" baseline="0" dirty="0">
              <a:ln/>
              <a:solidFill>
                <a:schemeClr val="bg1"/>
              </a:solidFill>
              <a:latin typeface="Calibri" panose="020F0502020204030204" pitchFamily="34" charset="0"/>
              <a:cs typeface="Calibri" panose="020F0502020204030204" pitchFamily="34" charset="0"/>
              <a:sym typeface="Poppins-MediumItalic"/>
              <a:rtl val="0"/>
            </a:endParaRPr>
          </a:p>
        </p:txBody>
      </p:sp>
      <p:sp>
        <p:nvSpPr>
          <p:cNvPr id="256" name="Slide Number Placeholder 5">
            <a:extLst>
              <a:ext uri="{FF2B5EF4-FFF2-40B4-BE49-F238E27FC236}">
                <a16:creationId xmlns:a16="http://schemas.microsoft.com/office/drawing/2014/main" id="{02691772-AF6D-D5F1-B8BE-29B275A07B50}"/>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6</a:t>
            </a:fld>
            <a:endParaRPr lang="en-US" dirty="0">
              <a:solidFill>
                <a:srgbClr val="262626"/>
              </a:solidFill>
            </a:endParaRPr>
          </a:p>
        </p:txBody>
      </p:sp>
      <p:cxnSp>
        <p:nvCxnSpPr>
          <p:cNvPr id="2" name="Straight Connector 1">
            <a:extLst>
              <a:ext uri="{FF2B5EF4-FFF2-40B4-BE49-F238E27FC236}">
                <a16:creationId xmlns:a16="http://schemas.microsoft.com/office/drawing/2014/main" id="{15E0C14D-A61B-D65D-30D7-163D4D863360}"/>
              </a:ext>
            </a:extLst>
          </p:cNvPr>
          <p:cNvCxnSpPr>
            <a:cxnSpLocks/>
          </p:cNvCxnSpPr>
          <p:nvPr/>
        </p:nvCxnSpPr>
        <p:spPr>
          <a:xfrm flipV="1">
            <a:off x="1410318" y="0"/>
            <a:ext cx="0" cy="141938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F5178936-DABF-B992-2F65-9CBB237F3C9C}"/>
              </a:ext>
            </a:extLst>
          </p:cNvPr>
          <p:cNvSpPr txBox="1"/>
          <p:nvPr/>
        </p:nvSpPr>
        <p:spPr>
          <a:xfrm>
            <a:off x="1601624" y="673031"/>
            <a:ext cx="3366904" cy="320665"/>
          </a:xfrm>
          <a:prstGeom prst="rect">
            <a:avLst/>
          </a:prstGeom>
          <a:noFill/>
        </p:spPr>
        <p:txBody>
          <a:bodyPr wrap="square" rtlCol="0" anchor="t">
            <a:spAutoFit/>
          </a:bodyPr>
          <a:lstStyle/>
          <a:p>
            <a:pPr marL="9525">
              <a:lnSpc>
                <a:spcPts val="1560"/>
              </a:lnSpc>
              <a:tabLst>
                <a:tab pos="1189038" algn="l"/>
              </a:tabLst>
            </a:pPr>
            <a:r>
              <a:rPr lang="en-US" sz="2200" b="1" dirty="0">
                <a:solidFill>
                  <a:srgbClr val="000000"/>
                </a:solidFill>
                <a:latin typeface="Calibri" panose="020F0502020204030204" pitchFamily="34" charset="0"/>
                <a:cs typeface="Calibri" panose="020F0502020204030204" pitchFamily="34" charset="0"/>
              </a:rPr>
              <a:t>AGRICOLTURA</a:t>
            </a:r>
          </a:p>
        </p:txBody>
      </p:sp>
      <p:grpSp>
        <p:nvGrpSpPr>
          <p:cNvPr id="4" name="Group 3">
            <a:extLst>
              <a:ext uri="{FF2B5EF4-FFF2-40B4-BE49-F238E27FC236}">
                <a16:creationId xmlns:a16="http://schemas.microsoft.com/office/drawing/2014/main" id="{F603BA48-4C6A-232B-B91D-27C84C2B3AD6}"/>
              </a:ext>
            </a:extLst>
          </p:cNvPr>
          <p:cNvGrpSpPr/>
          <p:nvPr/>
        </p:nvGrpSpPr>
        <p:grpSpPr>
          <a:xfrm rot="16200000">
            <a:off x="580124" y="306956"/>
            <a:ext cx="793054" cy="947012"/>
            <a:chOff x="547405" y="6570863"/>
            <a:chExt cx="1035254" cy="1236230"/>
          </a:xfrm>
        </p:grpSpPr>
        <p:sp>
          <p:nvSpPr>
            <p:cNvPr id="5" name="Freeform 4">
              <a:extLst>
                <a:ext uri="{FF2B5EF4-FFF2-40B4-BE49-F238E27FC236}">
                  <a16:creationId xmlns:a16="http://schemas.microsoft.com/office/drawing/2014/main" id="{1024EEE2-7535-AE2D-512F-6C8AE482A552}"/>
                </a:ext>
              </a:extLst>
            </p:cNvPr>
            <p:cNvSpPr/>
            <p:nvPr/>
          </p:nvSpPr>
          <p:spPr>
            <a:xfrm>
              <a:off x="1059795" y="7527291"/>
              <a:ext cx="11386" cy="120435"/>
            </a:xfrm>
            <a:custGeom>
              <a:avLst/>
              <a:gdLst>
                <a:gd name="connsiteX0" fmla="*/ 5693 w 11386"/>
                <a:gd name="connsiteY0" fmla="*/ 120436 h 120435"/>
                <a:gd name="connsiteX1" fmla="*/ 0 w 11386"/>
                <a:gd name="connsiteY1" fmla="*/ 114744 h 120435"/>
                <a:gd name="connsiteX2" fmla="*/ 0 w 11386"/>
                <a:gd name="connsiteY2" fmla="*/ 5692 h 120435"/>
                <a:gd name="connsiteX3" fmla="*/ 5693 w 11386"/>
                <a:gd name="connsiteY3" fmla="*/ 0 h 120435"/>
                <a:gd name="connsiteX4" fmla="*/ 11386 w 11386"/>
                <a:gd name="connsiteY4" fmla="*/ 5692 h 120435"/>
                <a:gd name="connsiteX5" fmla="*/ 11386 w 11386"/>
                <a:gd name="connsiteY5" fmla="*/ 114744 h 120435"/>
                <a:gd name="connsiteX6" fmla="*/ 5693 w 11386"/>
                <a:gd name="connsiteY6" fmla="*/ 120436 h 120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86" h="120435">
                  <a:moveTo>
                    <a:pt x="5693" y="120436"/>
                  </a:moveTo>
                  <a:cubicBezTo>
                    <a:pt x="2505" y="120436"/>
                    <a:pt x="0" y="117931"/>
                    <a:pt x="0" y="114744"/>
                  </a:cubicBezTo>
                  <a:lnTo>
                    <a:pt x="0" y="5692"/>
                  </a:lnTo>
                  <a:cubicBezTo>
                    <a:pt x="0" y="2504"/>
                    <a:pt x="2505" y="0"/>
                    <a:pt x="5693" y="0"/>
                  </a:cubicBezTo>
                  <a:cubicBezTo>
                    <a:pt x="8881" y="0"/>
                    <a:pt x="11386" y="2504"/>
                    <a:pt x="11386" y="5692"/>
                  </a:cubicBezTo>
                  <a:lnTo>
                    <a:pt x="11386" y="114744"/>
                  </a:lnTo>
                  <a:cubicBezTo>
                    <a:pt x="11386" y="117931"/>
                    <a:pt x="8881" y="120436"/>
                    <a:pt x="5693" y="120436"/>
                  </a:cubicBezTo>
                  <a:close/>
                </a:path>
              </a:pathLst>
            </a:custGeom>
            <a:solidFill>
              <a:srgbClr val="343434"/>
            </a:solidFill>
            <a:ln w="2276" cap="flat">
              <a:noFill/>
              <a:prstDash val="solid"/>
              <a:miter/>
            </a:ln>
          </p:spPr>
          <p:txBody>
            <a:bodyPr rtlCol="0" anchor="ctr"/>
            <a:lstStyle/>
            <a:p>
              <a:endParaRPr lang="en-US"/>
            </a:p>
          </p:txBody>
        </p:sp>
        <p:grpSp>
          <p:nvGrpSpPr>
            <p:cNvPr id="6" name="Graphic 15">
              <a:extLst>
                <a:ext uri="{FF2B5EF4-FFF2-40B4-BE49-F238E27FC236}">
                  <a16:creationId xmlns:a16="http://schemas.microsoft.com/office/drawing/2014/main" id="{5F71B32C-8834-CE3F-4010-2DB127A2483F}"/>
                </a:ext>
              </a:extLst>
            </p:cNvPr>
            <p:cNvGrpSpPr/>
            <p:nvPr/>
          </p:nvGrpSpPr>
          <p:grpSpPr>
            <a:xfrm>
              <a:off x="1006279" y="7689162"/>
              <a:ext cx="118191" cy="117931"/>
              <a:chOff x="1006279" y="7689162"/>
              <a:chExt cx="118191" cy="117931"/>
            </a:xfrm>
          </p:grpSpPr>
          <p:sp>
            <p:nvSpPr>
              <p:cNvPr id="10" name="Freeform 9">
                <a:extLst>
                  <a:ext uri="{FF2B5EF4-FFF2-40B4-BE49-F238E27FC236}">
                    <a16:creationId xmlns:a16="http://schemas.microsoft.com/office/drawing/2014/main" id="{0EABEC5B-F23F-5B11-C884-90BF3A92A620}"/>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11" name="Freeform 10">
                <a:extLst>
                  <a:ext uri="{FF2B5EF4-FFF2-40B4-BE49-F238E27FC236}">
                    <a16:creationId xmlns:a16="http://schemas.microsoft.com/office/drawing/2014/main" id="{064E1CFF-C561-9E72-66BD-A54C407B87E6}"/>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006668"/>
              </a:solidFill>
              <a:ln w="2276" cap="flat">
                <a:noFill/>
                <a:prstDash val="solid"/>
                <a:miter/>
              </a:ln>
            </p:spPr>
            <p:txBody>
              <a:bodyPr rtlCol="0" anchor="ctr"/>
              <a:lstStyle/>
              <a:p>
                <a:endParaRPr lang="en-US"/>
              </a:p>
            </p:txBody>
          </p:sp>
        </p:grpSp>
        <p:grpSp>
          <p:nvGrpSpPr>
            <p:cNvPr id="7" name="Graphic 15">
              <a:extLst>
                <a:ext uri="{FF2B5EF4-FFF2-40B4-BE49-F238E27FC236}">
                  <a16:creationId xmlns:a16="http://schemas.microsoft.com/office/drawing/2014/main" id="{F990DB13-045E-1C77-455B-C22B2FE7126D}"/>
                </a:ext>
              </a:extLst>
            </p:cNvPr>
            <p:cNvGrpSpPr/>
            <p:nvPr/>
          </p:nvGrpSpPr>
          <p:grpSpPr>
            <a:xfrm>
              <a:off x="547405" y="6570863"/>
              <a:ext cx="1035254" cy="914993"/>
              <a:chOff x="547405" y="6570863"/>
              <a:chExt cx="1035254" cy="914993"/>
            </a:xfrm>
          </p:grpSpPr>
          <p:sp>
            <p:nvSpPr>
              <p:cNvPr id="8" name="Freeform 7">
                <a:extLst>
                  <a:ext uri="{FF2B5EF4-FFF2-40B4-BE49-F238E27FC236}">
                    <a16:creationId xmlns:a16="http://schemas.microsoft.com/office/drawing/2014/main" id="{82626EA1-8CCA-3E19-4BC5-05D2EBBB4735}"/>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006668"/>
              </a:solidFill>
              <a:ln w="2276"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C58B0045-8208-A611-2942-30EC790623FA}"/>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a:p>
            </p:txBody>
          </p:sp>
        </p:grpSp>
      </p:grpSp>
      <p:grpSp>
        <p:nvGrpSpPr>
          <p:cNvPr id="13" name="Graphic 503">
            <a:extLst>
              <a:ext uri="{FF2B5EF4-FFF2-40B4-BE49-F238E27FC236}">
                <a16:creationId xmlns:a16="http://schemas.microsoft.com/office/drawing/2014/main" id="{920A0702-0347-64CE-132E-6D6C4E25F43D}"/>
              </a:ext>
            </a:extLst>
          </p:cNvPr>
          <p:cNvGrpSpPr/>
          <p:nvPr/>
        </p:nvGrpSpPr>
        <p:grpSpPr>
          <a:xfrm>
            <a:off x="650544" y="562790"/>
            <a:ext cx="326969" cy="408757"/>
            <a:chOff x="19964074" y="5627360"/>
            <a:chExt cx="874820" cy="1086273"/>
          </a:xfrm>
          <a:noFill/>
        </p:grpSpPr>
        <p:grpSp>
          <p:nvGrpSpPr>
            <p:cNvPr id="15" name="Graphic 503">
              <a:extLst>
                <a:ext uri="{FF2B5EF4-FFF2-40B4-BE49-F238E27FC236}">
                  <a16:creationId xmlns:a16="http://schemas.microsoft.com/office/drawing/2014/main" id="{AE1FB89F-497E-B452-5F55-7CBD1E8FFC3F}"/>
                </a:ext>
              </a:extLst>
            </p:cNvPr>
            <p:cNvGrpSpPr/>
            <p:nvPr/>
          </p:nvGrpSpPr>
          <p:grpSpPr>
            <a:xfrm>
              <a:off x="19964074" y="6029562"/>
              <a:ext cx="874820" cy="684071"/>
              <a:chOff x="19964074" y="6029562"/>
              <a:chExt cx="874820" cy="684071"/>
            </a:xfrm>
            <a:noFill/>
          </p:grpSpPr>
          <p:grpSp>
            <p:nvGrpSpPr>
              <p:cNvPr id="27" name="Graphic 503">
                <a:extLst>
                  <a:ext uri="{FF2B5EF4-FFF2-40B4-BE49-F238E27FC236}">
                    <a16:creationId xmlns:a16="http://schemas.microsoft.com/office/drawing/2014/main" id="{0881E5AC-ECFF-9943-D1EA-6C72F54BFA6B}"/>
                  </a:ext>
                </a:extLst>
              </p:cNvPr>
              <p:cNvGrpSpPr/>
              <p:nvPr/>
            </p:nvGrpSpPr>
            <p:grpSpPr>
              <a:xfrm>
                <a:off x="20442750" y="6029562"/>
                <a:ext cx="396145" cy="684071"/>
                <a:chOff x="20442750" y="6029562"/>
                <a:chExt cx="396145" cy="684071"/>
              </a:xfrm>
              <a:noFill/>
            </p:grpSpPr>
            <p:sp>
              <p:nvSpPr>
                <p:cNvPr id="32" name="Freeform 31">
                  <a:extLst>
                    <a:ext uri="{FF2B5EF4-FFF2-40B4-BE49-F238E27FC236}">
                      <a16:creationId xmlns:a16="http://schemas.microsoft.com/office/drawing/2014/main" id="{EDF36A31-98CC-EF6F-2682-D064135E41F9}"/>
                    </a:ext>
                  </a:extLst>
                </p:cNvPr>
                <p:cNvSpPr/>
                <p:nvPr/>
              </p:nvSpPr>
              <p:spPr>
                <a:xfrm>
                  <a:off x="20459978" y="6029562"/>
                  <a:ext cx="378917" cy="576928"/>
                </a:xfrm>
                <a:custGeom>
                  <a:avLst/>
                  <a:gdLst>
                    <a:gd name="connsiteX0" fmla="*/ 184145 w 378917"/>
                    <a:gd name="connsiteY0" fmla="*/ 576928 h 576928"/>
                    <a:gd name="connsiteX1" fmla="*/ 364061 w 378917"/>
                    <a:gd name="connsiteY1" fmla="*/ 397256 h 576928"/>
                    <a:gd name="connsiteX2" fmla="*/ 378917 w 378917"/>
                    <a:gd name="connsiteY2" fmla="*/ 364289 h 576928"/>
                    <a:gd name="connsiteX3" fmla="*/ 378917 w 378917"/>
                    <a:gd name="connsiteY3" fmla="*/ 26374 h 576928"/>
                    <a:gd name="connsiteX4" fmla="*/ 352508 w 378917"/>
                    <a:gd name="connsiteY4" fmla="*/ 0 h 576928"/>
                    <a:gd name="connsiteX5" fmla="*/ 283181 w 378917"/>
                    <a:gd name="connsiteY5" fmla="*/ 95605 h 576928"/>
                    <a:gd name="connsiteX6" fmla="*/ 260074 w 378917"/>
                    <a:gd name="connsiteY6" fmla="*/ 283519 h 576928"/>
                    <a:gd name="connsiteX7" fmla="*/ 203953 w 378917"/>
                    <a:gd name="connsiteY7" fmla="*/ 298354 h 576928"/>
                    <a:gd name="connsiteX8" fmla="*/ 139579 w 378917"/>
                    <a:gd name="connsiteY8" fmla="*/ 362641 h 576928"/>
                    <a:gd name="connsiteX9" fmla="*/ 30640 w 378917"/>
                    <a:gd name="connsiteY9" fmla="*/ 412092 h 576928"/>
                    <a:gd name="connsiteX10" fmla="*/ 2578 w 378917"/>
                    <a:gd name="connsiteY10" fmla="*/ 576928 h 576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8917" h="576928">
                      <a:moveTo>
                        <a:pt x="184145" y="576928"/>
                      </a:moveTo>
                      <a:lnTo>
                        <a:pt x="364061" y="397256"/>
                      </a:lnTo>
                      <a:cubicBezTo>
                        <a:pt x="372314" y="389014"/>
                        <a:pt x="377267" y="377476"/>
                        <a:pt x="378917" y="364289"/>
                      </a:cubicBezTo>
                      <a:lnTo>
                        <a:pt x="378917" y="26374"/>
                      </a:lnTo>
                      <a:cubicBezTo>
                        <a:pt x="378917" y="11539"/>
                        <a:pt x="367364" y="0"/>
                        <a:pt x="352508" y="0"/>
                      </a:cubicBezTo>
                      <a:cubicBezTo>
                        <a:pt x="322796" y="1648"/>
                        <a:pt x="294737" y="34616"/>
                        <a:pt x="283181" y="95605"/>
                      </a:cubicBezTo>
                      <a:lnTo>
                        <a:pt x="260074" y="283519"/>
                      </a:lnTo>
                      <a:cubicBezTo>
                        <a:pt x="238616" y="281871"/>
                        <a:pt x="215507" y="286816"/>
                        <a:pt x="203953" y="298354"/>
                      </a:cubicBezTo>
                      <a:lnTo>
                        <a:pt x="139579" y="362641"/>
                      </a:lnTo>
                      <a:cubicBezTo>
                        <a:pt x="81808" y="374179"/>
                        <a:pt x="60350" y="382421"/>
                        <a:pt x="30640" y="412092"/>
                      </a:cubicBezTo>
                      <a:cubicBezTo>
                        <a:pt x="928" y="441762"/>
                        <a:pt x="-4022" y="501103"/>
                        <a:pt x="2578" y="576928"/>
                      </a:cubicBezTo>
                    </a:path>
                  </a:pathLst>
                </a:custGeom>
                <a:noFill/>
                <a:ln w="12700" cap="rnd">
                  <a:solidFill>
                    <a:srgbClr val="000000"/>
                  </a:solidFill>
                  <a:prstDash val="solid"/>
                  <a:round/>
                </a:ln>
              </p:spPr>
              <p:txBody>
                <a:bodyPr rtlCol="0" anchor="ctr"/>
                <a:lstStyle/>
                <a:p>
                  <a:endParaRPr lang="en-US" sz="1799"/>
                </a:p>
              </p:txBody>
            </p:sp>
            <p:sp>
              <p:nvSpPr>
                <p:cNvPr id="33" name="Freeform 32">
                  <a:extLst>
                    <a:ext uri="{FF2B5EF4-FFF2-40B4-BE49-F238E27FC236}">
                      <a16:creationId xmlns:a16="http://schemas.microsoft.com/office/drawing/2014/main" id="{1A6B6C85-7D3B-1BD6-4A9E-02ECBC546435}"/>
                    </a:ext>
                  </a:extLst>
                </p:cNvPr>
                <p:cNvSpPr/>
                <p:nvPr/>
              </p:nvSpPr>
              <p:spPr>
                <a:xfrm>
                  <a:off x="20442750" y="6606490"/>
                  <a:ext cx="250892" cy="107143"/>
                </a:xfrm>
                <a:custGeom>
                  <a:avLst/>
                  <a:gdLst>
                    <a:gd name="connsiteX0" fmla="*/ 0 w 250892"/>
                    <a:gd name="connsiteY0" fmla="*/ 0 h 107143"/>
                    <a:gd name="connsiteX1" fmla="*/ 250891 w 250892"/>
                    <a:gd name="connsiteY1" fmla="*/ 0 h 107143"/>
                    <a:gd name="connsiteX2" fmla="*/ 250891 w 250892"/>
                    <a:gd name="connsiteY2" fmla="*/ 107144 h 107143"/>
                    <a:gd name="connsiteX3" fmla="*/ 0 w 250892"/>
                    <a:gd name="connsiteY3" fmla="*/ 107144 h 107143"/>
                  </a:gdLst>
                  <a:ahLst/>
                  <a:cxnLst>
                    <a:cxn ang="0">
                      <a:pos x="connsiteX0" y="connsiteY0"/>
                    </a:cxn>
                    <a:cxn ang="0">
                      <a:pos x="connsiteX1" y="connsiteY1"/>
                    </a:cxn>
                    <a:cxn ang="0">
                      <a:pos x="connsiteX2" y="connsiteY2"/>
                    </a:cxn>
                    <a:cxn ang="0">
                      <a:pos x="connsiteX3" y="connsiteY3"/>
                    </a:cxn>
                  </a:cxnLst>
                  <a:rect l="l" t="t" r="r" b="b"/>
                  <a:pathLst>
                    <a:path w="250892" h="107143">
                      <a:moveTo>
                        <a:pt x="0" y="0"/>
                      </a:moveTo>
                      <a:lnTo>
                        <a:pt x="250891" y="0"/>
                      </a:lnTo>
                      <a:lnTo>
                        <a:pt x="250891" y="107144"/>
                      </a:lnTo>
                      <a:lnTo>
                        <a:pt x="0" y="107144"/>
                      </a:lnTo>
                      <a:close/>
                    </a:path>
                  </a:pathLst>
                </a:custGeom>
                <a:solidFill>
                  <a:srgbClr val="006668"/>
                </a:solidFill>
                <a:ln w="12700" cap="rnd">
                  <a:solidFill>
                    <a:srgbClr val="000000"/>
                  </a:solidFill>
                  <a:prstDash val="solid"/>
                  <a:round/>
                </a:ln>
              </p:spPr>
              <p:txBody>
                <a:bodyPr rtlCol="0" anchor="ctr"/>
                <a:lstStyle/>
                <a:p>
                  <a:endParaRPr lang="en-US" sz="1799"/>
                </a:p>
              </p:txBody>
            </p:sp>
            <p:sp>
              <p:nvSpPr>
                <p:cNvPr id="34" name="Freeform 33">
                  <a:extLst>
                    <a:ext uri="{FF2B5EF4-FFF2-40B4-BE49-F238E27FC236}">
                      <a16:creationId xmlns:a16="http://schemas.microsoft.com/office/drawing/2014/main" id="{B65F22AB-562B-70D7-DE1A-B455E63D34CF}"/>
                    </a:ext>
                  </a:extLst>
                </p:cNvPr>
                <p:cNvSpPr/>
                <p:nvPr/>
              </p:nvSpPr>
              <p:spPr>
                <a:xfrm>
                  <a:off x="20644123" y="6313081"/>
                  <a:ext cx="115994" cy="150000"/>
                </a:xfrm>
                <a:custGeom>
                  <a:avLst/>
                  <a:gdLst>
                    <a:gd name="connsiteX0" fmla="*/ 75929 w 115994"/>
                    <a:gd name="connsiteY0" fmla="*/ 0 h 150000"/>
                    <a:gd name="connsiteX1" fmla="*/ 99036 w 115994"/>
                    <a:gd name="connsiteY1" fmla="*/ 6593 h 150000"/>
                    <a:gd name="connsiteX2" fmla="*/ 112242 w 115994"/>
                    <a:gd name="connsiteY2" fmla="*/ 37912 h 150000"/>
                    <a:gd name="connsiteX3" fmla="*/ 0 w 115994"/>
                    <a:gd name="connsiteY3" fmla="*/ 150001 h 150000"/>
                  </a:gdLst>
                  <a:ahLst/>
                  <a:cxnLst>
                    <a:cxn ang="0">
                      <a:pos x="connsiteX0" y="connsiteY0"/>
                    </a:cxn>
                    <a:cxn ang="0">
                      <a:pos x="connsiteX1" y="connsiteY1"/>
                    </a:cxn>
                    <a:cxn ang="0">
                      <a:pos x="connsiteX2" y="connsiteY2"/>
                    </a:cxn>
                    <a:cxn ang="0">
                      <a:pos x="connsiteX3" y="connsiteY3"/>
                    </a:cxn>
                  </a:cxnLst>
                  <a:rect l="l" t="t" r="r" b="b"/>
                  <a:pathLst>
                    <a:path w="115994" h="150000">
                      <a:moveTo>
                        <a:pt x="75929" y="0"/>
                      </a:moveTo>
                      <a:cubicBezTo>
                        <a:pt x="84183" y="0"/>
                        <a:pt x="92436" y="3296"/>
                        <a:pt x="99036" y="6593"/>
                      </a:cubicBezTo>
                      <a:cubicBezTo>
                        <a:pt x="110592" y="11538"/>
                        <a:pt x="122145" y="26373"/>
                        <a:pt x="112242" y="37912"/>
                      </a:cubicBezTo>
                      <a:lnTo>
                        <a:pt x="0" y="150001"/>
                      </a:lnTo>
                    </a:path>
                  </a:pathLst>
                </a:custGeom>
                <a:noFill/>
                <a:ln w="12700" cap="rnd">
                  <a:solidFill>
                    <a:srgbClr val="000000"/>
                  </a:solidFill>
                  <a:prstDash val="solid"/>
                  <a:round/>
                </a:ln>
              </p:spPr>
              <p:txBody>
                <a:bodyPr rtlCol="0" anchor="ctr"/>
                <a:lstStyle/>
                <a:p>
                  <a:endParaRPr lang="en-US" sz="1799"/>
                </a:p>
              </p:txBody>
            </p:sp>
          </p:grpSp>
          <p:grpSp>
            <p:nvGrpSpPr>
              <p:cNvPr id="28" name="Graphic 503">
                <a:extLst>
                  <a:ext uri="{FF2B5EF4-FFF2-40B4-BE49-F238E27FC236}">
                    <a16:creationId xmlns:a16="http://schemas.microsoft.com/office/drawing/2014/main" id="{EE49F5D7-0E97-8F99-4701-46D8232D4BE4}"/>
                  </a:ext>
                </a:extLst>
              </p:cNvPr>
              <p:cNvGrpSpPr/>
              <p:nvPr/>
            </p:nvGrpSpPr>
            <p:grpSpPr>
              <a:xfrm>
                <a:off x="19964074" y="6029562"/>
                <a:ext cx="394494" cy="684071"/>
                <a:chOff x="19964074" y="6029562"/>
                <a:chExt cx="394494" cy="684071"/>
              </a:xfrm>
              <a:noFill/>
            </p:grpSpPr>
            <p:sp>
              <p:nvSpPr>
                <p:cNvPr id="29" name="Freeform 28">
                  <a:extLst>
                    <a:ext uri="{FF2B5EF4-FFF2-40B4-BE49-F238E27FC236}">
                      <a16:creationId xmlns:a16="http://schemas.microsoft.com/office/drawing/2014/main" id="{57188310-7DF4-712A-36FF-1AF4A83E10CA}"/>
                    </a:ext>
                  </a:extLst>
                </p:cNvPr>
                <p:cNvSpPr/>
                <p:nvPr/>
              </p:nvSpPr>
              <p:spPr>
                <a:xfrm>
                  <a:off x="19964074" y="6029562"/>
                  <a:ext cx="379340" cy="576928"/>
                </a:xfrm>
                <a:custGeom>
                  <a:avLst/>
                  <a:gdLst>
                    <a:gd name="connsiteX0" fmla="*/ 376339 w 379340"/>
                    <a:gd name="connsiteY0" fmla="*/ 573631 h 576928"/>
                    <a:gd name="connsiteX1" fmla="*/ 348277 w 379340"/>
                    <a:gd name="connsiteY1" fmla="*/ 412092 h 576928"/>
                    <a:gd name="connsiteX2" fmla="*/ 239338 w 379340"/>
                    <a:gd name="connsiteY2" fmla="*/ 362641 h 576928"/>
                    <a:gd name="connsiteX3" fmla="*/ 174964 w 379340"/>
                    <a:gd name="connsiteY3" fmla="*/ 298354 h 576928"/>
                    <a:gd name="connsiteX4" fmla="*/ 118843 w 379340"/>
                    <a:gd name="connsiteY4" fmla="*/ 283519 h 576928"/>
                    <a:gd name="connsiteX5" fmla="*/ 95736 w 379340"/>
                    <a:gd name="connsiteY5" fmla="*/ 95605 h 576928"/>
                    <a:gd name="connsiteX6" fmla="*/ 26409 w 379340"/>
                    <a:gd name="connsiteY6" fmla="*/ 0 h 576928"/>
                    <a:gd name="connsiteX7" fmla="*/ 0 w 379340"/>
                    <a:gd name="connsiteY7" fmla="*/ 26374 h 576928"/>
                    <a:gd name="connsiteX8" fmla="*/ 0 w 379340"/>
                    <a:gd name="connsiteY8" fmla="*/ 364289 h 576928"/>
                    <a:gd name="connsiteX9" fmla="*/ 14856 w 379340"/>
                    <a:gd name="connsiteY9" fmla="*/ 397256 h 576928"/>
                    <a:gd name="connsiteX10" fmla="*/ 194772 w 379340"/>
                    <a:gd name="connsiteY10" fmla="*/ 576928 h 576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9340" h="576928">
                      <a:moveTo>
                        <a:pt x="376339" y="573631"/>
                      </a:moveTo>
                      <a:cubicBezTo>
                        <a:pt x="381290" y="499455"/>
                        <a:pt x="384592" y="448356"/>
                        <a:pt x="348277" y="412092"/>
                      </a:cubicBezTo>
                      <a:cubicBezTo>
                        <a:pt x="316915" y="380773"/>
                        <a:pt x="295459" y="374179"/>
                        <a:pt x="239338" y="362641"/>
                      </a:cubicBezTo>
                      <a:lnTo>
                        <a:pt x="174964" y="298354"/>
                      </a:lnTo>
                      <a:cubicBezTo>
                        <a:pt x="161760" y="285167"/>
                        <a:pt x="140301" y="280222"/>
                        <a:pt x="118843" y="283519"/>
                      </a:cubicBezTo>
                      <a:lnTo>
                        <a:pt x="95736" y="95605"/>
                      </a:lnTo>
                      <a:cubicBezTo>
                        <a:pt x="84180" y="32967"/>
                        <a:pt x="56121" y="1648"/>
                        <a:pt x="26409" y="0"/>
                      </a:cubicBezTo>
                      <a:cubicBezTo>
                        <a:pt x="11553" y="0"/>
                        <a:pt x="0" y="11539"/>
                        <a:pt x="0" y="26374"/>
                      </a:cubicBezTo>
                      <a:lnTo>
                        <a:pt x="0" y="364289"/>
                      </a:lnTo>
                      <a:cubicBezTo>
                        <a:pt x="0" y="377476"/>
                        <a:pt x="4953" y="389014"/>
                        <a:pt x="14856" y="397256"/>
                      </a:cubicBezTo>
                      <a:lnTo>
                        <a:pt x="194772" y="576928"/>
                      </a:lnTo>
                    </a:path>
                  </a:pathLst>
                </a:custGeom>
                <a:noFill/>
                <a:ln w="12700" cap="rnd">
                  <a:solidFill>
                    <a:srgbClr val="000000"/>
                  </a:solidFill>
                  <a:prstDash val="solid"/>
                  <a:round/>
                </a:ln>
              </p:spPr>
              <p:txBody>
                <a:bodyPr rtlCol="0" anchor="ctr"/>
                <a:lstStyle/>
                <a:p>
                  <a:endParaRPr lang="en-US" sz="1799"/>
                </a:p>
              </p:txBody>
            </p:sp>
            <p:sp>
              <p:nvSpPr>
                <p:cNvPr id="30" name="Freeform 29">
                  <a:extLst>
                    <a:ext uri="{FF2B5EF4-FFF2-40B4-BE49-F238E27FC236}">
                      <a16:creationId xmlns:a16="http://schemas.microsoft.com/office/drawing/2014/main" id="{77493FCE-8F8B-829B-F1B0-655D84CB94AD}"/>
                    </a:ext>
                  </a:extLst>
                </p:cNvPr>
                <p:cNvSpPr/>
                <p:nvPr/>
              </p:nvSpPr>
              <p:spPr>
                <a:xfrm>
                  <a:off x="20107677" y="6606490"/>
                  <a:ext cx="250892" cy="107143"/>
                </a:xfrm>
                <a:custGeom>
                  <a:avLst/>
                  <a:gdLst>
                    <a:gd name="connsiteX0" fmla="*/ -1 w 250892"/>
                    <a:gd name="connsiteY0" fmla="*/ 0 h 107143"/>
                    <a:gd name="connsiteX1" fmla="*/ 250890 w 250892"/>
                    <a:gd name="connsiteY1" fmla="*/ 0 h 107143"/>
                    <a:gd name="connsiteX2" fmla="*/ 250890 w 250892"/>
                    <a:gd name="connsiteY2" fmla="*/ 107144 h 107143"/>
                    <a:gd name="connsiteX3" fmla="*/ -1 w 250892"/>
                    <a:gd name="connsiteY3" fmla="*/ 107144 h 107143"/>
                  </a:gdLst>
                  <a:ahLst/>
                  <a:cxnLst>
                    <a:cxn ang="0">
                      <a:pos x="connsiteX0" y="connsiteY0"/>
                    </a:cxn>
                    <a:cxn ang="0">
                      <a:pos x="connsiteX1" y="connsiteY1"/>
                    </a:cxn>
                    <a:cxn ang="0">
                      <a:pos x="connsiteX2" y="connsiteY2"/>
                    </a:cxn>
                    <a:cxn ang="0">
                      <a:pos x="connsiteX3" y="connsiteY3"/>
                    </a:cxn>
                  </a:cxnLst>
                  <a:rect l="l" t="t" r="r" b="b"/>
                  <a:pathLst>
                    <a:path w="250892" h="107143">
                      <a:moveTo>
                        <a:pt x="-1" y="0"/>
                      </a:moveTo>
                      <a:lnTo>
                        <a:pt x="250890" y="0"/>
                      </a:lnTo>
                      <a:lnTo>
                        <a:pt x="250890" y="107144"/>
                      </a:lnTo>
                      <a:lnTo>
                        <a:pt x="-1" y="107144"/>
                      </a:lnTo>
                      <a:close/>
                    </a:path>
                  </a:pathLst>
                </a:custGeom>
                <a:solidFill>
                  <a:srgbClr val="006668"/>
                </a:solidFill>
                <a:ln w="12700" cap="rnd">
                  <a:solidFill>
                    <a:srgbClr val="000000"/>
                  </a:solidFill>
                  <a:prstDash val="solid"/>
                  <a:round/>
                </a:ln>
              </p:spPr>
              <p:txBody>
                <a:bodyPr rtlCol="0" anchor="ctr"/>
                <a:lstStyle/>
                <a:p>
                  <a:endParaRPr lang="en-US" sz="1799"/>
                </a:p>
              </p:txBody>
            </p:sp>
            <p:sp>
              <p:nvSpPr>
                <p:cNvPr id="31" name="Freeform 30">
                  <a:extLst>
                    <a:ext uri="{FF2B5EF4-FFF2-40B4-BE49-F238E27FC236}">
                      <a16:creationId xmlns:a16="http://schemas.microsoft.com/office/drawing/2014/main" id="{ACE6FC4B-A909-6365-FB3C-B06DCC93B482}"/>
                    </a:ext>
                  </a:extLst>
                </p:cNvPr>
                <p:cNvSpPr/>
                <p:nvPr/>
              </p:nvSpPr>
              <p:spPr>
                <a:xfrm>
                  <a:off x="20041202" y="6313081"/>
                  <a:ext cx="115992" cy="150000"/>
                </a:xfrm>
                <a:custGeom>
                  <a:avLst/>
                  <a:gdLst>
                    <a:gd name="connsiteX0" fmla="*/ 40065 w 115992"/>
                    <a:gd name="connsiteY0" fmla="*/ 0 h 150000"/>
                    <a:gd name="connsiteX1" fmla="*/ 16956 w 115992"/>
                    <a:gd name="connsiteY1" fmla="*/ 6593 h 150000"/>
                    <a:gd name="connsiteX2" fmla="*/ 3752 w 115992"/>
                    <a:gd name="connsiteY2" fmla="*/ 37912 h 150000"/>
                    <a:gd name="connsiteX3" fmla="*/ 115992 w 115992"/>
                    <a:gd name="connsiteY3" fmla="*/ 150001 h 150000"/>
                  </a:gdLst>
                  <a:ahLst/>
                  <a:cxnLst>
                    <a:cxn ang="0">
                      <a:pos x="connsiteX0" y="connsiteY0"/>
                    </a:cxn>
                    <a:cxn ang="0">
                      <a:pos x="connsiteX1" y="connsiteY1"/>
                    </a:cxn>
                    <a:cxn ang="0">
                      <a:pos x="connsiteX2" y="connsiteY2"/>
                    </a:cxn>
                    <a:cxn ang="0">
                      <a:pos x="connsiteX3" y="connsiteY3"/>
                    </a:cxn>
                  </a:cxnLst>
                  <a:rect l="l" t="t" r="r" b="b"/>
                  <a:pathLst>
                    <a:path w="115992" h="150000">
                      <a:moveTo>
                        <a:pt x="40065" y="0"/>
                      </a:moveTo>
                      <a:cubicBezTo>
                        <a:pt x="31812" y="0"/>
                        <a:pt x="23559" y="3296"/>
                        <a:pt x="16956" y="6593"/>
                      </a:cubicBezTo>
                      <a:cubicBezTo>
                        <a:pt x="5402" y="11538"/>
                        <a:pt x="-6151" y="26373"/>
                        <a:pt x="3752" y="37912"/>
                      </a:cubicBezTo>
                      <a:lnTo>
                        <a:pt x="115992" y="150001"/>
                      </a:lnTo>
                    </a:path>
                  </a:pathLst>
                </a:custGeom>
                <a:noFill/>
                <a:ln w="12700" cap="rnd">
                  <a:solidFill>
                    <a:srgbClr val="000000"/>
                  </a:solidFill>
                  <a:prstDash val="solid"/>
                  <a:round/>
                </a:ln>
              </p:spPr>
              <p:txBody>
                <a:bodyPr rtlCol="0" anchor="ctr"/>
                <a:lstStyle/>
                <a:p>
                  <a:endParaRPr lang="en-US" sz="1799"/>
                </a:p>
              </p:txBody>
            </p:sp>
          </p:grpSp>
        </p:grpSp>
        <p:grpSp>
          <p:nvGrpSpPr>
            <p:cNvPr id="16" name="Graphic 503">
              <a:extLst>
                <a:ext uri="{FF2B5EF4-FFF2-40B4-BE49-F238E27FC236}">
                  <a16:creationId xmlns:a16="http://schemas.microsoft.com/office/drawing/2014/main" id="{E7A5CADF-6D20-1370-C3B6-573D72806C9C}"/>
                </a:ext>
              </a:extLst>
            </p:cNvPr>
            <p:cNvGrpSpPr/>
            <p:nvPr/>
          </p:nvGrpSpPr>
          <p:grpSpPr>
            <a:xfrm>
              <a:off x="20104092" y="5627360"/>
              <a:ext cx="593135" cy="804402"/>
              <a:chOff x="20104092" y="5627360"/>
              <a:chExt cx="593135" cy="804402"/>
            </a:xfrm>
            <a:noFill/>
          </p:grpSpPr>
          <p:sp>
            <p:nvSpPr>
              <p:cNvPr id="17" name="Freeform 16">
                <a:extLst>
                  <a:ext uri="{FF2B5EF4-FFF2-40B4-BE49-F238E27FC236}">
                    <a16:creationId xmlns:a16="http://schemas.microsoft.com/office/drawing/2014/main" id="{EBB23DC8-E6DB-C515-5E42-D2CB4FCBD8F6}"/>
                  </a:ext>
                </a:extLst>
              </p:cNvPr>
              <p:cNvSpPr/>
              <p:nvPr/>
            </p:nvSpPr>
            <p:spPr>
              <a:xfrm>
                <a:off x="20310701" y="5793845"/>
                <a:ext cx="178266" cy="359343"/>
              </a:xfrm>
              <a:custGeom>
                <a:avLst/>
                <a:gdLst>
                  <a:gd name="connsiteX0" fmla="*/ 0 w 178266"/>
                  <a:gd name="connsiteY0" fmla="*/ 179672 h 359343"/>
                  <a:gd name="connsiteX1" fmla="*/ 89133 w 178266"/>
                  <a:gd name="connsiteY1" fmla="*/ 359344 h 359343"/>
                  <a:gd name="connsiteX2" fmla="*/ 178266 w 178266"/>
                  <a:gd name="connsiteY2" fmla="*/ 179672 h 359343"/>
                  <a:gd name="connsiteX3" fmla="*/ 89133 w 178266"/>
                  <a:gd name="connsiteY3" fmla="*/ 0 h 359343"/>
                  <a:gd name="connsiteX4" fmla="*/ 0 w 178266"/>
                  <a:gd name="connsiteY4" fmla="*/ 179672 h 359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266" h="359343">
                    <a:moveTo>
                      <a:pt x="0" y="179672"/>
                    </a:moveTo>
                    <a:cubicBezTo>
                      <a:pt x="0" y="253848"/>
                      <a:pt x="34662" y="318134"/>
                      <a:pt x="89133" y="359344"/>
                    </a:cubicBezTo>
                    <a:cubicBezTo>
                      <a:pt x="143602" y="318134"/>
                      <a:pt x="178266" y="252200"/>
                      <a:pt x="178266" y="179672"/>
                    </a:cubicBezTo>
                    <a:cubicBezTo>
                      <a:pt x="178266" y="107144"/>
                      <a:pt x="143602" y="41209"/>
                      <a:pt x="89133" y="0"/>
                    </a:cubicBezTo>
                    <a:cubicBezTo>
                      <a:pt x="34662" y="41209"/>
                      <a:pt x="0" y="107144"/>
                      <a:pt x="0" y="179672"/>
                    </a:cubicBezTo>
                    <a:close/>
                  </a:path>
                </a:pathLst>
              </a:custGeom>
              <a:noFill/>
              <a:ln w="12700" cap="rnd">
                <a:solidFill>
                  <a:srgbClr val="000000"/>
                </a:solidFill>
                <a:prstDash val="solid"/>
                <a:round/>
              </a:ln>
            </p:spPr>
            <p:txBody>
              <a:bodyPr rtlCol="0" anchor="ctr"/>
              <a:lstStyle/>
              <a:p>
                <a:endParaRPr lang="en-US" sz="1799"/>
              </a:p>
            </p:txBody>
          </p:sp>
          <p:sp>
            <p:nvSpPr>
              <p:cNvPr id="18" name="Freeform 17">
                <a:extLst>
                  <a:ext uri="{FF2B5EF4-FFF2-40B4-BE49-F238E27FC236}">
                    <a16:creationId xmlns:a16="http://schemas.microsoft.com/office/drawing/2014/main" id="{85B4A326-97C7-0C7D-8998-37C275EDAF04}"/>
                  </a:ext>
                </a:extLst>
              </p:cNvPr>
              <p:cNvSpPr/>
              <p:nvPr/>
            </p:nvSpPr>
            <p:spPr>
              <a:xfrm>
                <a:off x="20548547" y="5823516"/>
                <a:ext cx="126780" cy="181320"/>
              </a:xfrm>
              <a:custGeom>
                <a:avLst/>
                <a:gdLst>
                  <a:gd name="connsiteX0" fmla="*/ 108782 w 126780"/>
                  <a:gd name="connsiteY0" fmla="*/ 117034 h 181320"/>
                  <a:gd name="connsiteX1" fmla="*/ 9746 w 126780"/>
                  <a:gd name="connsiteY1" fmla="*/ 181320 h 181320"/>
                  <a:gd name="connsiteX2" fmla="*/ 17999 w 126780"/>
                  <a:gd name="connsiteY2" fmla="*/ 64286 h 181320"/>
                  <a:gd name="connsiteX3" fmla="*/ 117035 w 126780"/>
                  <a:gd name="connsiteY3" fmla="*/ 0 h 181320"/>
                  <a:gd name="connsiteX4" fmla="*/ 108782 w 126780"/>
                  <a:gd name="connsiteY4" fmla="*/ 117034 h 181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780" h="181320">
                    <a:moveTo>
                      <a:pt x="108782" y="117034"/>
                    </a:moveTo>
                    <a:cubicBezTo>
                      <a:pt x="87323" y="153298"/>
                      <a:pt x="49361" y="176375"/>
                      <a:pt x="9746" y="181320"/>
                    </a:cubicBezTo>
                    <a:cubicBezTo>
                      <a:pt x="-5110" y="145056"/>
                      <a:pt x="-3460" y="102199"/>
                      <a:pt x="17999" y="64286"/>
                    </a:cubicBezTo>
                    <a:cubicBezTo>
                      <a:pt x="39457" y="28022"/>
                      <a:pt x="77420" y="4945"/>
                      <a:pt x="117035" y="0"/>
                    </a:cubicBezTo>
                    <a:cubicBezTo>
                      <a:pt x="131891" y="36264"/>
                      <a:pt x="130241" y="79121"/>
                      <a:pt x="108782" y="117034"/>
                    </a:cubicBezTo>
                    <a:close/>
                  </a:path>
                </a:pathLst>
              </a:custGeom>
              <a:noFill/>
              <a:ln w="12700" cap="rnd">
                <a:solidFill>
                  <a:srgbClr val="000000"/>
                </a:solidFill>
                <a:prstDash val="solid"/>
                <a:round/>
              </a:ln>
            </p:spPr>
            <p:txBody>
              <a:bodyPr rtlCol="0" anchor="ctr"/>
              <a:lstStyle/>
              <a:p>
                <a:endParaRPr lang="en-US" sz="1799"/>
              </a:p>
            </p:txBody>
          </p:sp>
          <p:sp>
            <p:nvSpPr>
              <p:cNvPr id="20" name="Freeform 19">
                <a:extLst>
                  <a:ext uri="{FF2B5EF4-FFF2-40B4-BE49-F238E27FC236}">
                    <a16:creationId xmlns:a16="http://schemas.microsoft.com/office/drawing/2014/main" id="{94E8ACF2-63E4-9153-61F6-B0C1F72EAF95}"/>
                  </a:ext>
                </a:extLst>
              </p:cNvPr>
              <p:cNvSpPr/>
              <p:nvPr/>
            </p:nvSpPr>
            <p:spPr>
              <a:xfrm>
                <a:off x="20117739" y="5823516"/>
                <a:ext cx="126780" cy="181320"/>
              </a:xfrm>
              <a:custGeom>
                <a:avLst/>
                <a:gdLst>
                  <a:gd name="connsiteX0" fmla="*/ 108782 w 126780"/>
                  <a:gd name="connsiteY0" fmla="*/ 64286 h 181320"/>
                  <a:gd name="connsiteX1" fmla="*/ 9746 w 126780"/>
                  <a:gd name="connsiteY1" fmla="*/ 0 h 181320"/>
                  <a:gd name="connsiteX2" fmla="*/ 17999 w 126780"/>
                  <a:gd name="connsiteY2" fmla="*/ 117034 h 181320"/>
                  <a:gd name="connsiteX3" fmla="*/ 117035 w 126780"/>
                  <a:gd name="connsiteY3" fmla="*/ 181320 h 181320"/>
                  <a:gd name="connsiteX4" fmla="*/ 108782 w 126780"/>
                  <a:gd name="connsiteY4" fmla="*/ 64286 h 181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780" h="181320">
                    <a:moveTo>
                      <a:pt x="108782" y="64286"/>
                    </a:moveTo>
                    <a:cubicBezTo>
                      <a:pt x="87323" y="28022"/>
                      <a:pt x="49361" y="4945"/>
                      <a:pt x="9746" y="0"/>
                    </a:cubicBezTo>
                    <a:cubicBezTo>
                      <a:pt x="-5110" y="36264"/>
                      <a:pt x="-3460" y="79121"/>
                      <a:pt x="17999" y="117034"/>
                    </a:cubicBezTo>
                    <a:cubicBezTo>
                      <a:pt x="39455" y="153298"/>
                      <a:pt x="77420" y="176375"/>
                      <a:pt x="117035" y="181320"/>
                    </a:cubicBezTo>
                    <a:cubicBezTo>
                      <a:pt x="131891" y="145056"/>
                      <a:pt x="130239" y="102199"/>
                      <a:pt x="108782" y="64286"/>
                    </a:cubicBezTo>
                    <a:close/>
                  </a:path>
                </a:pathLst>
              </a:custGeom>
              <a:noFill/>
              <a:ln w="12700" cap="rnd">
                <a:solidFill>
                  <a:srgbClr val="000000"/>
                </a:solidFill>
                <a:prstDash val="solid"/>
                <a:round/>
              </a:ln>
            </p:spPr>
            <p:txBody>
              <a:bodyPr rtlCol="0" anchor="ctr"/>
              <a:lstStyle/>
              <a:p>
                <a:endParaRPr lang="en-US" sz="1799"/>
              </a:p>
            </p:txBody>
          </p:sp>
          <p:sp>
            <p:nvSpPr>
              <p:cNvPr id="21" name="Freeform 20">
                <a:extLst>
                  <a:ext uri="{FF2B5EF4-FFF2-40B4-BE49-F238E27FC236}">
                    <a16:creationId xmlns:a16="http://schemas.microsoft.com/office/drawing/2014/main" id="{EFB765BC-7D02-DEC4-E819-53955475967C}"/>
                  </a:ext>
                </a:extLst>
              </p:cNvPr>
              <p:cNvSpPr/>
              <p:nvPr/>
            </p:nvSpPr>
            <p:spPr>
              <a:xfrm>
                <a:off x="20436760" y="5627360"/>
                <a:ext cx="122570" cy="187913"/>
              </a:xfrm>
              <a:custGeom>
                <a:avLst/>
                <a:gdLst>
                  <a:gd name="connsiteX0" fmla="*/ 14243 w 122570"/>
                  <a:gd name="connsiteY0" fmla="*/ 117034 h 187913"/>
                  <a:gd name="connsiteX1" fmla="*/ 14243 w 122570"/>
                  <a:gd name="connsiteY1" fmla="*/ 0 h 187913"/>
                  <a:gd name="connsiteX2" fmla="*/ 108326 w 122570"/>
                  <a:gd name="connsiteY2" fmla="*/ 70880 h 187913"/>
                  <a:gd name="connsiteX3" fmla="*/ 108326 w 122570"/>
                  <a:gd name="connsiteY3" fmla="*/ 187914 h 187913"/>
                  <a:gd name="connsiteX4" fmla="*/ 14243 w 122570"/>
                  <a:gd name="connsiteY4" fmla="*/ 117034 h 1879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70" h="187913">
                    <a:moveTo>
                      <a:pt x="14243" y="117034"/>
                    </a:moveTo>
                    <a:cubicBezTo>
                      <a:pt x="-5564" y="79121"/>
                      <a:pt x="-3914" y="36264"/>
                      <a:pt x="14243" y="0"/>
                    </a:cubicBezTo>
                    <a:cubicBezTo>
                      <a:pt x="53858" y="8242"/>
                      <a:pt x="88520" y="32967"/>
                      <a:pt x="108326" y="70880"/>
                    </a:cubicBezTo>
                    <a:cubicBezTo>
                      <a:pt x="128135" y="108792"/>
                      <a:pt x="126485" y="151649"/>
                      <a:pt x="108326" y="187914"/>
                    </a:cubicBezTo>
                    <a:cubicBezTo>
                      <a:pt x="68714" y="179672"/>
                      <a:pt x="34049" y="154946"/>
                      <a:pt x="14243" y="117034"/>
                    </a:cubicBezTo>
                    <a:close/>
                  </a:path>
                </a:pathLst>
              </a:custGeom>
              <a:noFill/>
              <a:ln w="12700" cap="rnd">
                <a:solidFill>
                  <a:srgbClr val="000000"/>
                </a:solidFill>
                <a:prstDash val="solid"/>
                <a:round/>
              </a:ln>
            </p:spPr>
            <p:txBody>
              <a:bodyPr rtlCol="0" anchor="ctr"/>
              <a:lstStyle/>
              <a:p>
                <a:endParaRPr lang="en-US" sz="1799"/>
              </a:p>
            </p:txBody>
          </p:sp>
          <p:sp>
            <p:nvSpPr>
              <p:cNvPr id="22" name="Freeform 21">
                <a:extLst>
                  <a:ext uri="{FF2B5EF4-FFF2-40B4-BE49-F238E27FC236}">
                    <a16:creationId xmlns:a16="http://schemas.microsoft.com/office/drawing/2014/main" id="{546AA817-8FE4-FE3D-8EF2-26CBF058839E}"/>
                  </a:ext>
                </a:extLst>
              </p:cNvPr>
              <p:cNvSpPr/>
              <p:nvPr/>
            </p:nvSpPr>
            <p:spPr>
              <a:xfrm>
                <a:off x="20241988" y="5627360"/>
                <a:ext cx="122571" cy="187913"/>
              </a:xfrm>
              <a:custGeom>
                <a:avLst/>
                <a:gdLst>
                  <a:gd name="connsiteX0" fmla="*/ 108328 w 122571"/>
                  <a:gd name="connsiteY0" fmla="*/ 117034 h 187913"/>
                  <a:gd name="connsiteX1" fmla="*/ 108328 w 122571"/>
                  <a:gd name="connsiteY1" fmla="*/ 0 h 187913"/>
                  <a:gd name="connsiteX2" fmla="*/ 14243 w 122571"/>
                  <a:gd name="connsiteY2" fmla="*/ 70880 h 187913"/>
                  <a:gd name="connsiteX3" fmla="*/ 14243 w 122571"/>
                  <a:gd name="connsiteY3" fmla="*/ 187914 h 187913"/>
                  <a:gd name="connsiteX4" fmla="*/ 108328 w 122571"/>
                  <a:gd name="connsiteY4" fmla="*/ 117034 h 1879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71" h="187913">
                    <a:moveTo>
                      <a:pt x="108328" y="117034"/>
                    </a:moveTo>
                    <a:cubicBezTo>
                      <a:pt x="128135" y="79121"/>
                      <a:pt x="126485" y="36264"/>
                      <a:pt x="108328" y="0"/>
                    </a:cubicBezTo>
                    <a:cubicBezTo>
                      <a:pt x="68714" y="8242"/>
                      <a:pt x="34051" y="32967"/>
                      <a:pt x="14243" y="70880"/>
                    </a:cubicBezTo>
                    <a:cubicBezTo>
                      <a:pt x="-5564" y="108792"/>
                      <a:pt x="-3914" y="151649"/>
                      <a:pt x="14243" y="187914"/>
                    </a:cubicBezTo>
                    <a:cubicBezTo>
                      <a:pt x="53858" y="179672"/>
                      <a:pt x="88520" y="154946"/>
                      <a:pt x="108328" y="117034"/>
                    </a:cubicBezTo>
                    <a:close/>
                  </a:path>
                </a:pathLst>
              </a:custGeom>
              <a:noFill/>
              <a:ln w="12700" cap="rnd">
                <a:solidFill>
                  <a:srgbClr val="000000"/>
                </a:solidFill>
                <a:prstDash val="solid"/>
                <a:round/>
              </a:ln>
            </p:spPr>
            <p:txBody>
              <a:bodyPr rtlCol="0" anchor="ctr"/>
              <a:lstStyle/>
              <a:p>
                <a:endParaRPr lang="en-US" sz="1799"/>
              </a:p>
            </p:txBody>
          </p:sp>
          <p:grpSp>
            <p:nvGrpSpPr>
              <p:cNvPr id="23" name="Graphic 503">
                <a:extLst>
                  <a:ext uri="{FF2B5EF4-FFF2-40B4-BE49-F238E27FC236}">
                    <a16:creationId xmlns:a16="http://schemas.microsoft.com/office/drawing/2014/main" id="{4EB78249-6644-4887-3423-9FA9089A7056}"/>
                  </a:ext>
                </a:extLst>
              </p:cNvPr>
              <p:cNvGrpSpPr/>
              <p:nvPr/>
            </p:nvGrpSpPr>
            <p:grpSpPr>
              <a:xfrm>
                <a:off x="20104092" y="6044632"/>
                <a:ext cx="593135" cy="198981"/>
                <a:chOff x="20104092" y="6044632"/>
                <a:chExt cx="593135" cy="198981"/>
              </a:xfrm>
              <a:noFill/>
            </p:grpSpPr>
            <p:sp>
              <p:nvSpPr>
                <p:cNvPr id="25" name="Freeform 24">
                  <a:extLst>
                    <a:ext uri="{FF2B5EF4-FFF2-40B4-BE49-F238E27FC236}">
                      <a16:creationId xmlns:a16="http://schemas.microsoft.com/office/drawing/2014/main" id="{F9BDF318-2750-19D9-611A-A13093879FE3}"/>
                    </a:ext>
                  </a:extLst>
                </p:cNvPr>
                <p:cNvSpPr/>
                <p:nvPr/>
              </p:nvSpPr>
              <p:spPr>
                <a:xfrm>
                  <a:off x="20104092" y="6044632"/>
                  <a:ext cx="220097" cy="198981"/>
                </a:xfrm>
                <a:custGeom>
                  <a:avLst/>
                  <a:gdLst>
                    <a:gd name="connsiteX0" fmla="*/ 56405 w 220097"/>
                    <a:gd name="connsiteY0" fmla="*/ 148117 h 198981"/>
                    <a:gd name="connsiteX1" fmla="*/ 218163 w 220097"/>
                    <a:gd name="connsiteY1" fmla="*/ 197568 h 198981"/>
                    <a:gd name="connsiteX2" fmla="*/ 163694 w 220097"/>
                    <a:gd name="connsiteY2" fmla="*/ 50864 h 198981"/>
                    <a:gd name="connsiteX3" fmla="*/ 1934 w 220097"/>
                    <a:gd name="connsiteY3" fmla="*/ 1413 h 198981"/>
                    <a:gd name="connsiteX4" fmla="*/ 56405 w 220097"/>
                    <a:gd name="connsiteY4" fmla="*/ 148117 h 198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097" h="198981">
                      <a:moveTo>
                        <a:pt x="56405" y="148117"/>
                      </a:moveTo>
                      <a:cubicBezTo>
                        <a:pt x="100971" y="187678"/>
                        <a:pt x="160392" y="204162"/>
                        <a:pt x="218163" y="197568"/>
                      </a:cubicBezTo>
                      <a:cubicBezTo>
                        <a:pt x="226416" y="144821"/>
                        <a:pt x="208260" y="90425"/>
                        <a:pt x="163694" y="50864"/>
                      </a:cubicBezTo>
                      <a:cubicBezTo>
                        <a:pt x="119127" y="11303"/>
                        <a:pt x="59706" y="-5181"/>
                        <a:pt x="1934" y="1413"/>
                      </a:cubicBezTo>
                      <a:cubicBezTo>
                        <a:pt x="-6319" y="54161"/>
                        <a:pt x="11838" y="108557"/>
                        <a:pt x="56405" y="148117"/>
                      </a:cubicBezTo>
                      <a:close/>
                    </a:path>
                  </a:pathLst>
                </a:custGeom>
                <a:noFill/>
                <a:ln w="12700" cap="rnd">
                  <a:solidFill>
                    <a:srgbClr val="000000"/>
                  </a:solidFill>
                  <a:prstDash val="solid"/>
                  <a:round/>
                </a:ln>
              </p:spPr>
              <p:txBody>
                <a:bodyPr rtlCol="0" anchor="ctr"/>
                <a:lstStyle/>
                <a:p>
                  <a:endParaRPr lang="en-US" sz="1799"/>
                </a:p>
              </p:txBody>
            </p:sp>
            <p:sp>
              <p:nvSpPr>
                <p:cNvPr id="26" name="Freeform 25">
                  <a:extLst>
                    <a:ext uri="{FF2B5EF4-FFF2-40B4-BE49-F238E27FC236}">
                      <a16:creationId xmlns:a16="http://schemas.microsoft.com/office/drawing/2014/main" id="{4ABD1EE2-C2D0-56B1-DB35-B32DBE78987F}"/>
                    </a:ext>
                  </a:extLst>
                </p:cNvPr>
                <p:cNvSpPr/>
                <p:nvPr/>
              </p:nvSpPr>
              <p:spPr>
                <a:xfrm>
                  <a:off x="20477128" y="6044632"/>
                  <a:ext cx="220099" cy="198981"/>
                </a:xfrm>
                <a:custGeom>
                  <a:avLst/>
                  <a:gdLst>
                    <a:gd name="connsiteX0" fmla="*/ 163694 w 220099"/>
                    <a:gd name="connsiteY0" fmla="*/ 148117 h 198981"/>
                    <a:gd name="connsiteX1" fmla="*/ 1934 w 220099"/>
                    <a:gd name="connsiteY1" fmla="*/ 197568 h 198981"/>
                    <a:gd name="connsiteX2" fmla="*/ 56405 w 220099"/>
                    <a:gd name="connsiteY2" fmla="*/ 50864 h 198981"/>
                    <a:gd name="connsiteX3" fmla="*/ 218165 w 220099"/>
                    <a:gd name="connsiteY3" fmla="*/ 1413 h 198981"/>
                    <a:gd name="connsiteX4" fmla="*/ 163694 w 220099"/>
                    <a:gd name="connsiteY4" fmla="*/ 148117 h 198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099" h="198981">
                      <a:moveTo>
                        <a:pt x="163694" y="148117"/>
                      </a:moveTo>
                      <a:cubicBezTo>
                        <a:pt x="119129" y="187678"/>
                        <a:pt x="59705" y="204162"/>
                        <a:pt x="1934" y="197568"/>
                      </a:cubicBezTo>
                      <a:cubicBezTo>
                        <a:pt x="-6319" y="144821"/>
                        <a:pt x="11839" y="90425"/>
                        <a:pt x="56405" y="50864"/>
                      </a:cubicBezTo>
                      <a:cubicBezTo>
                        <a:pt x="100971" y="11303"/>
                        <a:pt x="160394" y="-5181"/>
                        <a:pt x="218165" y="1413"/>
                      </a:cubicBezTo>
                      <a:cubicBezTo>
                        <a:pt x="226418" y="54161"/>
                        <a:pt x="208260" y="108557"/>
                        <a:pt x="163694" y="148117"/>
                      </a:cubicBezTo>
                      <a:close/>
                    </a:path>
                  </a:pathLst>
                </a:custGeom>
                <a:noFill/>
                <a:ln w="12700" cap="rnd">
                  <a:solidFill>
                    <a:srgbClr val="000000"/>
                  </a:solidFill>
                  <a:prstDash val="solid"/>
                  <a:round/>
                </a:ln>
              </p:spPr>
              <p:txBody>
                <a:bodyPr rtlCol="0" anchor="ctr"/>
                <a:lstStyle/>
                <a:p>
                  <a:endParaRPr lang="en-US" sz="1799"/>
                </a:p>
              </p:txBody>
            </p:sp>
          </p:grpSp>
          <p:sp>
            <p:nvSpPr>
              <p:cNvPr id="24" name="Freeform 23">
                <a:extLst>
                  <a:ext uri="{FF2B5EF4-FFF2-40B4-BE49-F238E27FC236}">
                    <a16:creationId xmlns:a16="http://schemas.microsoft.com/office/drawing/2014/main" id="{73221190-C36A-0990-F9D7-A2D85ADEA444}"/>
                  </a:ext>
                </a:extLst>
              </p:cNvPr>
              <p:cNvSpPr/>
              <p:nvPr/>
            </p:nvSpPr>
            <p:spPr>
              <a:xfrm>
                <a:off x="20399834" y="6153189"/>
                <a:ext cx="16506" cy="278573"/>
              </a:xfrm>
              <a:custGeom>
                <a:avLst/>
                <a:gdLst>
                  <a:gd name="connsiteX0" fmla="*/ 0 w 16506"/>
                  <a:gd name="connsiteY0" fmla="*/ 0 h 278573"/>
                  <a:gd name="connsiteX1" fmla="*/ 0 w 16506"/>
                  <a:gd name="connsiteY1" fmla="*/ 278574 h 278573"/>
                </a:gdLst>
                <a:ahLst/>
                <a:cxnLst>
                  <a:cxn ang="0">
                    <a:pos x="connsiteX0" y="connsiteY0"/>
                  </a:cxn>
                  <a:cxn ang="0">
                    <a:pos x="connsiteX1" y="connsiteY1"/>
                  </a:cxn>
                </a:cxnLst>
                <a:rect l="l" t="t" r="r" b="b"/>
                <a:pathLst>
                  <a:path w="16506" h="278573">
                    <a:moveTo>
                      <a:pt x="0" y="0"/>
                    </a:moveTo>
                    <a:lnTo>
                      <a:pt x="0" y="278574"/>
                    </a:lnTo>
                  </a:path>
                </a:pathLst>
              </a:custGeom>
              <a:ln w="12700" cap="rnd">
                <a:solidFill>
                  <a:srgbClr val="000000"/>
                </a:solidFill>
                <a:prstDash val="solid"/>
                <a:round/>
              </a:ln>
            </p:spPr>
            <p:txBody>
              <a:bodyPr rtlCol="0" anchor="ctr"/>
              <a:lstStyle/>
              <a:p>
                <a:endParaRPr lang="en-US" sz="1799"/>
              </a:p>
            </p:txBody>
          </p:sp>
        </p:grpSp>
      </p:grpSp>
      <p:cxnSp>
        <p:nvCxnSpPr>
          <p:cNvPr id="37" name="Straight Connector 36">
            <a:extLst>
              <a:ext uri="{FF2B5EF4-FFF2-40B4-BE49-F238E27FC236}">
                <a16:creationId xmlns:a16="http://schemas.microsoft.com/office/drawing/2014/main" id="{96D97B5A-8485-94E0-2826-26575BF2AC54}"/>
              </a:ext>
            </a:extLst>
          </p:cNvPr>
          <p:cNvCxnSpPr>
            <a:cxnSpLocks/>
          </p:cNvCxnSpPr>
          <p:nvPr/>
        </p:nvCxnSpPr>
        <p:spPr>
          <a:xfrm flipH="1">
            <a:off x="561945" y="4744830"/>
            <a:ext cx="2245910" cy="0"/>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38" name="Freeform 37">
            <a:extLst>
              <a:ext uri="{FF2B5EF4-FFF2-40B4-BE49-F238E27FC236}">
                <a16:creationId xmlns:a16="http://schemas.microsoft.com/office/drawing/2014/main" id="{18C66094-3749-627E-2820-9AA49600BFD3}"/>
              </a:ext>
            </a:extLst>
          </p:cNvPr>
          <p:cNvSpPr/>
          <p:nvPr/>
        </p:nvSpPr>
        <p:spPr>
          <a:xfrm rot="16857412">
            <a:off x="2750626" y="4367501"/>
            <a:ext cx="1258839" cy="1104229"/>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chemeClr val="bg1">
              <a:alpha val="52000"/>
            </a:schemeClr>
          </a:solidFill>
          <a:ln w="5331" cap="flat">
            <a:noFill/>
            <a:prstDash val="solid"/>
            <a:miter/>
          </a:ln>
        </p:spPr>
        <p:txBody>
          <a:bodyPr rtlCol="0" anchor="ctr"/>
          <a:lstStyle/>
          <a:p>
            <a:endParaRPr lang="en-US"/>
          </a:p>
        </p:txBody>
      </p:sp>
      <p:sp>
        <p:nvSpPr>
          <p:cNvPr id="39" name="Text Placeholder 8">
            <a:extLst>
              <a:ext uri="{FF2B5EF4-FFF2-40B4-BE49-F238E27FC236}">
                <a16:creationId xmlns:a16="http://schemas.microsoft.com/office/drawing/2014/main" id="{61F691CB-694E-CD4C-2F38-391E529CE5AE}"/>
              </a:ext>
            </a:extLst>
          </p:cNvPr>
          <p:cNvSpPr txBox="1">
            <a:spLocks/>
          </p:cNvSpPr>
          <p:nvPr/>
        </p:nvSpPr>
        <p:spPr>
          <a:xfrm>
            <a:off x="738301" y="2943360"/>
            <a:ext cx="2301782" cy="1456361"/>
          </a:xfrm>
          <a:prstGeom prst="rect">
            <a:avLst/>
          </a:prstGeom>
        </p:spPr>
        <p:txBody>
          <a:bodyPr anchor="b"/>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nSpc>
                <a:spcPts val="2300"/>
              </a:lnSpc>
              <a:spcBef>
                <a:spcPts val="0"/>
              </a:spcBef>
              <a:buNone/>
            </a:pPr>
            <a:r>
              <a:rPr lang="en-US" sz="2400" b="1" dirty="0">
                <a:solidFill>
                  <a:schemeClr val="bg1"/>
                </a:solidFill>
                <a:latin typeface="Calibri" panose="020F0502020204030204" pitchFamily="34" charset="0"/>
                <a:cs typeface="Calibri" panose="020F0502020204030204" pitchFamily="34" charset="0"/>
              </a:rPr>
              <a:t>Classificazione basata su patch, alimenti e bevande</a:t>
            </a:r>
          </a:p>
        </p:txBody>
      </p:sp>
    </p:spTree>
    <p:extLst>
      <p:ext uri="{BB962C8B-B14F-4D97-AF65-F5344CB8AC3E}">
        <p14:creationId xmlns:p14="http://schemas.microsoft.com/office/powerpoint/2010/main" val="25833299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9AE0-A3CD-1727-3ADC-E96CBC7EAA74}"/>
            </a:ext>
          </a:extLst>
        </p:cNvPr>
        <p:cNvGrpSpPr/>
        <p:nvPr/>
      </p:nvGrpSpPr>
      <p:grpSpPr>
        <a:xfrm>
          <a:off x="0" y="0"/>
          <a:ext cx="0" cy="0"/>
          <a:chOff x="0" y="0"/>
          <a:chExt cx="0" cy="0"/>
        </a:xfrm>
      </p:grpSpPr>
      <p:pic>
        <p:nvPicPr>
          <p:cNvPr id="3" name="Picture 2" descr="A dirt road leading to a vineyard&#10;&#10;AI-generated content may be incorrect.">
            <a:extLst>
              <a:ext uri="{FF2B5EF4-FFF2-40B4-BE49-F238E27FC236}">
                <a16:creationId xmlns:a16="http://schemas.microsoft.com/office/drawing/2014/main" id="{62903323-3818-AF69-56A4-909C071EBF6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357" t="9964" r="37903" b="27599"/>
          <a:stretch/>
        </p:blipFill>
        <p:spPr>
          <a:xfrm>
            <a:off x="3798515" y="7943617"/>
            <a:ext cx="3764340" cy="2273305"/>
          </a:xfrm>
          <a:prstGeom prst="rect">
            <a:avLst/>
          </a:prstGeom>
        </p:spPr>
      </p:pic>
      <p:grpSp>
        <p:nvGrpSpPr>
          <p:cNvPr id="23" name="Graphic 2">
            <a:extLst>
              <a:ext uri="{FF2B5EF4-FFF2-40B4-BE49-F238E27FC236}">
                <a16:creationId xmlns:a16="http://schemas.microsoft.com/office/drawing/2014/main" id="{7ECEA019-2B1F-078A-F8E2-CAD1D1B4F964}"/>
              </a:ext>
            </a:extLst>
          </p:cNvPr>
          <p:cNvGrpSpPr/>
          <p:nvPr/>
        </p:nvGrpSpPr>
        <p:grpSpPr>
          <a:xfrm>
            <a:off x="390411" y="-3307743"/>
            <a:ext cx="414291" cy="413839"/>
            <a:chOff x="7257599" y="768348"/>
            <a:chExt cx="868457" cy="867509"/>
          </a:xfrm>
          <a:solidFill>
            <a:schemeClr val="bg1"/>
          </a:solidFill>
        </p:grpSpPr>
        <p:sp>
          <p:nvSpPr>
            <p:cNvPr id="24" name="Freeform 23">
              <a:extLst>
                <a:ext uri="{FF2B5EF4-FFF2-40B4-BE49-F238E27FC236}">
                  <a16:creationId xmlns:a16="http://schemas.microsoft.com/office/drawing/2014/main" id="{D5468482-C6C7-08D6-2D59-2B6047A64E29}"/>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57C69825-32E2-7FF6-03B4-9D646C300A8D}"/>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3350B818-A4D2-F722-85C6-C1006F0B32F3}"/>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81B90E51-A686-56FC-D037-FE9B37EADB97}"/>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794E85D3-500C-9030-D737-FC7BEF93C8D1}"/>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88" name="TextBox 87">
            <a:extLst>
              <a:ext uri="{FF2B5EF4-FFF2-40B4-BE49-F238E27FC236}">
                <a16:creationId xmlns:a16="http://schemas.microsoft.com/office/drawing/2014/main" id="{42CD8D78-2698-3648-082E-D641E61879E6}"/>
              </a:ext>
            </a:extLst>
          </p:cNvPr>
          <p:cNvSpPr txBox="1"/>
          <p:nvPr/>
        </p:nvSpPr>
        <p:spPr>
          <a:xfrm>
            <a:off x="613655" y="292214"/>
            <a:ext cx="6919333" cy="365356"/>
          </a:xfrm>
          <a:prstGeom prst="rect">
            <a:avLst/>
          </a:prstGeom>
          <a:noFill/>
        </p:spPr>
        <p:txBody>
          <a:bodyPr wrap="square" rtlCol="0" anchor="ctr">
            <a:spAutoFit/>
          </a:bodyPr>
          <a:lstStyle/>
          <a:p>
            <a:pPr marL="6350">
              <a:lnSpc>
                <a:spcPts val="2120"/>
              </a:lnSpc>
              <a:tabLst>
                <a:tab pos="611188" algn="l"/>
                <a:tab pos="612775" algn="l"/>
              </a:tabLst>
            </a:pPr>
            <a:r>
              <a:rPr lang="en-US" sz="2100" b="1" dirty="0">
                <a:solidFill>
                  <a:srgbClr val="00898B"/>
                </a:solidFill>
                <a:latin typeface="Calibri" panose="020F0502020204030204" pitchFamily="34" charset="0"/>
                <a:cs typeface="Calibri" panose="020F0502020204030204" pitchFamily="34" charset="0"/>
              </a:rPr>
              <a:t>Intervento</a:t>
            </a:r>
          </a:p>
        </p:txBody>
      </p:sp>
      <p:sp>
        <p:nvSpPr>
          <p:cNvPr id="89" name="Text Placeholder 1">
            <a:extLst>
              <a:ext uri="{FF2B5EF4-FFF2-40B4-BE49-F238E27FC236}">
                <a16:creationId xmlns:a16="http://schemas.microsoft.com/office/drawing/2014/main" id="{CBE59ADD-3C63-26C7-A085-2599E060ADCE}"/>
              </a:ext>
            </a:extLst>
          </p:cNvPr>
          <p:cNvSpPr txBox="1">
            <a:spLocks/>
          </p:cNvSpPr>
          <p:nvPr/>
        </p:nvSpPr>
        <p:spPr>
          <a:xfrm>
            <a:off x="636831" y="655710"/>
            <a:ext cx="6389643" cy="2634461"/>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err="1">
                <a:solidFill>
                  <a:srgbClr val="262626"/>
                </a:solidFill>
              </a:rPr>
              <a:t>Oròbix</a:t>
            </a:r>
            <a:r>
              <a:rPr lang="en-US" sz="1150" b="0" dirty="0">
                <a:solidFill>
                  <a:srgbClr val="262626"/>
                </a:solidFill>
              </a:rPr>
              <a:t>, un'azienda con sede a Bergamo, in Lombardia, </a:t>
            </a:r>
            <a:r>
              <a:rPr lang="en-US" sz="1150" b="0" dirty="0" err="1">
                <a:solidFill>
                  <a:srgbClr val="262626"/>
                </a:solidFill>
              </a:rPr>
              <a:t>è specializzata </a:t>
            </a:r>
            <a:r>
              <a:rPr lang="en-US" sz="1150" b="0" dirty="0">
                <a:solidFill>
                  <a:srgbClr val="262626"/>
                </a:solidFill>
              </a:rPr>
              <a:t>in soluzioni basate sull'intelligenza artificiale per il settore manifatturiero. Sfruttando la propria esperienza, l'azienda ha adattato un sistema di deep learning originariamente sviluppato per la produzione manifatturiera al fine di migliorare il controllo qualità nella filiera vitivinicola. Il modello di intelligenza artificiale è addestrato a classificare l'uva in base alla qualità e diventa operativo in soli 30 minuti, dopodiché affina continuamente la propria precisione attraverso l'apprendimento.</a:t>
            </a:r>
          </a:p>
          <a:p>
            <a:pPr algn="just">
              <a:lnSpc>
                <a:spcPts val="1220"/>
              </a:lnSpc>
              <a:spcBef>
                <a:spcPts val="0"/>
              </a:spcBef>
            </a:pPr>
            <a:r>
              <a:rPr lang="en-US" sz="1150" b="0" dirty="0">
                <a:solidFill>
                  <a:srgbClr val="262626"/>
                </a:solidFill>
              </a:rPr>
              <a:t> </a:t>
            </a:r>
          </a:p>
          <a:p>
            <a:pPr algn="just">
              <a:lnSpc>
                <a:spcPts val="1220"/>
              </a:lnSpc>
              <a:spcBef>
                <a:spcPts val="0"/>
              </a:spcBef>
            </a:pPr>
            <a:r>
              <a:rPr lang="en-US" sz="1150" b="0" dirty="0">
                <a:solidFill>
                  <a:srgbClr val="262626"/>
                </a:solidFill>
              </a:rPr>
              <a:t>Il Gruppo </a:t>
            </a:r>
            <a:r>
              <a:rPr lang="en-US" sz="1150" b="0" dirty="0" err="1">
                <a:solidFill>
                  <a:srgbClr val="262626"/>
                </a:solidFill>
              </a:rPr>
              <a:t>Lunelli</a:t>
            </a:r>
            <a:r>
              <a:rPr lang="en-US" sz="1150" b="0" dirty="0">
                <a:solidFill>
                  <a:srgbClr val="262626"/>
                </a:solidFill>
              </a:rPr>
              <a:t>, rinomato per la sua cantina Cantine Ferrari, è stato il primo ad implementare questo sistema, in particolare per la produzione dello spumante Ferrari </a:t>
            </a:r>
            <a:r>
              <a:rPr lang="en-US" sz="1150" b="0" dirty="0" err="1">
                <a:solidFill>
                  <a:srgbClr val="262626"/>
                </a:solidFill>
              </a:rPr>
              <a:t>Trentodoc</a:t>
            </a:r>
            <a:r>
              <a:rPr lang="en-US" sz="1150" b="0" dirty="0">
                <a:solidFill>
                  <a:srgbClr val="262626"/>
                </a:solidFill>
              </a:rPr>
              <a:t>. Sulla scia del suo successo, anche altri due importanti produttori di vino hanno adottato questa tecnologia, integrando ulteriormente l'intelligenza artificiale nei processi di garanzia della qualità del settore. Il sistema utilizza tecniche di deep learning per effettuare una valutazione iniziale della qualità dell'uva, utilizzando l'elaborazione automatizzata delle immagini delle fotografie dall'alto delle cassette di uva. Il modello di classificazione funziona dividendo le immagini in "patch" più piccole, assegnando ciascuna patch a una specifica categoria di qualità e quindi classificando l'intera immagine di conseguenza.</a:t>
            </a:r>
          </a:p>
          <a:p>
            <a:pPr algn="just">
              <a:lnSpc>
                <a:spcPts val="1220"/>
              </a:lnSpc>
              <a:spcBef>
                <a:spcPts val="0"/>
              </a:spcBef>
            </a:pPr>
            <a:r>
              <a:rPr lang="en-US" sz="1150" b="0" dirty="0">
                <a:solidFill>
                  <a:srgbClr val="262626"/>
                </a:solidFill>
              </a:rPr>
              <a:t> </a:t>
            </a:r>
          </a:p>
          <a:p>
            <a:pPr algn="just">
              <a:lnSpc>
                <a:spcPts val="1220"/>
              </a:lnSpc>
              <a:spcBef>
                <a:spcPts val="0"/>
              </a:spcBef>
            </a:pPr>
            <a:r>
              <a:rPr lang="en-US" sz="1150" b="0" dirty="0">
                <a:solidFill>
                  <a:srgbClr val="262626"/>
                </a:solidFill>
              </a:rPr>
              <a:t>Oltre alla classificazione, il sistema identifica ed evidenzia anche le aree problematiche all'interno delle immagini, rilevando problemi quali fogliame, peronospora, marciume, materiali estranei o altre forme di danneggiamento. Questo processo genera una mappa dettagliata della qualità, indicando quali sezioni delle cassette di uva soddisfano standard di qualità più elevati o più bassi.</a:t>
            </a:r>
          </a:p>
          <a:p>
            <a:pPr algn="just">
              <a:lnSpc>
                <a:spcPts val="1220"/>
              </a:lnSpc>
              <a:spcBef>
                <a:spcPts val="0"/>
              </a:spcBef>
            </a:pPr>
            <a:r>
              <a:rPr lang="en-US" sz="1150" b="0" dirty="0">
                <a:solidFill>
                  <a:srgbClr val="262626"/>
                </a:solidFill>
              </a:rPr>
              <a:t> </a:t>
            </a:r>
          </a:p>
          <a:p>
            <a:pPr algn="just">
              <a:lnSpc>
                <a:spcPts val="1220"/>
              </a:lnSpc>
              <a:spcBef>
                <a:spcPts val="0"/>
              </a:spcBef>
            </a:pPr>
            <a:r>
              <a:rPr lang="en-US" sz="1150" b="0" dirty="0">
                <a:solidFill>
                  <a:srgbClr val="262626"/>
                </a:solidFill>
              </a:rPr>
              <a:t>Una telecamera cattura le immagini, che vengono poi caricate su AI-go Studio, una piattaforma sviluppata da </a:t>
            </a:r>
            <a:r>
              <a:rPr lang="en-US" sz="1150" b="0" dirty="0" err="1">
                <a:solidFill>
                  <a:srgbClr val="262626"/>
                </a:solidFill>
              </a:rPr>
              <a:t>Oròbix</a:t>
            </a:r>
            <a:r>
              <a:rPr lang="en-US" sz="1150" b="0" dirty="0">
                <a:solidFill>
                  <a:srgbClr val="262626"/>
                </a:solidFill>
              </a:rPr>
              <a:t>, dove avviene il processo di deep learning. All'interno di AI-go Studio, le immagini vengono utilizzate per addestrare il modello di classificazione, consentendogli di </a:t>
            </a:r>
            <a:r>
              <a:rPr lang="en-US" sz="1150" b="0" dirty="0" err="1">
                <a:solidFill>
                  <a:srgbClr val="262626"/>
                </a:solidFill>
              </a:rPr>
              <a:t>riconoscere </a:t>
            </a:r>
            <a:r>
              <a:rPr lang="en-US" sz="1150" b="0" dirty="0">
                <a:solidFill>
                  <a:srgbClr val="262626"/>
                </a:solidFill>
              </a:rPr>
              <a:t>e </a:t>
            </a:r>
            <a:r>
              <a:rPr lang="en-US" sz="1150" b="0" dirty="0" err="1">
                <a:solidFill>
                  <a:srgbClr val="262626"/>
                </a:solidFill>
              </a:rPr>
              <a:t>classificare </a:t>
            </a:r>
            <a:r>
              <a:rPr lang="en-US" sz="1150" b="0" dirty="0">
                <a:solidFill>
                  <a:srgbClr val="262626"/>
                </a:solidFill>
              </a:rPr>
              <a:t>l'uva in base a classi di qualità predefinite impostate dall'utente. Utilizzando una serie di regole</a:t>
            </a:r>
            <a:r>
              <a:rPr lang="en-US" sz="1150" b="0" dirty="0" err="1">
                <a:solidFill>
                  <a:srgbClr val="262626"/>
                </a:solidFill>
              </a:rPr>
              <a:t> personalizzabili </a:t>
            </a:r>
            <a:r>
              <a:rPr lang="en-US" sz="1150" b="0" dirty="0">
                <a:solidFill>
                  <a:srgbClr val="262626"/>
                </a:solidFill>
              </a:rPr>
              <a:t>in linea con i parametri di qualità definiti dall'utente, AI-go genera una classificazione complessiva dell'uva all'interno di ogni cassetta. Una volta che il modello è stato addestrato e convalidato, viene implementato in un ambiente di produzione tramite AI-go Runtime, che consente il monitoraggio in tempo reale delle prestazioni e dell'accuratezza del modello. Il sistema è inoltre integrato con la piattaforma di raccolta dati del cliente, garantendo </a:t>
            </a:r>
            <a:r>
              <a:rPr lang="en-US" sz="1150" b="0" dirty="0" err="1">
                <a:solidFill>
                  <a:srgbClr val="262626"/>
                </a:solidFill>
              </a:rPr>
              <a:t>un'ottimizzazione</a:t>
            </a:r>
            <a:r>
              <a:rPr lang="en-US" sz="1150" b="0" dirty="0">
                <a:solidFill>
                  <a:srgbClr val="262626"/>
                </a:solidFill>
              </a:rPr>
              <a:t> continua e un'affidabilità a lungo termine nella valutazione della qualità dell'uva.</a:t>
            </a:r>
          </a:p>
          <a:p>
            <a:pPr algn="just">
              <a:lnSpc>
                <a:spcPts val="1220"/>
              </a:lnSpc>
              <a:spcBef>
                <a:spcPts val="0"/>
              </a:spcBef>
            </a:pPr>
            <a:endParaRPr lang="en-US" sz="1150" b="0" dirty="0">
              <a:solidFill>
                <a:srgbClr val="262626"/>
              </a:solidFill>
            </a:endParaRPr>
          </a:p>
        </p:txBody>
      </p:sp>
      <p:cxnSp>
        <p:nvCxnSpPr>
          <p:cNvPr id="90" name="Straight Connector 89">
            <a:extLst>
              <a:ext uri="{FF2B5EF4-FFF2-40B4-BE49-F238E27FC236}">
                <a16:creationId xmlns:a16="http://schemas.microsoft.com/office/drawing/2014/main" id="{1F3B4555-B3A2-50BF-C5F4-79A726CA9BAF}"/>
              </a:ext>
            </a:extLst>
          </p:cNvPr>
          <p:cNvCxnSpPr>
            <a:cxnSpLocks/>
            <a:stCxn id="88" idx="1"/>
          </p:cNvCxnSpPr>
          <p:nvPr/>
        </p:nvCxnSpPr>
        <p:spPr>
          <a:xfrm flipH="1" flipV="1">
            <a:off x="-2944" y="474891"/>
            <a:ext cx="616599" cy="1"/>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99" name="TextBox 98">
            <a:extLst>
              <a:ext uri="{FF2B5EF4-FFF2-40B4-BE49-F238E27FC236}">
                <a16:creationId xmlns:a16="http://schemas.microsoft.com/office/drawing/2014/main" id="{8A3F7F73-FA38-3EAA-7ED9-BF584685AB9D}"/>
              </a:ext>
            </a:extLst>
          </p:cNvPr>
          <p:cNvSpPr txBox="1"/>
          <p:nvPr/>
        </p:nvSpPr>
        <p:spPr>
          <a:xfrm>
            <a:off x="613655" y="5438623"/>
            <a:ext cx="6919333" cy="365356"/>
          </a:xfrm>
          <a:prstGeom prst="rect">
            <a:avLst/>
          </a:prstGeom>
          <a:noFill/>
        </p:spPr>
        <p:txBody>
          <a:bodyPr wrap="square" rtlCol="0" anchor="ctr">
            <a:spAutoFit/>
          </a:bodyPr>
          <a:lstStyle/>
          <a:p>
            <a:pPr marL="6350">
              <a:lnSpc>
                <a:spcPts val="2120"/>
              </a:lnSpc>
              <a:tabLst>
                <a:tab pos="611188" algn="l"/>
                <a:tab pos="612775" algn="l"/>
              </a:tabLst>
            </a:pPr>
            <a:r>
              <a:rPr lang="en-US" sz="2100" b="1" dirty="0">
                <a:solidFill>
                  <a:srgbClr val="00898B"/>
                </a:solidFill>
                <a:latin typeface="Calibri" panose="020F0502020204030204" pitchFamily="34" charset="0"/>
                <a:cs typeface="Calibri" panose="020F0502020204030204" pitchFamily="34" charset="0"/>
              </a:rPr>
              <a:t>Risultato</a:t>
            </a:r>
          </a:p>
        </p:txBody>
      </p:sp>
      <p:sp>
        <p:nvSpPr>
          <p:cNvPr id="100" name="Text Placeholder 1">
            <a:extLst>
              <a:ext uri="{FF2B5EF4-FFF2-40B4-BE49-F238E27FC236}">
                <a16:creationId xmlns:a16="http://schemas.microsoft.com/office/drawing/2014/main" id="{0723CC60-57A9-1648-6136-C0B71CD8F44A}"/>
              </a:ext>
            </a:extLst>
          </p:cNvPr>
          <p:cNvSpPr txBox="1">
            <a:spLocks/>
          </p:cNvSpPr>
          <p:nvPr/>
        </p:nvSpPr>
        <p:spPr>
          <a:xfrm>
            <a:off x="636831" y="5802120"/>
            <a:ext cx="6389643" cy="1614845"/>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a:solidFill>
                  <a:srgbClr val="262626"/>
                </a:solidFill>
              </a:rPr>
              <a:t>A differenza di molti sistemi di intelligenza artificiale che funzionano come scatole nere, rendendo difficile tracciare il processo decisionale, il sistema </a:t>
            </a:r>
            <a:r>
              <a:rPr lang="en-US" sz="1150" b="0" dirty="0" err="1">
                <a:solidFill>
                  <a:srgbClr val="262626"/>
                </a:solidFill>
              </a:rPr>
              <a:t>di Oròbix </a:t>
            </a:r>
            <a:r>
              <a:rPr lang="en-US" sz="1150" b="0" dirty="0">
                <a:solidFill>
                  <a:srgbClr val="262626"/>
                </a:solidFill>
              </a:rPr>
              <a:t>offre piena trasparenza. Gli utenti possono ricostruire il percorso di classificazione, comprendere come è stato ottenuto il risultato finale e confrontare diverse classificazioni, garantendo un processo chiaro e interpretabile. Secondo </a:t>
            </a:r>
            <a:r>
              <a:rPr lang="en-US" sz="1150" b="0" dirty="0" err="1">
                <a:solidFill>
                  <a:srgbClr val="262626"/>
                </a:solidFill>
              </a:rPr>
              <a:t>Oròbix, </a:t>
            </a:r>
            <a:r>
              <a:rPr lang="en-US" sz="1150" b="0" dirty="0">
                <a:solidFill>
                  <a:srgbClr val="262626"/>
                </a:solidFill>
              </a:rPr>
              <a:t>il sistema introduce obiettività ed efficienza nella valutazione della qualità dell'uva, in linea con l'esigenza del settore di un controllo end-to-end del prodotto, dal vigneto alla bottiglia. Inoltre, il sistema è progettato per mantenere e migliorare gli standard di qualità, anche in condizioni imprevedibili come quelle causate dai cambiamenti climatici e da altri fattori di rischio esterni. </a:t>
            </a:r>
          </a:p>
          <a:p>
            <a:pPr algn="just">
              <a:lnSpc>
                <a:spcPts val="1220"/>
              </a:lnSpc>
              <a:spcBef>
                <a:spcPts val="0"/>
              </a:spcBef>
            </a:pPr>
            <a:endParaRPr lang="en-US" sz="1150" b="0" dirty="0">
              <a:solidFill>
                <a:srgbClr val="262626"/>
              </a:solidFill>
            </a:endParaRPr>
          </a:p>
          <a:p>
            <a:pPr algn="just">
              <a:lnSpc>
                <a:spcPts val="1220"/>
              </a:lnSpc>
              <a:spcBef>
                <a:spcPts val="0"/>
              </a:spcBef>
            </a:pPr>
            <a:r>
              <a:rPr lang="en-US" sz="1150" b="0" dirty="0">
                <a:solidFill>
                  <a:srgbClr val="262626"/>
                </a:solidFill>
              </a:rPr>
              <a:t>In un mercato sempre più competitivo ed esigente, questo livello di adattabilità è essenziale per garantire l'eccellenza costante del prodotto.</a:t>
            </a:r>
          </a:p>
        </p:txBody>
      </p:sp>
      <p:cxnSp>
        <p:nvCxnSpPr>
          <p:cNvPr id="101" name="Straight Connector 100">
            <a:extLst>
              <a:ext uri="{FF2B5EF4-FFF2-40B4-BE49-F238E27FC236}">
                <a16:creationId xmlns:a16="http://schemas.microsoft.com/office/drawing/2014/main" id="{AF578067-49D9-3A93-8899-8BD38775E424}"/>
              </a:ext>
            </a:extLst>
          </p:cNvPr>
          <p:cNvCxnSpPr>
            <a:cxnSpLocks/>
            <a:stCxn id="99" idx="1"/>
          </p:cNvCxnSpPr>
          <p:nvPr/>
        </p:nvCxnSpPr>
        <p:spPr>
          <a:xfrm flipH="1" flipV="1">
            <a:off x="-2944" y="5621300"/>
            <a:ext cx="616599" cy="1"/>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102" name="object 13">
            <a:extLst>
              <a:ext uri="{FF2B5EF4-FFF2-40B4-BE49-F238E27FC236}">
                <a16:creationId xmlns:a16="http://schemas.microsoft.com/office/drawing/2014/main" id="{FB0912D4-57D5-1EFE-4F65-238FCA940AEE}"/>
              </a:ext>
            </a:extLst>
          </p:cNvPr>
          <p:cNvSpPr/>
          <p:nvPr/>
        </p:nvSpPr>
        <p:spPr>
          <a:xfrm rot="16200000">
            <a:off x="1956874" y="5986748"/>
            <a:ext cx="2273299" cy="6187047"/>
          </a:xfrm>
          <a:custGeom>
            <a:avLst/>
            <a:gdLst/>
            <a:ahLst/>
            <a:cxnLst/>
            <a:rect l="l" t="t" r="r" b="b"/>
            <a:pathLst>
              <a:path w="1277620" h="1277620">
                <a:moveTo>
                  <a:pt x="1277480" y="0"/>
                </a:moveTo>
                <a:lnTo>
                  <a:pt x="0" y="0"/>
                </a:lnTo>
                <a:lnTo>
                  <a:pt x="0" y="1277480"/>
                </a:lnTo>
                <a:lnTo>
                  <a:pt x="1277480" y="1277480"/>
                </a:lnTo>
                <a:lnTo>
                  <a:pt x="1277480" y="0"/>
                </a:lnTo>
                <a:close/>
              </a:path>
            </a:pathLst>
          </a:custGeom>
          <a:gradFill>
            <a:gsLst>
              <a:gs pos="62000">
                <a:srgbClr val="00898B"/>
              </a:gs>
              <a:gs pos="97000">
                <a:srgbClr val="51C4C6">
                  <a:alpha val="0"/>
                </a:srgbClr>
              </a:gs>
              <a:gs pos="0">
                <a:srgbClr val="00403F"/>
              </a:gs>
            </a:gsLst>
            <a:lin ang="5400000" scaled="0"/>
          </a:gradFill>
        </p:spPr>
        <p:txBody>
          <a:bodyPr wrap="square" lIns="0" tIns="0" rIns="0" bIns="0" rtlCol="0"/>
          <a:lstStyle/>
          <a:p>
            <a:endParaRPr dirty="0">
              <a:solidFill>
                <a:srgbClr val="F05A28"/>
              </a:solidFill>
            </a:endParaRPr>
          </a:p>
        </p:txBody>
      </p:sp>
      <p:sp>
        <p:nvSpPr>
          <p:cNvPr id="103" name="TextBox 102">
            <a:extLst>
              <a:ext uri="{FF2B5EF4-FFF2-40B4-BE49-F238E27FC236}">
                <a16:creationId xmlns:a16="http://schemas.microsoft.com/office/drawing/2014/main" id="{47723530-C692-1E5D-F6DF-3780FC8C9936}"/>
              </a:ext>
            </a:extLst>
          </p:cNvPr>
          <p:cNvSpPr txBox="1"/>
          <p:nvPr/>
        </p:nvSpPr>
        <p:spPr>
          <a:xfrm>
            <a:off x="569633" y="8393348"/>
            <a:ext cx="3771457" cy="1823576"/>
          </a:xfrm>
          <a:prstGeom prst="rect">
            <a:avLst/>
          </a:prstGeom>
          <a:noFill/>
        </p:spPr>
        <p:txBody>
          <a:bodyPr wrap="square" rtlCol="0">
            <a:spAutoFit/>
          </a:bodyPr>
          <a:lstStyle/>
          <a:p>
            <a:pPr algn="ctr">
              <a:lnSpc>
                <a:spcPts val="1480"/>
              </a:lnSpc>
            </a:pP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Oltre ai vantaggi immediati in termini di controllo della qualità, il sistema offre anche vantaggi culturali e tecnici. Migliorando la conoscenza e la tracciabilità del prodotto, promuove una mentalità di miglioramento continuo, favorisce la riduzione dei costi e sostiene pratiche di produzione più sostenibili, contribuendo alla resilienza e all'innovazione a lungo termine dell'industria vinicola.</a:t>
            </a:r>
          </a:p>
          <a:p>
            <a:pPr algn="ctr">
              <a:lnSpc>
                <a:spcPts val="1480"/>
              </a:lnSpc>
            </a:pPr>
            <a:endParaRPr lang="en-US" sz="1400" i="1" spc="0" baseline="0" dirty="0">
              <a:ln/>
              <a:solidFill>
                <a:schemeClr val="bg1"/>
              </a:solidFill>
              <a:latin typeface="Calibri" panose="020F0502020204030204" pitchFamily="34" charset="0"/>
              <a:cs typeface="Calibri" panose="020F0502020204030204" pitchFamily="34" charset="0"/>
              <a:sym typeface="Poppins-MediumItalic"/>
              <a:rtl val="0"/>
            </a:endParaRPr>
          </a:p>
        </p:txBody>
      </p:sp>
      <p:grpSp>
        <p:nvGrpSpPr>
          <p:cNvPr id="104" name="Group 103">
            <a:extLst>
              <a:ext uri="{FF2B5EF4-FFF2-40B4-BE49-F238E27FC236}">
                <a16:creationId xmlns:a16="http://schemas.microsoft.com/office/drawing/2014/main" id="{E39CA340-9BD5-217A-165E-E3D09B30E48B}"/>
              </a:ext>
            </a:extLst>
          </p:cNvPr>
          <p:cNvGrpSpPr/>
          <p:nvPr/>
        </p:nvGrpSpPr>
        <p:grpSpPr>
          <a:xfrm>
            <a:off x="2202096" y="7680055"/>
            <a:ext cx="506531" cy="527128"/>
            <a:chOff x="3402050" y="5539672"/>
            <a:chExt cx="751576" cy="782137"/>
          </a:xfrm>
        </p:grpSpPr>
        <p:sp>
          <p:nvSpPr>
            <p:cNvPr id="105" name="Freeform 104">
              <a:extLst>
                <a:ext uri="{FF2B5EF4-FFF2-40B4-BE49-F238E27FC236}">
                  <a16:creationId xmlns:a16="http://schemas.microsoft.com/office/drawing/2014/main" id="{FB5BD1DC-8C5F-334C-ADFC-CD4654FF1A35}"/>
                </a:ext>
              </a:extLst>
            </p:cNvPr>
            <p:cNvSpPr/>
            <p:nvPr/>
          </p:nvSpPr>
          <p:spPr>
            <a:xfrm>
              <a:off x="3402050" y="5539672"/>
              <a:ext cx="751576" cy="782137"/>
            </a:xfrm>
            <a:custGeom>
              <a:avLst/>
              <a:gdLst>
                <a:gd name="connsiteX0" fmla="*/ 27317 w 751576"/>
                <a:gd name="connsiteY0" fmla="*/ 782137 h 782137"/>
                <a:gd name="connsiteX1" fmla="*/ 0 w 751576"/>
                <a:gd name="connsiteY1" fmla="*/ 640899 h 782137"/>
                <a:gd name="connsiteX2" fmla="*/ 23986 w 751576"/>
                <a:gd name="connsiteY2" fmla="*/ 508323 h 782137"/>
                <a:gd name="connsiteX3" fmla="*/ 0 w 751576"/>
                <a:gd name="connsiteY3" fmla="*/ 375746 h 782137"/>
                <a:gd name="connsiteX4" fmla="*/ 375788 w 751576"/>
                <a:gd name="connsiteY4" fmla="*/ 0 h 782137"/>
                <a:gd name="connsiteX5" fmla="*/ 751577 w 751576"/>
                <a:gd name="connsiteY5" fmla="*/ 375746 h 782137"/>
                <a:gd name="connsiteX6" fmla="*/ 727590 w 751576"/>
                <a:gd name="connsiteY6" fmla="*/ 508323 h 782137"/>
                <a:gd name="connsiteX7" fmla="*/ 632977 w 751576"/>
                <a:gd name="connsiteY7" fmla="*/ 649560 h 782137"/>
                <a:gd name="connsiteX8" fmla="*/ 376455 w 751576"/>
                <a:gd name="connsiteY8" fmla="*/ 750825 h 782137"/>
                <a:gd name="connsiteX9" fmla="*/ 119932 w 751576"/>
                <a:gd name="connsiteY9" fmla="*/ 649560 h 782137"/>
                <a:gd name="connsiteX10" fmla="*/ 28651 w 751576"/>
                <a:gd name="connsiteY10" fmla="*/ 782137 h 78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1576" h="782137">
                  <a:moveTo>
                    <a:pt x="27317" y="782137"/>
                  </a:moveTo>
                  <a:cubicBezTo>
                    <a:pt x="9327" y="738167"/>
                    <a:pt x="0" y="690865"/>
                    <a:pt x="0" y="640899"/>
                  </a:cubicBezTo>
                  <a:cubicBezTo>
                    <a:pt x="0" y="590933"/>
                    <a:pt x="8662" y="549628"/>
                    <a:pt x="23986" y="508323"/>
                  </a:cubicBezTo>
                  <a:cubicBezTo>
                    <a:pt x="8662" y="467017"/>
                    <a:pt x="0" y="422381"/>
                    <a:pt x="0" y="375746"/>
                  </a:cubicBezTo>
                  <a:cubicBezTo>
                    <a:pt x="0" y="168553"/>
                    <a:pt x="167905" y="0"/>
                    <a:pt x="375788" y="0"/>
                  </a:cubicBezTo>
                  <a:cubicBezTo>
                    <a:pt x="583670" y="0"/>
                    <a:pt x="751577" y="167886"/>
                    <a:pt x="751577" y="375746"/>
                  </a:cubicBezTo>
                  <a:cubicBezTo>
                    <a:pt x="751577" y="583605"/>
                    <a:pt x="742915" y="467017"/>
                    <a:pt x="727590" y="508323"/>
                  </a:cubicBezTo>
                  <a:cubicBezTo>
                    <a:pt x="706934" y="562286"/>
                    <a:pt x="674286" y="610919"/>
                    <a:pt x="632977" y="649560"/>
                  </a:cubicBezTo>
                  <a:cubicBezTo>
                    <a:pt x="565681" y="712185"/>
                    <a:pt x="475731" y="750825"/>
                    <a:pt x="376455" y="750825"/>
                  </a:cubicBezTo>
                  <a:cubicBezTo>
                    <a:pt x="277176" y="750825"/>
                    <a:pt x="186562" y="712185"/>
                    <a:pt x="119932" y="649560"/>
                  </a:cubicBezTo>
                  <a:cubicBezTo>
                    <a:pt x="80620" y="686202"/>
                    <a:pt x="49305" y="731505"/>
                    <a:pt x="28651" y="782137"/>
                  </a:cubicBezTo>
                  <a:close/>
                </a:path>
              </a:pathLst>
            </a:custGeom>
            <a:solidFill>
              <a:srgbClr val="ADD037"/>
            </a:solidFill>
            <a:ln w="6662" cap="flat">
              <a:noFill/>
              <a:prstDash val="solid"/>
              <a:miter/>
            </a:ln>
          </p:spPr>
          <p:txBody>
            <a:bodyPr rtlCol="0" anchor="ctr"/>
            <a:lstStyle/>
            <a:p>
              <a:endParaRPr lang="en-US">
                <a:solidFill>
                  <a:srgbClr val="262626"/>
                </a:solidFill>
              </a:endParaRPr>
            </a:p>
          </p:txBody>
        </p:sp>
        <p:sp>
          <p:nvSpPr>
            <p:cNvPr id="106" name="Freeform 105">
              <a:extLst>
                <a:ext uri="{FF2B5EF4-FFF2-40B4-BE49-F238E27FC236}">
                  <a16:creationId xmlns:a16="http://schemas.microsoft.com/office/drawing/2014/main" id="{E7FB99D4-F969-305C-7327-5A39717261E2}"/>
                </a:ext>
              </a:extLst>
            </p:cNvPr>
            <p:cNvSpPr/>
            <p:nvPr/>
          </p:nvSpPr>
          <p:spPr>
            <a:xfrm>
              <a:off x="3794857" y="5761975"/>
              <a:ext cx="213675" cy="282614"/>
            </a:xfrm>
            <a:custGeom>
              <a:avLst/>
              <a:gdLst>
                <a:gd name="connsiteX0" fmla="*/ 138227 w 213675"/>
                <a:gd name="connsiteY0" fmla="*/ 215400 h 282614"/>
                <a:gd name="connsiteX1" fmla="*/ 75596 w 213675"/>
                <a:gd name="connsiteY1" fmla="*/ 209405 h 282614"/>
                <a:gd name="connsiteX2" fmla="*/ 1637 w 213675"/>
                <a:gd name="connsiteY2" fmla="*/ 88819 h 282614"/>
                <a:gd name="connsiteX3" fmla="*/ 117571 w 213675"/>
                <a:gd name="connsiteY3" fmla="*/ 213 h 282614"/>
                <a:gd name="connsiteX4" fmla="*/ 213518 w 213675"/>
                <a:gd name="connsiteY4" fmla="*/ 100812 h 282614"/>
                <a:gd name="connsiteX5" fmla="*/ 134228 w 213675"/>
                <a:gd name="connsiteY5" fmla="*/ 262702 h 282614"/>
                <a:gd name="connsiteX6" fmla="*/ 106911 w 213675"/>
                <a:gd name="connsiteY6" fmla="*/ 282022 h 282614"/>
                <a:gd name="connsiteX7" fmla="*/ 98249 w 213675"/>
                <a:gd name="connsiteY7" fmla="*/ 282022 h 282614"/>
                <a:gd name="connsiteX8" fmla="*/ 100248 w 213675"/>
                <a:gd name="connsiteY8" fmla="*/ 273362 h 282614"/>
                <a:gd name="connsiteX9" fmla="*/ 138227 w 213675"/>
                <a:gd name="connsiteY9" fmla="*/ 214068 h 28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675" h="282614">
                  <a:moveTo>
                    <a:pt x="138227" y="215400"/>
                  </a:moveTo>
                  <a:cubicBezTo>
                    <a:pt x="114907" y="213402"/>
                    <a:pt x="94918" y="214734"/>
                    <a:pt x="75596" y="209405"/>
                  </a:cubicBezTo>
                  <a:cubicBezTo>
                    <a:pt x="23625" y="195414"/>
                    <a:pt x="-7690" y="141451"/>
                    <a:pt x="1637" y="88819"/>
                  </a:cubicBezTo>
                  <a:cubicBezTo>
                    <a:pt x="11631" y="32858"/>
                    <a:pt x="58939" y="-3118"/>
                    <a:pt x="117571" y="213"/>
                  </a:cubicBezTo>
                  <a:cubicBezTo>
                    <a:pt x="168877" y="3544"/>
                    <a:pt x="211519" y="47514"/>
                    <a:pt x="213518" y="100812"/>
                  </a:cubicBezTo>
                  <a:cubicBezTo>
                    <a:pt x="216182" y="168765"/>
                    <a:pt x="184867" y="220730"/>
                    <a:pt x="134228" y="262702"/>
                  </a:cubicBezTo>
                  <a:cubicBezTo>
                    <a:pt x="125568" y="270031"/>
                    <a:pt x="116239" y="276027"/>
                    <a:pt x="106911" y="282022"/>
                  </a:cubicBezTo>
                  <a:cubicBezTo>
                    <a:pt x="104912" y="283355"/>
                    <a:pt x="100914" y="282022"/>
                    <a:pt x="98249" y="282022"/>
                  </a:cubicBezTo>
                  <a:cubicBezTo>
                    <a:pt x="98249" y="279358"/>
                    <a:pt x="98249" y="276027"/>
                    <a:pt x="100248" y="273362"/>
                  </a:cubicBezTo>
                  <a:cubicBezTo>
                    <a:pt x="112907" y="253375"/>
                    <a:pt x="125568" y="233389"/>
                    <a:pt x="138227" y="214068"/>
                  </a:cubicBezTo>
                  <a:close/>
                </a:path>
              </a:pathLst>
            </a:custGeom>
            <a:solidFill>
              <a:schemeClr val="bg1"/>
            </a:solidFill>
            <a:ln w="6662" cap="flat">
              <a:noFill/>
              <a:prstDash val="solid"/>
              <a:miter/>
            </a:ln>
          </p:spPr>
          <p:txBody>
            <a:bodyPr rtlCol="0" anchor="ctr"/>
            <a:lstStyle/>
            <a:p>
              <a:endParaRPr lang="en-US">
                <a:solidFill>
                  <a:srgbClr val="262626"/>
                </a:solidFill>
              </a:endParaRPr>
            </a:p>
          </p:txBody>
        </p:sp>
        <p:sp>
          <p:nvSpPr>
            <p:cNvPr id="107" name="Freeform 106">
              <a:extLst>
                <a:ext uri="{FF2B5EF4-FFF2-40B4-BE49-F238E27FC236}">
                  <a16:creationId xmlns:a16="http://schemas.microsoft.com/office/drawing/2014/main" id="{F2DF158C-18DA-A7FB-7C0B-0A48033F31C8}"/>
                </a:ext>
              </a:extLst>
            </p:cNvPr>
            <p:cNvSpPr/>
            <p:nvPr/>
          </p:nvSpPr>
          <p:spPr>
            <a:xfrm>
              <a:off x="3546595" y="5762276"/>
              <a:ext cx="213875" cy="282387"/>
            </a:xfrm>
            <a:custGeom>
              <a:avLst/>
              <a:gdLst>
                <a:gd name="connsiteX0" fmla="*/ 134630 w 213875"/>
                <a:gd name="connsiteY0" fmla="*/ 211102 h 282387"/>
                <a:gd name="connsiteX1" fmla="*/ 59339 w 213875"/>
                <a:gd name="connsiteY1" fmla="*/ 203108 h 282387"/>
                <a:gd name="connsiteX2" fmla="*/ 4038 w 213875"/>
                <a:gd name="connsiteY2" fmla="*/ 77193 h 282387"/>
                <a:gd name="connsiteX3" fmla="*/ 119305 w 213875"/>
                <a:gd name="connsiteY3" fmla="*/ 578 h 282387"/>
                <a:gd name="connsiteX4" fmla="*/ 213253 w 213875"/>
                <a:gd name="connsiteY4" fmla="*/ 95848 h 282387"/>
                <a:gd name="connsiteX5" fmla="*/ 169277 w 213875"/>
                <a:gd name="connsiteY5" fmla="*/ 228424 h 282387"/>
                <a:gd name="connsiteX6" fmla="*/ 109978 w 213875"/>
                <a:gd name="connsiteY6" fmla="*/ 280389 h 282387"/>
                <a:gd name="connsiteX7" fmla="*/ 97984 w 213875"/>
                <a:gd name="connsiteY7" fmla="*/ 282388 h 282387"/>
                <a:gd name="connsiteX8" fmla="*/ 101982 w 213875"/>
                <a:gd name="connsiteY8" fmla="*/ 271728 h 282387"/>
                <a:gd name="connsiteX9" fmla="*/ 137962 w 213875"/>
                <a:gd name="connsiteY9" fmla="*/ 215099 h 282387"/>
                <a:gd name="connsiteX10" fmla="*/ 134630 w 213875"/>
                <a:gd name="connsiteY10" fmla="*/ 211102 h 28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875" h="282387">
                  <a:moveTo>
                    <a:pt x="134630" y="211102"/>
                  </a:moveTo>
                  <a:cubicBezTo>
                    <a:pt x="108645" y="217098"/>
                    <a:pt x="83326" y="215099"/>
                    <a:pt x="59339" y="203108"/>
                  </a:cubicBezTo>
                  <a:cubicBezTo>
                    <a:pt x="13365" y="180457"/>
                    <a:pt x="-9955" y="127159"/>
                    <a:pt x="4038" y="77193"/>
                  </a:cubicBezTo>
                  <a:cubicBezTo>
                    <a:pt x="18029" y="27227"/>
                    <a:pt x="65336" y="-4752"/>
                    <a:pt x="119305" y="578"/>
                  </a:cubicBezTo>
                  <a:cubicBezTo>
                    <a:pt x="167945" y="5242"/>
                    <a:pt x="209254" y="45881"/>
                    <a:pt x="213253" y="95848"/>
                  </a:cubicBezTo>
                  <a:cubicBezTo>
                    <a:pt x="217251" y="146480"/>
                    <a:pt x="201926" y="191116"/>
                    <a:pt x="169277" y="228424"/>
                  </a:cubicBezTo>
                  <a:cubicBezTo>
                    <a:pt x="151954" y="247744"/>
                    <a:pt x="130633" y="263734"/>
                    <a:pt x="109978" y="280389"/>
                  </a:cubicBezTo>
                  <a:cubicBezTo>
                    <a:pt x="107313" y="282388"/>
                    <a:pt x="101982" y="281721"/>
                    <a:pt x="97984" y="282388"/>
                  </a:cubicBezTo>
                  <a:cubicBezTo>
                    <a:pt x="99316" y="279057"/>
                    <a:pt x="99983" y="275059"/>
                    <a:pt x="101982" y="271728"/>
                  </a:cubicBezTo>
                  <a:cubicBezTo>
                    <a:pt x="113976" y="253074"/>
                    <a:pt x="125968" y="233754"/>
                    <a:pt x="137962" y="215099"/>
                  </a:cubicBezTo>
                  <a:cubicBezTo>
                    <a:pt x="136629" y="213767"/>
                    <a:pt x="135962" y="212435"/>
                    <a:pt x="134630" y="211102"/>
                  </a:cubicBezTo>
                  <a:close/>
                </a:path>
              </a:pathLst>
            </a:custGeom>
            <a:solidFill>
              <a:schemeClr val="bg1"/>
            </a:solidFill>
            <a:ln w="6662" cap="flat">
              <a:noFill/>
              <a:prstDash val="solid"/>
              <a:miter/>
            </a:ln>
          </p:spPr>
          <p:txBody>
            <a:bodyPr rtlCol="0" anchor="ctr"/>
            <a:lstStyle/>
            <a:p>
              <a:endParaRPr lang="en-US">
                <a:solidFill>
                  <a:srgbClr val="262626"/>
                </a:solidFill>
              </a:endParaRPr>
            </a:p>
          </p:txBody>
        </p:sp>
      </p:grpSp>
      <p:sp>
        <p:nvSpPr>
          <p:cNvPr id="109" name="Freeform 108">
            <a:extLst>
              <a:ext uri="{FF2B5EF4-FFF2-40B4-BE49-F238E27FC236}">
                <a16:creationId xmlns:a16="http://schemas.microsoft.com/office/drawing/2014/main" id="{BD20BF5A-7EA5-9CBC-2BF5-68080A23DE54}"/>
              </a:ext>
            </a:extLst>
          </p:cNvPr>
          <p:cNvSpPr/>
          <p:nvPr/>
        </p:nvSpPr>
        <p:spPr>
          <a:xfrm rot="10491851">
            <a:off x="6154269" y="-611708"/>
            <a:ext cx="1932799" cy="1695414"/>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gradFill>
            <a:gsLst>
              <a:gs pos="98000">
                <a:srgbClr val="51C4C6"/>
              </a:gs>
              <a:gs pos="0">
                <a:srgbClr val="00403F"/>
              </a:gs>
            </a:gsLst>
            <a:lin ang="5400000" scaled="1"/>
          </a:gradFill>
          <a:ln w="5331" cap="flat">
            <a:noFill/>
            <a:prstDash val="solid"/>
            <a:miter/>
          </a:ln>
        </p:spPr>
        <p:txBody>
          <a:bodyPr rtlCol="0" anchor="ctr"/>
          <a:lstStyle/>
          <a:p>
            <a:endParaRPr lang="en-US"/>
          </a:p>
        </p:txBody>
      </p:sp>
      <p:sp>
        <p:nvSpPr>
          <p:cNvPr id="110" name="Slide Number Placeholder 5">
            <a:extLst>
              <a:ext uri="{FF2B5EF4-FFF2-40B4-BE49-F238E27FC236}">
                <a16:creationId xmlns:a16="http://schemas.microsoft.com/office/drawing/2014/main" id="{4CEB3AA9-3200-3126-0809-8FB55BA2DABB}"/>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7</a:t>
            </a:fld>
            <a:endParaRPr lang="en-US" dirty="0">
              <a:solidFill>
                <a:srgbClr val="262626"/>
              </a:solidFill>
            </a:endParaRPr>
          </a:p>
        </p:txBody>
      </p:sp>
    </p:spTree>
    <p:extLst>
      <p:ext uri="{BB962C8B-B14F-4D97-AF65-F5344CB8AC3E}">
        <p14:creationId xmlns:p14="http://schemas.microsoft.com/office/powerpoint/2010/main" val="15156212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273B7D-BA63-9101-FA77-99E1AD8E4806}"/>
            </a:ext>
          </a:extLst>
        </p:cNvPr>
        <p:cNvGrpSpPr/>
        <p:nvPr/>
      </p:nvGrpSpPr>
      <p:grpSpPr>
        <a:xfrm>
          <a:off x="0" y="0"/>
          <a:ext cx="0" cy="0"/>
          <a:chOff x="0" y="0"/>
          <a:chExt cx="0" cy="0"/>
        </a:xfrm>
      </p:grpSpPr>
      <p:pic>
        <p:nvPicPr>
          <p:cNvPr id="38" name="Picture 37">
            <a:extLst>
              <a:ext uri="{FF2B5EF4-FFF2-40B4-BE49-F238E27FC236}">
                <a16:creationId xmlns:a16="http://schemas.microsoft.com/office/drawing/2014/main" id="{7943833B-BFE9-52AD-03E4-4E264B4D1D37}"/>
              </a:ext>
            </a:extLst>
          </p:cNvPr>
          <p:cNvPicPr>
            <a:picLocks noChangeAspect="1"/>
          </p:cNvPicPr>
          <p:nvPr/>
        </p:nvPicPr>
        <p:blipFill rotWithShape="1">
          <a:blip r:embed="rId2"/>
          <a:srcRect t="20964" b="20964"/>
          <a:stretch/>
        </p:blipFill>
        <p:spPr>
          <a:xfrm>
            <a:off x="15452" y="1406408"/>
            <a:ext cx="7528769" cy="3337549"/>
          </a:xfrm>
          <a:prstGeom prst="rect">
            <a:avLst/>
          </a:prstGeom>
        </p:spPr>
      </p:pic>
      <p:sp>
        <p:nvSpPr>
          <p:cNvPr id="12" name="object 13">
            <a:extLst>
              <a:ext uri="{FF2B5EF4-FFF2-40B4-BE49-F238E27FC236}">
                <a16:creationId xmlns:a16="http://schemas.microsoft.com/office/drawing/2014/main" id="{2FC1A9ED-D1AD-BECE-230C-4A1E1F949114}"/>
              </a:ext>
            </a:extLst>
          </p:cNvPr>
          <p:cNvSpPr/>
          <p:nvPr/>
        </p:nvSpPr>
        <p:spPr>
          <a:xfrm>
            <a:off x="509999" y="3773565"/>
            <a:ext cx="3128424" cy="1456361"/>
          </a:xfrm>
          <a:custGeom>
            <a:avLst/>
            <a:gdLst/>
            <a:ahLst/>
            <a:cxnLst/>
            <a:rect l="l" t="t" r="r" b="b"/>
            <a:pathLst>
              <a:path w="1277620" h="1277620">
                <a:moveTo>
                  <a:pt x="1277480" y="0"/>
                </a:moveTo>
                <a:lnTo>
                  <a:pt x="0" y="0"/>
                </a:lnTo>
                <a:lnTo>
                  <a:pt x="0" y="1277480"/>
                </a:lnTo>
                <a:lnTo>
                  <a:pt x="1277480" y="1277480"/>
                </a:lnTo>
                <a:lnTo>
                  <a:pt x="1277480" y="0"/>
                </a:lnTo>
                <a:close/>
              </a:path>
            </a:pathLst>
          </a:custGeom>
          <a:gradFill>
            <a:gsLst>
              <a:gs pos="62000">
                <a:srgbClr val="00898B">
                  <a:alpha val="82000"/>
                </a:srgbClr>
              </a:gs>
              <a:gs pos="97000">
                <a:srgbClr val="51C4C6"/>
              </a:gs>
              <a:gs pos="0">
                <a:srgbClr val="00403F"/>
              </a:gs>
            </a:gsLst>
            <a:lin ang="5400000" scaled="0"/>
          </a:gradFill>
        </p:spPr>
        <p:txBody>
          <a:bodyPr wrap="square" lIns="0" tIns="0" rIns="0" bIns="0" rtlCol="0"/>
          <a:lstStyle/>
          <a:p>
            <a:endParaRPr dirty="0">
              <a:solidFill>
                <a:srgbClr val="F05A28"/>
              </a:solidFill>
            </a:endParaRPr>
          </a:p>
        </p:txBody>
      </p:sp>
      <p:sp>
        <p:nvSpPr>
          <p:cNvPr id="14" name="Text Placeholder 8">
            <a:extLst>
              <a:ext uri="{FF2B5EF4-FFF2-40B4-BE49-F238E27FC236}">
                <a16:creationId xmlns:a16="http://schemas.microsoft.com/office/drawing/2014/main" id="{2A0679EF-5038-A03A-5E00-7AFAC02DDE08}"/>
              </a:ext>
            </a:extLst>
          </p:cNvPr>
          <p:cNvSpPr txBox="1">
            <a:spLocks/>
          </p:cNvSpPr>
          <p:nvPr/>
        </p:nvSpPr>
        <p:spPr>
          <a:xfrm>
            <a:off x="738301" y="2943360"/>
            <a:ext cx="2301782" cy="1456361"/>
          </a:xfrm>
          <a:prstGeom prst="rect">
            <a:avLst/>
          </a:prstGeom>
        </p:spPr>
        <p:txBody>
          <a:bodyPr anchor="b"/>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nSpc>
                <a:spcPts val="2300"/>
              </a:lnSpc>
              <a:spcBef>
                <a:spcPts val="0"/>
              </a:spcBef>
              <a:buNone/>
            </a:pPr>
            <a:r>
              <a:rPr lang="en-US" sz="2400" b="1" dirty="0">
                <a:solidFill>
                  <a:schemeClr val="bg1"/>
                </a:solidFill>
                <a:latin typeface="Calibri" panose="020F0502020204030204" pitchFamily="34" charset="0"/>
                <a:cs typeface="Calibri" panose="020F0502020204030204" pitchFamily="34" charset="0"/>
              </a:rPr>
              <a:t>Plantvoice </a:t>
            </a:r>
          </a:p>
        </p:txBody>
      </p:sp>
      <p:sp>
        <p:nvSpPr>
          <p:cNvPr id="19" name="Text Placeholder 5">
            <a:extLst>
              <a:ext uri="{FF2B5EF4-FFF2-40B4-BE49-F238E27FC236}">
                <a16:creationId xmlns:a16="http://schemas.microsoft.com/office/drawing/2014/main" id="{1363FE03-F17A-71F2-9F78-C137C9EF4DE8}"/>
              </a:ext>
            </a:extLst>
          </p:cNvPr>
          <p:cNvSpPr txBox="1">
            <a:spLocks/>
          </p:cNvSpPr>
          <p:nvPr/>
        </p:nvSpPr>
        <p:spPr>
          <a:xfrm>
            <a:off x="882979" y="6457891"/>
            <a:ext cx="2844069" cy="604186"/>
          </a:xfrm>
          <a:prstGeom prst="rect">
            <a:avLst/>
          </a:prstGeom>
        </p:spPr>
        <p:txBody>
          <a:bodyPr anchor="t">
            <a:noAutofit/>
          </a:bodyPr>
          <a:lstStyle>
            <a:lvl1pPr marL="0" marR="0" indent="0" algn="l" defTabSz="583729" rtl="0" latinLnBrk="0">
              <a:lnSpc>
                <a:spcPct val="120000"/>
              </a:lnSpc>
              <a:spcBef>
                <a:spcPts val="4158"/>
              </a:spcBef>
              <a:spcAft>
                <a:spcPts val="0"/>
              </a:spcAft>
              <a:buClrTx/>
              <a:buSzTx/>
              <a:buFontTx/>
              <a:buNone/>
              <a:tabLst/>
              <a:defRPr sz="1800" b="0" i="0" u="none" strike="noStrike" cap="none" spc="0" baseline="0">
                <a:ln>
                  <a:noFill/>
                </a:ln>
                <a:solidFill>
                  <a:schemeClr val="bg1"/>
                </a:solidFill>
                <a:uFillTx/>
                <a:latin typeface="Calibri" panose="020F0502020204030204" pitchFamily="34" charset="0"/>
                <a:ea typeface="Montserrat Light"/>
                <a:cs typeface="Calibri" panose="020F0502020204030204" pitchFamily="34" charset="0"/>
                <a:sym typeface="Montserrat Light"/>
              </a:defRPr>
            </a:lvl1pPr>
            <a:lvl2pPr marL="385602" marR="0" indent="0" algn="l" defTabSz="583729" rtl="0" latinLnBrk="0">
              <a:lnSpc>
                <a:spcPct val="120000"/>
              </a:lnSpc>
              <a:spcBef>
                <a:spcPts val="4158"/>
              </a:spcBef>
              <a:spcAft>
                <a:spcPts val="0"/>
              </a:spcAft>
              <a:buClrTx/>
              <a:buSzTx/>
              <a:buFontTx/>
              <a:buNone/>
              <a:tabLst/>
              <a:defRPr sz="3265" b="0" i="0" u="none" strike="noStrike" cap="none" spc="0" baseline="0">
                <a:ln>
                  <a:noFill/>
                </a:ln>
                <a:solidFill>
                  <a:srgbClr val="011E3B"/>
                </a:solidFill>
                <a:uFillTx/>
                <a:latin typeface="Montserrat" pitchFamily="2" charset="77"/>
                <a:ea typeface="Montserrat Light"/>
                <a:cs typeface="Montserrat Light"/>
                <a:sym typeface="Montserrat Light"/>
              </a:defRPr>
            </a:lvl2pPr>
            <a:lvl3pPr marL="771204" marR="0" indent="0" algn="l" defTabSz="583729" rtl="0" latinLnBrk="0">
              <a:lnSpc>
                <a:spcPct val="120000"/>
              </a:lnSpc>
              <a:spcBef>
                <a:spcPts val="4158"/>
              </a:spcBef>
              <a:spcAft>
                <a:spcPts val="0"/>
              </a:spcAft>
              <a:buClrTx/>
              <a:buSzTx/>
              <a:buFontTx/>
              <a:buNone/>
              <a:tabLst/>
              <a:defRPr sz="3265" b="0" i="0" u="none" strike="noStrike" cap="none" spc="0" baseline="0">
                <a:ln>
                  <a:noFill/>
                </a:ln>
                <a:solidFill>
                  <a:srgbClr val="011E3B"/>
                </a:solidFill>
                <a:uFillTx/>
                <a:latin typeface="Montserrat" pitchFamily="2" charset="77"/>
                <a:ea typeface="Montserrat Light"/>
                <a:cs typeface="Montserrat Light"/>
                <a:sym typeface="Montserrat Light"/>
              </a:defRPr>
            </a:lvl3pPr>
            <a:lvl4pPr marL="1156806" marR="0" indent="0" algn="l" defTabSz="583729" rtl="0" latinLnBrk="0">
              <a:lnSpc>
                <a:spcPct val="120000"/>
              </a:lnSpc>
              <a:spcBef>
                <a:spcPts val="4158"/>
              </a:spcBef>
              <a:spcAft>
                <a:spcPts val="0"/>
              </a:spcAft>
              <a:buClrTx/>
              <a:buSzTx/>
              <a:buFontTx/>
              <a:buNone/>
              <a:tabLst/>
              <a:defRPr sz="3265" b="0" i="0" u="none" strike="noStrike" cap="none" spc="0" baseline="0">
                <a:ln>
                  <a:noFill/>
                </a:ln>
                <a:solidFill>
                  <a:srgbClr val="011E3B"/>
                </a:solidFill>
                <a:uFillTx/>
                <a:latin typeface="Montserrat" pitchFamily="2" charset="77"/>
                <a:ea typeface="Montserrat Light"/>
                <a:cs typeface="Montserrat Light"/>
                <a:sym typeface="Montserrat Light"/>
              </a:defRPr>
            </a:lvl4pPr>
            <a:lvl5pPr marL="1542409" marR="0" indent="0" algn="l" defTabSz="583729" rtl="0" latinLnBrk="0">
              <a:lnSpc>
                <a:spcPct val="120000"/>
              </a:lnSpc>
              <a:spcBef>
                <a:spcPts val="4158"/>
              </a:spcBef>
              <a:spcAft>
                <a:spcPts val="0"/>
              </a:spcAft>
              <a:buClrTx/>
              <a:buSzTx/>
              <a:buFontTx/>
              <a:buNone/>
              <a:tabLst/>
              <a:defRPr sz="3265" b="0" i="0" u="none" strike="noStrike" cap="none" spc="0" baseline="0">
                <a:ln>
                  <a:noFill/>
                </a:ln>
                <a:solidFill>
                  <a:srgbClr val="011E3B"/>
                </a:solidFill>
                <a:uFillTx/>
                <a:latin typeface="Montserrat" pitchFamily="2" charset="77"/>
                <a:ea typeface="Montserrat Light"/>
                <a:cs typeface="Montserrat Light"/>
                <a:sym typeface="Montserrat Light"/>
              </a:defRPr>
            </a:lvl5pPr>
            <a:lvl6pPr marL="0" marR="0" indent="248831" algn="l" defTabSz="583729" rtl="0" latinLnBrk="0">
              <a:lnSpc>
                <a:spcPct val="120000"/>
              </a:lnSpc>
              <a:spcBef>
                <a:spcPts val="4158"/>
              </a:spcBef>
              <a:spcAft>
                <a:spcPts val="0"/>
              </a:spcAft>
              <a:buClrTx/>
              <a:buSzTx/>
              <a:buFontTx/>
              <a:buNone/>
              <a:tabLst/>
              <a:defRPr sz="1219" b="0" i="0" u="none" strike="noStrike" cap="none" spc="0" baseline="0">
                <a:ln>
                  <a:noFill/>
                </a:ln>
                <a:solidFill>
                  <a:srgbClr val="595457"/>
                </a:solidFill>
                <a:uFillTx/>
                <a:latin typeface="Montserrat Light"/>
                <a:ea typeface="Montserrat Light"/>
                <a:cs typeface="Montserrat Light"/>
                <a:sym typeface="Montserrat Light"/>
              </a:defRPr>
            </a:lvl6pPr>
            <a:lvl7pPr marL="0" marR="0" indent="298597" algn="l" defTabSz="583729" rtl="0" latinLnBrk="0">
              <a:lnSpc>
                <a:spcPct val="120000"/>
              </a:lnSpc>
              <a:spcBef>
                <a:spcPts val="4158"/>
              </a:spcBef>
              <a:spcAft>
                <a:spcPts val="0"/>
              </a:spcAft>
              <a:buClrTx/>
              <a:buSzTx/>
              <a:buFontTx/>
              <a:buNone/>
              <a:tabLst/>
              <a:defRPr sz="1219" b="0" i="0" u="none" strike="noStrike" cap="none" spc="0" baseline="0">
                <a:ln>
                  <a:noFill/>
                </a:ln>
                <a:solidFill>
                  <a:srgbClr val="595457"/>
                </a:solidFill>
                <a:uFillTx/>
                <a:latin typeface="Montserrat Light"/>
                <a:ea typeface="Montserrat Light"/>
                <a:cs typeface="Montserrat Light"/>
                <a:sym typeface="Montserrat Light"/>
              </a:defRPr>
            </a:lvl7pPr>
            <a:lvl8pPr marL="0" marR="0" indent="348364" algn="l" defTabSz="583729" rtl="0" latinLnBrk="0">
              <a:lnSpc>
                <a:spcPct val="120000"/>
              </a:lnSpc>
              <a:spcBef>
                <a:spcPts val="4158"/>
              </a:spcBef>
              <a:spcAft>
                <a:spcPts val="0"/>
              </a:spcAft>
              <a:buClrTx/>
              <a:buSzTx/>
              <a:buFontTx/>
              <a:buNone/>
              <a:tabLst/>
              <a:defRPr sz="1219" b="0" i="0" u="none" strike="noStrike" cap="none" spc="0" baseline="0">
                <a:ln>
                  <a:noFill/>
                </a:ln>
                <a:solidFill>
                  <a:srgbClr val="595457"/>
                </a:solidFill>
                <a:uFillTx/>
                <a:latin typeface="Montserrat Light"/>
                <a:ea typeface="Montserrat Light"/>
                <a:cs typeface="Montserrat Light"/>
                <a:sym typeface="Montserrat Light"/>
              </a:defRPr>
            </a:lvl8pPr>
            <a:lvl9pPr marL="0" marR="0" indent="398130" algn="l" defTabSz="583729" rtl="0" latinLnBrk="0">
              <a:lnSpc>
                <a:spcPct val="120000"/>
              </a:lnSpc>
              <a:spcBef>
                <a:spcPts val="4158"/>
              </a:spcBef>
              <a:spcAft>
                <a:spcPts val="0"/>
              </a:spcAft>
              <a:buClrTx/>
              <a:buSzTx/>
              <a:buFontTx/>
              <a:buNone/>
              <a:tabLst/>
              <a:defRPr sz="1219" b="0" i="0" u="none" strike="noStrike" cap="none" spc="0" baseline="0">
                <a:ln>
                  <a:noFill/>
                </a:ln>
                <a:solidFill>
                  <a:srgbClr val="595457"/>
                </a:solidFill>
                <a:uFillTx/>
                <a:latin typeface="Montserrat Light"/>
                <a:ea typeface="Montserrat Light"/>
                <a:cs typeface="Montserrat Light"/>
                <a:sym typeface="Montserrat Light"/>
              </a:defRPr>
            </a:lvl9pPr>
          </a:lstStyle>
          <a:p>
            <a:pPr algn="just" hangingPunct="1">
              <a:lnSpc>
                <a:spcPts val="1220"/>
              </a:lnSpc>
              <a:spcBef>
                <a:spcPts val="0"/>
              </a:spcBef>
            </a:pPr>
            <a:r>
              <a:rPr lang="en-US" sz="1150" dirty="0"/>
              <a:t>Era sempre stato un sogno, ma avevo paura: avere un lavoro sembrava la strada più facile, ma mio marito mi ha detto che avere un'attività in proprio era sempre stato il mio sogno, quindi dovevo inseguirlo. Ho seguito una formazione e mio marito e i miei figli mi hanno sostenuto moltissimo, incoraggiandomi.</a:t>
            </a:r>
          </a:p>
        </p:txBody>
      </p:sp>
      <p:sp>
        <p:nvSpPr>
          <p:cNvPr id="129" name="Freeform 128">
            <a:extLst>
              <a:ext uri="{FF2B5EF4-FFF2-40B4-BE49-F238E27FC236}">
                <a16:creationId xmlns:a16="http://schemas.microsoft.com/office/drawing/2014/main" id="{26D5901A-B84F-9F45-0B36-2A3B5A6161EE}"/>
              </a:ext>
            </a:extLst>
          </p:cNvPr>
          <p:cNvSpPr/>
          <p:nvPr/>
        </p:nvSpPr>
        <p:spPr>
          <a:xfrm rot="11207408">
            <a:off x="5794270" y="-787653"/>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gradFill>
            <a:gsLst>
              <a:gs pos="98000">
                <a:srgbClr val="51C4C6"/>
              </a:gs>
              <a:gs pos="0">
                <a:srgbClr val="00403F"/>
              </a:gs>
            </a:gsLst>
            <a:lin ang="5400000" scaled="1"/>
          </a:gradFill>
          <a:ln w="5331" cap="flat">
            <a:noFill/>
            <a:prstDash val="solid"/>
            <a:miter/>
          </a:ln>
        </p:spPr>
        <p:txBody>
          <a:bodyPr rtlCol="0" anchor="ctr"/>
          <a:lstStyle/>
          <a:p>
            <a:endParaRPr lang="en-US"/>
          </a:p>
        </p:txBody>
      </p:sp>
      <p:sp>
        <p:nvSpPr>
          <p:cNvPr id="226" name="Text Placeholder 35">
            <a:extLst>
              <a:ext uri="{FF2B5EF4-FFF2-40B4-BE49-F238E27FC236}">
                <a16:creationId xmlns:a16="http://schemas.microsoft.com/office/drawing/2014/main" id="{DBB7D0AB-5BBB-13D6-3415-19FFEBAE8AF3}"/>
              </a:ext>
            </a:extLst>
          </p:cNvPr>
          <p:cNvSpPr txBox="1">
            <a:spLocks/>
          </p:cNvSpPr>
          <p:nvPr/>
        </p:nvSpPr>
        <p:spPr>
          <a:xfrm>
            <a:off x="610445" y="4852742"/>
            <a:ext cx="2940829" cy="361280"/>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None/>
            </a:pPr>
            <a:r>
              <a:rPr lang="en-US" sz="1400" b="1" dirty="0">
                <a:solidFill>
                  <a:schemeClr val="bg1"/>
                </a:solidFill>
                <a:latin typeface="Calibri" panose="020F0502020204030204" pitchFamily="34" charset="0"/>
                <a:cs typeface="Calibri" panose="020F0502020204030204" pitchFamily="34" charset="0"/>
              </a:rPr>
              <a:t>  Paese: </a:t>
            </a:r>
            <a:r>
              <a:rPr lang="en-US" sz="1400" dirty="0">
                <a:solidFill>
                  <a:schemeClr val="bg1"/>
                </a:solidFill>
                <a:latin typeface="Calibri" panose="020F0502020204030204" pitchFamily="34" charset="0"/>
                <a:cs typeface="Calibri" panose="020F0502020204030204" pitchFamily="34" charset="0"/>
              </a:rPr>
              <a:t> Italia</a:t>
            </a:r>
          </a:p>
          <a:p>
            <a:pPr marL="0" indent="0">
              <a:buNone/>
            </a:pPr>
            <a:endParaRPr lang="en-US" sz="1400" b="1" dirty="0">
              <a:solidFill>
                <a:schemeClr val="bg1"/>
              </a:solidFill>
              <a:latin typeface="Calibri" panose="020F0502020204030204" pitchFamily="34" charset="0"/>
              <a:cs typeface="Calibri" panose="020F0502020204030204" pitchFamily="34" charset="0"/>
            </a:endParaRPr>
          </a:p>
          <a:p>
            <a:pPr marL="0" indent="0">
              <a:buNone/>
            </a:pPr>
            <a:endParaRPr lang="en-US" sz="1400" b="1" dirty="0">
              <a:solidFill>
                <a:schemeClr val="bg1"/>
              </a:solidFill>
              <a:latin typeface="Calibri" panose="020F0502020204030204" pitchFamily="34" charset="0"/>
              <a:cs typeface="Calibri" panose="020F0502020204030204" pitchFamily="34" charset="0"/>
            </a:endParaRPr>
          </a:p>
        </p:txBody>
      </p:sp>
      <p:sp>
        <p:nvSpPr>
          <p:cNvPr id="228" name="TextBox 227">
            <a:extLst>
              <a:ext uri="{FF2B5EF4-FFF2-40B4-BE49-F238E27FC236}">
                <a16:creationId xmlns:a16="http://schemas.microsoft.com/office/drawing/2014/main" id="{A1845DE6-C526-340E-5228-AE7D53F26481}"/>
              </a:ext>
            </a:extLst>
          </p:cNvPr>
          <p:cNvSpPr txBox="1"/>
          <p:nvPr/>
        </p:nvSpPr>
        <p:spPr>
          <a:xfrm>
            <a:off x="590901" y="5914404"/>
            <a:ext cx="6919333" cy="365356"/>
          </a:xfrm>
          <a:prstGeom prst="rect">
            <a:avLst/>
          </a:prstGeom>
          <a:noFill/>
        </p:spPr>
        <p:txBody>
          <a:bodyPr wrap="square" rtlCol="0" anchor="ctr">
            <a:spAutoFit/>
          </a:bodyPr>
          <a:lstStyle/>
          <a:p>
            <a:pPr marL="6350">
              <a:lnSpc>
                <a:spcPts val="2120"/>
              </a:lnSpc>
              <a:tabLst>
                <a:tab pos="611188" algn="l"/>
                <a:tab pos="612775" algn="l"/>
              </a:tabLst>
            </a:pPr>
            <a:r>
              <a:rPr lang="en-US" sz="2100" b="1" dirty="0">
                <a:solidFill>
                  <a:srgbClr val="00898B"/>
                </a:solidFill>
                <a:latin typeface="Calibri" panose="020F0502020204030204" pitchFamily="34" charset="0"/>
                <a:cs typeface="Calibri" panose="020F0502020204030204" pitchFamily="34" charset="0"/>
              </a:rPr>
              <a:t>Problema</a:t>
            </a:r>
          </a:p>
        </p:txBody>
      </p:sp>
      <p:sp>
        <p:nvSpPr>
          <p:cNvPr id="231" name="Text Placeholder 1">
            <a:extLst>
              <a:ext uri="{FF2B5EF4-FFF2-40B4-BE49-F238E27FC236}">
                <a16:creationId xmlns:a16="http://schemas.microsoft.com/office/drawing/2014/main" id="{ECF94B9F-7C97-4330-FCED-90001CC90645}"/>
              </a:ext>
            </a:extLst>
          </p:cNvPr>
          <p:cNvSpPr txBox="1">
            <a:spLocks/>
          </p:cNvSpPr>
          <p:nvPr/>
        </p:nvSpPr>
        <p:spPr>
          <a:xfrm>
            <a:off x="608973" y="6411743"/>
            <a:ext cx="6389643" cy="3881237"/>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a:solidFill>
                  <a:srgbClr val="262626"/>
                </a:solidFill>
              </a:rPr>
              <a:t>In tutta Italia, il declino della salute delle piante da frutto, da olivo e da vino è diventato una preoccupazione significativa. Molti alberi da frutto soffrono di malattie e stress ambientale, causati da molteplici fattori, tra cui i cambiamenti climatici, l'aumento dell'aggressività dei parassiti, la comparsa di nuovi parassiti legati al cambiamento climatico e pratiche agricole inadeguate. Queste sfide hanno avuto gravi conseguenze sulla salute delle piante, portando a una riduzione delle rese, a una minore qualità dei prodotti e a una diminuzione della sostenibilità nel settore agricolo.</a:t>
            </a:r>
          </a:p>
          <a:p>
            <a:pPr algn="just">
              <a:lnSpc>
                <a:spcPts val="1220"/>
              </a:lnSpc>
              <a:spcBef>
                <a:spcPts val="0"/>
              </a:spcBef>
            </a:pPr>
            <a:r>
              <a:rPr lang="en-US" sz="1150" b="0" dirty="0">
                <a:solidFill>
                  <a:srgbClr val="262626"/>
                </a:solidFill>
              </a:rPr>
              <a:t> </a:t>
            </a:r>
          </a:p>
          <a:p>
            <a:pPr algn="just">
              <a:lnSpc>
                <a:spcPts val="1220"/>
              </a:lnSpc>
              <a:spcBef>
                <a:spcPts val="0"/>
              </a:spcBef>
            </a:pPr>
            <a:r>
              <a:rPr lang="en-US" sz="1150" b="0" dirty="0">
                <a:solidFill>
                  <a:srgbClr val="262626"/>
                </a:solidFill>
              </a:rPr>
              <a:t>Uno dei casi più noti, </a:t>
            </a:r>
            <a:r>
              <a:rPr lang="en-US" sz="1150" b="0" dirty="0" err="1">
                <a:solidFill>
                  <a:srgbClr val="262626"/>
                </a:solidFill>
              </a:rPr>
              <a:t>riconosciuto </a:t>
            </a:r>
            <a:r>
              <a:rPr lang="en-US" sz="1150" b="0" dirty="0">
                <a:solidFill>
                  <a:srgbClr val="262626"/>
                </a:solidFill>
              </a:rPr>
              <a:t>anche a livello europeo, è l'epidemia di Xylella fastidiosa in Puglia, che ha devastato gli oliveti, evidenziando l'urgenza di soluzioni innovative nel monitoraggio e nella gestione della salute delle piante. PLANTVOICE è stato sviluppato come risposta concreta a queste sfide. Fondata a Bolzano, in Italia, dai fratelli Matteo e Tommaso </a:t>
            </a:r>
            <a:r>
              <a:rPr lang="en-US" sz="1150" b="0" dirty="0" err="1">
                <a:solidFill>
                  <a:srgbClr val="262626"/>
                </a:solidFill>
              </a:rPr>
              <a:t>Beccateli</a:t>
            </a:r>
            <a:r>
              <a:rPr lang="en-US" sz="1150" b="0" dirty="0">
                <a:solidFill>
                  <a:srgbClr val="262626"/>
                </a:solidFill>
              </a:rPr>
              <a:t>, PLANTVOICE è una startup dedicata al monitoraggio della salute delle piante. </a:t>
            </a:r>
          </a:p>
        </p:txBody>
      </p:sp>
      <p:grpSp>
        <p:nvGrpSpPr>
          <p:cNvPr id="233" name="Group 232">
            <a:extLst>
              <a:ext uri="{FF2B5EF4-FFF2-40B4-BE49-F238E27FC236}">
                <a16:creationId xmlns:a16="http://schemas.microsoft.com/office/drawing/2014/main" id="{340FC34E-6198-4F40-1106-F8CCA4F6E039}"/>
              </a:ext>
            </a:extLst>
          </p:cNvPr>
          <p:cNvGrpSpPr/>
          <p:nvPr/>
        </p:nvGrpSpPr>
        <p:grpSpPr>
          <a:xfrm>
            <a:off x="4120753" y="4292772"/>
            <a:ext cx="3438921" cy="2437858"/>
            <a:chOff x="1950804" y="3053151"/>
            <a:chExt cx="4822141" cy="3418425"/>
          </a:xfrm>
        </p:grpSpPr>
        <p:pic>
          <p:nvPicPr>
            <p:cNvPr id="235" name="Picture 234">
              <a:extLst>
                <a:ext uri="{FF2B5EF4-FFF2-40B4-BE49-F238E27FC236}">
                  <a16:creationId xmlns:a16="http://schemas.microsoft.com/office/drawing/2014/main" id="{6112F763-2047-0521-8443-A00C0C3B6C7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14026"/>
            <a:stretch/>
          </p:blipFill>
          <p:spPr>
            <a:xfrm>
              <a:off x="1950804" y="3053151"/>
              <a:ext cx="4822141" cy="3418425"/>
            </a:xfrm>
            <a:prstGeom prst="rect">
              <a:avLst/>
            </a:prstGeom>
          </p:spPr>
        </p:pic>
        <p:sp>
          <p:nvSpPr>
            <p:cNvPr id="236" name="Rectangle 235">
              <a:extLst>
                <a:ext uri="{FF2B5EF4-FFF2-40B4-BE49-F238E27FC236}">
                  <a16:creationId xmlns:a16="http://schemas.microsoft.com/office/drawing/2014/main" id="{BB4EDCF2-B3E3-B619-B0CE-AE60D6DD05C2}"/>
                </a:ext>
              </a:extLst>
            </p:cNvPr>
            <p:cNvSpPr/>
            <p:nvPr/>
          </p:nvSpPr>
          <p:spPr>
            <a:xfrm>
              <a:off x="2791253" y="3350557"/>
              <a:ext cx="3981692" cy="2462739"/>
            </a:xfrm>
            <a:prstGeom prst="rect">
              <a:avLst/>
            </a:prstGeom>
            <a:blipFill dpi="0" rotWithShape="1">
              <a:blip r:embed="rId4" cstate="screen">
                <a:extLst>
                  <a:ext uri="{28A0092B-C50C-407E-A947-70E740481C1C}">
                    <a14:useLocalDpi xmlns:a14="http://schemas.microsoft.com/office/drawing/2010/main"/>
                  </a:ext>
                </a:extLst>
              </a:blip>
              <a:srcRect/>
              <a:stretch>
                <a:fillRect l="-1000" t="286" r="-15000" b="-28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244" name="Group 243">
            <a:extLst>
              <a:ext uri="{FF2B5EF4-FFF2-40B4-BE49-F238E27FC236}">
                <a16:creationId xmlns:a16="http://schemas.microsoft.com/office/drawing/2014/main" id="{7083ECFA-977D-5D20-E8B5-61ABE1E5C76A}"/>
              </a:ext>
            </a:extLst>
          </p:cNvPr>
          <p:cNvGrpSpPr/>
          <p:nvPr/>
        </p:nvGrpSpPr>
        <p:grpSpPr>
          <a:xfrm rot="20570557">
            <a:off x="3976390" y="5007360"/>
            <a:ext cx="1013273" cy="1008681"/>
            <a:chOff x="2301368" y="4765438"/>
            <a:chExt cx="1350264" cy="1344145"/>
          </a:xfrm>
        </p:grpSpPr>
        <p:sp>
          <p:nvSpPr>
            <p:cNvPr id="245" name="Oval 244">
              <a:extLst>
                <a:ext uri="{FF2B5EF4-FFF2-40B4-BE49-F238E27FC236}">
                  <a16:creationId xmlns:a16="http://schemas.microsoft.com/office/drawing/2014/main" id="{E88C2377-A2FC-C31F-B940-D2639D15D9B3}"/>
                </a:ext>
              </a:extLst>
            </p:cNvPr>
            <p:cNvSpPr/>
            <p:nvPr/>
          </p:nvSpPr>
          <p:spPr>
            <a:xfrm>
              <a:off x="2307487" y="4765438"/>
              <a:ext cx="1344145" cy="1344145"/>
            </a:xfrm>
            <a:prstGeom prst="ellipse">
              <a:avLst/>
            </a:prstGeom>
            <a:solidFill>
              <a:srgbClr val="ADD037"/>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550" b="1" dirty="0">
                <a:solidFill>
                  <a:schemeClr val="bg1"/>
                </a:solidFill>
                <a:latin typeface="Calibri" panose="020F0502020204030204" pitchFamily="34" charset="0"/>
                <a:cs typeface="Calibri" panose="020F0502020204030204" pitchFamily="34" charset="0"/>
              </a:endParaRPr>
            </a:p>
          </p:txBody>
        </p:sp>
        <p:sp>
          <p:nvSpPr>
            <p:cNvPr id="246" name="TextBox 245">
              <a:extLst>
                <a:ext uri="{FF2B5EF4-FFF2-40B4-BE49-F238E27FC236}">
                  <a16:creationId xmlns:a16="http://schemas.microsoft.com/office/drawing/2014/main" id="{7991B676-CF66-83FB-9E41-126DA1A8AC7C}"/>
                </a:ext>
              </a:extLst>
            </p:cNvPr>
            <p:cNvSpPr txBox="1"/>
            <p:nvPr/>
          </p:nvSpPr>
          <p:spPr>
            <a:xfrm>
              <a:off x="2301368" y="5006866"/>
              <a:ext cx="1350264" cy="861286"/>
            </a:xfrm>
            <a:prstGeom prst="rect">
              <a:avLst/>
            </a:prstGeom>
            <a:noFill/>
          </p:spPr>
          <p:txBody>
            <a:bodyPr wrap="square">
              <a:spAutoFit/>
            </a:bodyPr>
            <a:lstStyle/>
            <a:p>
              <a:pPr algn="ctr"/>
              <a:r>
                <a:rPr lang="en-US" sz="1800" b="1" dirty="0">
                  <a:solidFill>
                    <a:schemeClr val="bg1"/>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Clicca per visitare</a:t>
              </a:r>
              <a:endParaRPr lang="en-US" sz="1800" b="1" dirty="0">
                <a:solidFill>
                  <a:schemeClr val="bg1"/>
                </a:solidFill>
                <a:latin typeface="Calibri" panose="020F0502020204030204" pitchFamily="34" charset="0"/>
                <a:cs typeface="Calibri" panose="020F0502020204030204" pitchFamily="34" charset="0"/>
              </a:endParaRPr>
            </a:p>
          </p:txBody>
        </p:sp>
      </p:grpSp>
      <p:cxnSp>
        <p:nvCxnSpPr>
          <p:cNvPr id="248" name="Straight Connector 247">
            <a:extLst>
              <a:ext uri="{FF2B5EF4-FFF2-40B4-BE49-F238E27FC236}">
                <a16:creationId xmlns:a16="http://schemas.microsoft.com/office/drawing/2014/main" id="{11259398-D68C-2DD3-E968-AAA779688ECD}"/>
              </a:ext>
            </a:extLst>
          </p:cNvPr>
          <p:cNvCxnSpPr>
            <a:cxnSpLocks/>
            <a:stCxn id="228" idx="1"/>
          </p:cNvCxnSpPr>
          <p:nvPr/>
        </p:nvCxnSpPr>
        <p:spPr>
          <a:xfrm flipH="1" flipV="1">
            <a:off x="-25698" y="6097081"/>
            <a:ext cx="616599" cy="1"/>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250" name="Oval 249">
            <a:extLst>
              <a:ext uri="{FF2B5EF4-FFF2-40B4-BE49-F238E27FC236}">
                <a16:creationId xmlns:a16="http://schemas.microsoft.com/office/drawing/2014/main" id="{CFDFF505-F39B-F7E7-7F61-76B552A422DB}"/>
              </a:ext>
            </a:extLst>
          </p:cNvPr>
          <p:cNvSpPr/>
          <p:nvPr/>
        </p:nvSpPr>
        <p:spPr>
          <a:xfrm>
            <a:off x="4082613" y="7123980"/>
            <a:ext cx="3118641" cy="3118641"/>
          </a:xfrm>
          <a:prstGeom prst="ellipse">
            <a:avLst/>
          </a:prstGeom>
          <a:solidFill>
            <a:srgbClr val="0089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1" name="Group 250">
            <a:extLst>
              <a:ext uri="{FF2B5EF4-FFF2-40B4-BE49-F238E27FC236}">
                <a16:creationId xmlns:a16="http://schemas.microsoft.com/office/drawing/2014/main" id="{CA088DC7-D4BE-5FB9-DB5F-154D916A739C}"/>
              </a:ext>
            </a:extLst>
          </p:cNvPr>
          <p:cNvGrpSpPr/>
          <p:nvPr/>
        </p:nvGrpSpPr>
        <p:grpSpPr>
          <a:xfrm>
            <a:off x="5388668" y="6903358"/>
            <a:ext cx="506531" cy="527128"/>
            <a:chOff x="3402050" y="5539672"/>
            <a:chExt cx="751576" cy="782137"/>
          </a:xfrm>
        </p:grpSpPr>
        <p:sp>
          <p:nvSpPr>
            <p:cNvPr id="252" name="Freeform 251">
              <a:extLst>
                <a:ext uri="{FF2B5EF4-FFF2-40B4-BE49-F238E27FC236}">
                  <a16:creationId xmlns:a16="http://schemas.microsoft.com/office/drawing/2014/main" id="{22AB548E-BBB3-1EEB-C432-CF19269E2C1B}"/>
                </a:ext>
              </a:extLst>
            </p:cNvPr>
            <p:cNvSpPr/>
            <p:nvPr/>
          </p:nvSpPr>
          <p:spPr>
            <a:xfrm>
              <a:off x="3402050" y="5539672"/>
              <a:ext cx="751576" cy="782137"/>
            </a:xfrm>
            <a:custGeom>
              <a:avLst/>
              <a:gdLst>
                <a:gd name="connsiteX0" fmla="*/ 27317 w 751576"/>
                <a:gd name="connsiteY0" fmla="*/ 782137 h 782137"/>
                <a:gd name="connsiteX1" fmla="*/ 0 w 751576"/>
                <a:gd name="connsiteY1" fmla="*/ 640899 h 782137"/>
                <a:gd name="connsiteX2" fmla="*/ 23986 w 751576"/>
                <a:gd name="connsiteY2" fmla="*/ 508323 h 782137"/>
                <a:gd name="connsiteX3" fmla="*/ 0 w 751576"/>
                <a:gd name="connsiteY3" fmla="*/ 375746 h 782137"/>
                <a:gd name="connsiteX4" fmla="*/ 375788 w 751576"/>
                <a:gd name="connsiteY4" fmla="*/ 0 h 782137"/>
                <a:gd name="connsiteX5" fmla="*/ 751577 w 751576"/>
                <a:gd name="connsiteY5" fmla="*/ 375746 h 782137"/>
                <a:gd name="connsiteX6" fmla="*/ 727590 w 751576"/>
                <a:gd name="connsiteY6" fmla="*/ 508323 h 782137"/>
                <a:gd name="connsiteX7" fmla="*/ 632977 w 751576"/>
                <a:gd name="connsiteY7" fmla="*/ 649560 h 782137"/>
                <a:gd name="connsiteX8" fmla="*/ 376455 w 751576"/>
                <a:gd name="connsiteY8" fmla="*/ 750825 h 782137"/>
                <a:gd name="connsiteX9" fmla="*/ 119932 w 751576"/>
                <a:gd name="connsiteY9" fmla="*/ 649560 h 782137"/>
                <a:gd name="connsiteX10" fmla="*/ 28651 w 751576"/>
                <a:gd name="connsiteY10" fmla="*/ 782137 h 78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1576" h="782137">
                  <a:moveTo>
                    <a:pt x="27317" y="782137"/>
                  </a:moveTo>
                  <a:cubicBezTo>
                    <a:pt x="9327" y="738167"/>
                    <a:pt x="0" y="690865"/>
                    <a:pt x="0" y="640899"/>
                  </a:cubicBezTo>
                  <a:cubicBezTo>
                    <a:pt x="0" y="590933"/>
                    <a:pt x="8662" y="549628"/>
                    <a:pt x="23986" y="508323"/>
                  </a:cubicBezTo>
                  <a:cubicBezTo>
                    <a:pt x="8662" y="467017"/>
                    <a:pt x="0" y="422381"/>
                    <a:pt x="0" y="375746"/>
                  </a:cubicBezTo>
                  <a:cubicBezTo>
                    <a:pt x="0" y="168553"/>
                    <a:pt x="167905" y="0"/>
                    <a:pt x="375788" y="0"/>
                  </a:cubicBezTo>
                  <a:cubicBezTo>
                    <a:pt x="583670" y="0"/>
                    <a:pt x="751577" y="167886"/>
                    <a:pt x="751577" y="375746"/>
                  </a:cubicBezTo>
                  <a:cubicBezTo>
                    <a:pt x="751577" y="583605"/>
                    <a:pt x="742915" y="467017"/>
                    <a:pt x="727590" y="508323"/>
                  </a:cubicBezTo>
                  <a:cubicBezTo>
                    <a:pt x="706934" y="562286"/>
                    <a:pt x="674286" y="610919"/>
                    <a:pt x="632977" y="649560"/>
                  </a:cubicBezTo>
                  <a:cubicBezTo>
                    <a:pt x="565681" y="712185"/>
                    <a:pt x="475731" y="750825"/>
                    <a:pt x="376455" y="750825"/>
                  </a:cubicBezTo>
                  <a:cubicBezTo>
                    <a:pt x="277176" y="750825"/>
                    <a:pt x="186562" y="712185"/>
                    <a:pt x="119932" y="649560"/>
                  </a:cubicBezTo>
                  <a:cubicBezTo>
                    <a:pt x="80620" y="686202"/>
                    <a:pt x="49305" y="731505"/>
                    <a:pt x="28651" y="782137"/>
                  </a:cubicBezTo>
                  <a:close/>
                </a:path>
              </a:pathLst>
            </a:custGeom>
            <a:solidFill>
              <a:srgbClr val="ADD037"/>
            </a:solidFill>
            <a:ln w="6662" cap="flat">
              <a:noFill/>
              <a:prstDash val="solid"/>
              <a:miter/>
            </a:ln>
          </p:spPr>
          <p:txBody>
            <a:bodyPr rtlCol="0" anchor="ctr"/>
            <a:lstStyle/>
            <a:p>
              <a:endParaRPr lang="en-US">
                <a:solidFill>
                  <a:srgbClr val="262626"/>
                </a:solidFill>
              </a:endParaRPr>
            </a:p>
          </p:txBody>
        </p:sp>
        <p:sp>
          <p:nvSpPr>
            <p:cNvPr id="253" name="Freeform 252">
              <a:extLst>
                <a:ext uri="{FF2B5EF4-FFF2-40B4-BE49-F238E27FC236}">
                  <a16:creationId xmlns:a16="http://schemas.microsoft.com/office/drawing/2014/main" id="{70698D34-68D9-E683-4C60-57A0017A2308}"/>
                </a:ext>
              </a:extLst>
            </p:cNvPr>
            <p:cNvSpPr/>
            <p:nvPr/>
          </p:nvSpPr>
          <p:spPr>
            <a:xfrm>
              <a:off x="3794857" y="5761975"/>
              <a:ext cx="213675" cy="282614"/>
            </a:xfrm>
            <a:custGeom>
              <a:avLst/>
              <a:gdLst>
                <a:gd name="connsiteX0" fmla="*/ 138227 w 213675"/>
                <a:gd name="connsiteY0" fmla="*/ 215400 h 282614"/>
                <a:gd name="connsiteX1" fmla="*/ 75596 w 213675"/>
                <a:gd name="connsiteY1" fmla="*/ 209405 h 282614"/>
                <a:gd name="connsiteX2" fmla="*/ 1637 w 213675"/>
                <a:gd name="connsiteY2" fmla="*/ 88819 h 282614"/>
                <a:gd name="connsiteX3" fmla="*/ 117571 w 213675"/>
                <a:gd name="connsiteY3" fmla="*/ 213 h 282614"/>
                <a:gd name="connsiteX4" fmla="*/ 213518 w 213675"/>
                <a:gd name="connsiteY4" fmla="*/ 100812 h 282614"/>
                <a:gd name="connsiteX5" fmla="*/ 134228 w 213675"/>
                <a:gd name="connsiteY5" fmla="*/ 262702 h 282614"/>
                <a:gd name="connsiteX6" fmla="*/ 106911 w 213675"/>
                <a:gd name="connsiteY6" fmla="*/ 282022 h 282614"/>
                <a:gd name="connsiteX7" fmla="*/ 98249 w 213675"/>
                <a:gd name="connsiteY7" fmla="*/ 282022 h 282614"/>
                <a:gd name="connsiteX8" fmla="*/ 100248 w 213675"/>
                <a:gd name="connsiteY8" fmla="*/ 273362 h 282614"/>
                <a:gd name="connsiteX9" fmla="*/ 138227 w 213675"/>
                <a:gd name="connsiteY9" fmla="*/ 214068 h 28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675" h="282614">
                  <a:moveTo>
                    <a:pt x="138227" y="215400"/>
                  </a:moveTo>
                  <a:cubicBezTo>
                    <a:pt x="114907" y="213402"/>
                    <a:pt x="94918" y="214734"/>
                    <a:pt x="75596" y="209405"/>
                  </a:cubicBezTo>
                  <a:cubicBezTo>
                    <a:pt x="23625" y="195414"/>
                    <a:pt x="-7690" y="141451"/>
                    <a:pt x="1637" y="88819"/>
                  </a:cubicBezTo>
                  <a:cubicBezTo>
                    <a:pt x="11631" y="32858"/>
                    <a:pt x="58939" y="-3118"/>
                    <a:pt x="117571" y="213"/>
                  </a:cubicBezTo>
                  <a:cubicBezTo>
                    <a:pt x="168877" y="3544"/>
                    <a:pt x="211519" y="47514"/>
                    <a:pt x="213518" y="100812"/>
                  </a:cubicBezTo>
                  <a:cubicBezTo>
                    <a:pt x="216182" y="168765"/>
                    <a:pt x="184867" y="220730"/>
                    <a:pt x="134228" y="262702"/>
                  </a:cubicBezTo>
                  <a:cubicBezTo>
                    <a:pt x="125568" y="270031"/>
                    <a:pt x="116239" y="276027"/>
                    <a:pt x="106911" y="282022"/>
                  </a:cubicBezTo>
                  <a:cubicBezTo>
                    <a:pt x="104912" y="283355"/>
                    <a:pt x="100914" y="282022"/>
                    <a:pt x="98249" y="282022"/>
                  </a:cubicBezTo>
                  <a:cubicBezTo>
                    <a:pt x="98249" y="279358"/>
                    <a:pt x="98249" y="276027"/>
                    <a:pt x="100248" y="273362"/>
                  </a:cubicBezTo>
                  <a:cubicBezTo>
                    <a:pt x="112907" y="253375"/>
                    <a:pt x="125568" y="233389"/>
                    <a:pt x="138227" y="214068"/>
                  </a:cubicBezTo>
                  <a:close/>
                </a:path>
              </a:pathLst>
            </a:custGeom>
            <a:solidFill>
              <a:schemeClr val="bg1"/>
            </a:solidFill>
            <a:ln w="6662" cap="flat">
              <a:noFill/>
              <a:prstDash val="solid"/>
              <a:miter/>
            </a:ln>
          </p:spPr>
          <p:txBody>
            <a:bodyPr rtlCol="0" anchor="ctr"/>
            <a:lstStyle/>
            <a:p>
              <a:endParaRPr lang="en-US">
                <a:solidFill>
                  <a:srgbClr val="262626"/>
                </a:solidFill>
              </a:endParaRPr>
            </a:p>
          </p:txBody>
        </p:sp>
        <p:sp>
          <p:nvSpPr>
            <p:cNvPr id="254" name="Freeform 253">
              <a:extLst>
                <a:ext uri="{FF2B5EF4-FFF2-40B4-BE49-F238E27FC236}">
                  <a16:creationId xmlns:a16="http://schemas.microsoft.com/office/drawing/2014/main" id="{4A7FCFF2-B6BA-CDCE-F933-E2A5CD2A337F}"/>
                </a:ext>
              </a:extLst>
            </p:cNvPr>
            <p:cNvSpPr/>
            <p:nvPr/>
          </p:nvSpPr>
          <p:spPr>
            <a:xfrm>
              <a:off x="3546595" y="5762276"/>
              <a:ext cx="213875" cy="282387"/>
            </a:xfrm>
            <a:custGeom>
              <a:avLst/>
              <a:gdLst>
                <a:gd name="connsiteX0" fmla="*/ 134630 w 213875"/>
                <a:gd name="connsiteY0" fmla="*/ 211102 h 282387"/>
                <a:gd name="connsiteX1" fmla="*/ 59339 w 213875"/>
                <a:gd name="connsiteY1" fmla="*/ 203108 h 282387"/>
                <a:gd name="connsiteX2" fmla="*/ 4038 w 213875"/>
                <a:gd name="connsiteY2" fmla="*/ 77193 h 282387"/>
                <a:gd name="connsiteX3" fmla="*/ 119305 w 213875"/>
                <a:gd name="connsiteY3" fmla="*/ 578 h 282387"/>
                <a:gd name="connsiteX4" fmla="*/ 213253 w 213875"/>
                <a:gd name="connsiteY4" fmla="*/ 95848 h 282387"/>
                <a:gd name="connsiteX5" fmla="*/ 169277 w 213875"/>
                <a:gd name="connsiteY5" fmla="*/ 228424 h 282387"/>
                <a:gd name="connsiteX6" fmla="*/ 109978 w 213875"/>
                <a:gd name="connsiteY6" fmla="*/ 280389 h 282387"/>
                <a:gd name="connsiteX7" fmla="*/ 97984 w 213875"/>
                <a:gd name="connsiteY7" fmla="*/ 282388 h 282387"/>
                <a:gd name="connsiteX8" fmla="*/ 101982 w 213875"/>
                <a:gd name="connsiteY8" fmla="*/ 271728 h 282387"/>
                <a:gd name="connsiteX9" fmla="*/ 137962 w 213875"/>
                <a:gd name="connsiteY9" fmla="*/ 215099 h 282387"/>
                <a:gd name="connsiteX10" fmla="*/ 134630 w 213875"/>
                <a:gd name="connsiteY10" fmla="*/ 211102 h 28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875" h="282387">
                  <a:moveTo>
                    <a:pt x="134630" y="211102"/>
                  </a:moveTo>
                  <a:cubicBezTo>
                    <a:pt x="108645" y="217098"/>
                    <a:pt x="83326" y="215099"/>
                    <a:pt x="59339" y="203108"/>
                  </a:cubicBezTo>
                  <a:cubicBezTo>
                    <a:pt x="13365" y="180457"/>
                    <a:pt x="-9955" y="127159"/>
                    <a:pt x="4038" y="77193"/>
                  </a:cubicBezTo>
                  <a:cubicBezTo>
                    <a:pt x="18029" y="27227"/>
                    <a:pt x="65336" y="-4752"/>
                    <a:pt x="119305" y="578"/>
                  </a:cubicBezTo>
                  <a:cubicBezTo>
                    <a:pt x="167945" y="5242"/>
                    <a:pt x="209254" y="45881"/>
                    <a:pt x="213253" y="95848"/>
                  </a:cubicBezTo>
                  <a:cubicBezTo>
                    <a:pt x="217251" y="146480"/>
                    <a:pt x="201926" y="191116"/>
                    <a:pt x="169277" y="228424"/>
                  </a:cubicBezTo>
                  <a:cubicBezTo>
                    <a:pt x="151954" y="247744"/>
                    <a:pt x="130633" y="263734"/>
                    <a:pt x="109978" y="280389"/>
                  </a:cubicBezTo>
                  <a:cubicBezTo>
                    <a:pt x="107313" y="282388"/>
                    <a:pt x="101982" y="281721"/>
                    <a:pt x="97984" y="282388"/>
                  </a:cubicBezTo>
                  <a:cubicBezTo>
                    <a:pt x="99316" y="279057"/>
                    <a:pt x="99983" y="275059"/>
                    <a:pt x="101982" y="271728"/>
                  </a:cubicBezTo>
                  <a:cubicBezTo>
                    <a:pt x="113976" y="253074"/>
                    <a:pt x="125968" y="233754"/>
                    <a:pt x="137962" y="215099"/>
                  </a:cubicBezTo>
                  <a:cubicBezTo>
                    <a:pt x="136629" y="213767"/>
                    <a:pt x="135962" y="212435"/>
                    <a:pt x="134630" y="211102"/>
                  </a:cubicBezTo>
                  <a:close/>
                </a:path>
              </a:pathLst>
            </a:custGeom>
            <a:solidFill>
              <a:schemeClr val="bg1"/>
            </a:solidFill>
            <a:ln w="6662" cap="flat">
              <a:noFill/>
              <a:prstDash val="solid"/>
              <a:miter/>
            </a:ln>
          </p:spPr>
          <p:txBody>
            <a:bodyPr rtlCol="0" anchor="ctr"/>
            <a:lstStyle/>
            <a:p>
              <a:endParaRPr lang="en-US">
                <a:solidFill>
                  <a:srgbClr val="262626"/>
                </a:solidFill>
              </a:endParaRPr>
            </a:p>
          </p:txBody>
        </p:sp>
      </p:grpSp>
      <p:sp>
        <p:nvSpPr>
          <p:cNvPr id="255" name="TextBox 254">
            <a:extLst>
              <a:ext uri="{FF2B5EF4-FFF2-40B4-BE49-F238E27FC236}">
                <a16:creationId xmlns:a16="http://schemas.microsoft.com/office/drawing/2014/main" id="{569DF8C8-80C0-8B67-ABF1-7CB7DA2073ED}"/>
              </a:ext>
            </a:extLst>
          </p:cNvPr>
          <p:cNvSpPr txBox="1"/>
          <p:nvPr/>
        </p:nvSpPr>
        <p:spPr>
          <a:xfrm>
            <a:off x="4399652" y="7537048"/>
            <a:ext cx="2484562" cy="2400657"/>
          </a:xfrm>
          <a:prstGeom prst="rect">
            <a:avLst/>
          </a:prstGeom>
          <a:noFill/>
        </p:spPr>
        <p:txBody>
          <a:bodyPr wrap="square" rtlCol="0">
            <a:spAutoFit/>
          </a:bodyPr>
          <a:lstStyle/>
          <a:p>
            <a:pPr algn="ctr">
              <a:lnSpc>
                <a:spcPts val="1480"/>
              </a:lnSpc>
            </a:pP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Con radici a Parma, </a:t>
            </a:r>
          </a:p>
          <a:p>
            <a:pPr algn="ctr">
              <a:lnSpc>
                <a:spcPts val="1480"/>
              </a:lnSpc>
            </a:pP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Emilia-Romagna, una regione rinomata per le sue eccellenze enogastronomiche, i fondatori hanno scelto di stabilire la loro azienda nel polo tecnologico di Bolzano, sfruttando le collaborazioni con leader del settore e </a:t>
            </a:r>
            <a:r>
              <a:rPr lang="en-US" sz="1400" i="1" spc="0" baseline="0" dirty="0" err="1">
                <a:ln/>
                <a:solidFill>
                  <a:schemeClr val="bg1"/>
                </a:solidFill>
                <a:latin typeface="Calibri" panose="020F0502020204030204" pitchFamily="34" charset="0"/>
                <a:cs typeface="Calibri" panose="020F0502020204030204" pitchFamily="34" charset="0"/>
                <a:sym typeface="Poppins-MediumItalic"/>
                <a:rtl val="0"/>
              </a:rPr>
              <a:t>centri</a:t>
            </a: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 di ricerca universitari per sviluppare soluzioni all'avanguardia per la gestione della salute delle piante.</a:t>
            </a:r>
          </a:p>
          <a:p>
            <a:pPr algn="ctr">
              <a:lnSpc>
                <a:spcPts val="1480"/>
              </a:lnSpc>
            </a:pPr>
            <a:endParaRPr lang="en-US" sz="1400" i="1" spc="0" baseline="0" dirty="0">
              <a:ln/>
              <a:solidFill>
                <a:schemeClr val="bg1"/>
              </a:solidFill>
              <a:latin typeface="Calibri" panose="020F0502020204030204" pitchFamily="34" charset="0"/>
              <a:cs typeface="Calibri" panose="020F0502020204030204" pitchFamily="34" charset="0"/>
              <a:sym typeface="Poppins-MediumItalic"/>
              <a:rtl val="0"/>
            </a:endParaRPr>
          </a:p>
        </p:txBody>
      </p:sp>
      <p:sp>
        <p:nvSpPr>
          <p:cNvPr id="256" name="Slide Number Placeholder 5">
            <a:extLst>
              <a:ext uri="{FF2B5EF4-FFF2-40B4-BE49-F238E27FC236}">
                <a16:creationId xmlns:a16="http://schemas.microsoft.com/office/drawing/2014/main" id="{3115C0D6-D94F-2BE2-F211-BC08238166EB}"/>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8</a:t>
            </a:fld>
            <a:endParaRPr lang="en-US" dirty="0">
              <a:solidFill>
                <a:srgbClr val="262626"/>
              </a:solidFill>
            </a:endParaRPr>
          </a:p>
        </p:txBody>
      </p:sp>
      <p:cxnSp>
        <p:nvCxnSpPr>
          <p:cNvPr id="2" name="Straight Connector 1">
            <a:extLst>
              <a:ext uri="{FF2B5EF4-FFF2-40B4-BE49-F238E27FC236}">
                <a16:creationId xmlns:a16="http://schemas.microsoft.com/office/drawing/2014/main" id="{CBD3C36B-E675-C08D-93BB-6DB6AEE0A322}"/>
              </a:ext>
            </a:extLst>
          </p:cNvPr>
          <p:cNvCxnSpPr>
            <a:cxnSpLocks/>
          </p:cNvCxnSpPr>
          <p:nvPr/>
        </p:nvCxnSpPr>
        <p:spPr>
          <a:xfrm flipV="1">
            <a:off x="1410318" y="0"/>
            <a:ext cx="0" cy="1298713"/>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4B4678E7-803E-DFFB-6F74-6926B045E1A6}"/>
              </a:ext>
            </a:extLst>
          </p:cNvPr>
          <p:cNvSpPr txBox="1"/>
          <p:nvPr/>
        </p:nvSpPr>
        <p:spPr>
          <a:xfrm>
            <a:off x="1601624" y="673031"/>
            <a:ext cx="3366904" cy="320665"/>
          </a:xfrm>
          <a:prstGeom prst="rect">
            <a:avLst/>
          </a:prstGeom>
          <a:noFill/>
        </p:spPr>
        <p:txBody>
          <a:bodyPr wrap="square" rtlCol="0" anchor="t">
            <a:spAutoFit/>
          </a:bodyPr>
          <a:lstStyle/>
          <a:p>
            <a:pPr marL="9525">
              <a:lnSpc>
                <a:spcPts val="1560"/>
              </a:lnSpc>
              <a:tabLst>
                <a:tab pos="1189038" algn="l"/>
              </a:tabLst>
            </a:pPr>
            <a:r>
              <a:rPr lang="en-US" sz="2200" b="1" dirty="0">
                <a:solidFill>
                  <a:srgbClr val="000000"/>
                </a:solidFill>
                <a:latin typeface="Calibri" panose="020F0502020204030204" pitchFamily="34" charset="0"/>
                <a:cs typeface="Calibri" panose="020F0502020204030204" pitchFamily="34" charset="0"/>
              </a:rPr>
              <a:t>AGRICOLTURA</a:t>
            </a:r>
          </a:p>
        </p:txBody>
      </p:sp>
      <p:grpSp>
        <p:nvGrpSpPr>
          <p:cNvPr id="4" name="Group 3">
            <a:extLst>
              <a:ext uri="{FF2B5EF4-FFF2-40B4-BE49-F238E27FC236}">
                <a16:creationId xmlns:a16="http://schemas.microsoft.com/office/drawing/2014/main" id="{FA5D7B4C-EA03-A6A0-238B-2C7D07BE3829}"/>
              </a:ext>
            </a:extLst>
          </p:cNvPr>
          <p:cNvGrpSpPr/>
          <p:nvPr/>
        </p:nvGrpSpPr>
        <p:grpSpPr>
          <a:xfrm rot="16200000">
            <a:off x="580124" y="306956"/>
            <a:ext cx="793054" cy="947012"/>
            <a:chOff x="547405" y="6570863"/>
            <a:chExt cx="1035254" cy="1236230"/>
          </a:xfrm>
        </p:grpSpPr>
        <p:sp>
          <p:nvSpPr>
            <p:cNvPr id="5" name="Freeform 4">
              <a:extLst>
                <a:ext uri="{FF2B5EF4-FFF2-40B4-BE49-F238E27FC236}">
                  <a16:creationId xmlns:a16="http://schemas.microsoft.com/office/drawing/2014/main" id="{215B85F9-AD54-26BF-07E1-8ACE5DC6A414}"/>
                </a:ext>
              </a:extLst>
            </p:cNvPr>
            <p:cNvSpPr/>
            <p:nvPr/>
          </p:nvSpPr>
          <p:spPr>
            <a:xfrm>
              <a:off x="1059795" y="7527291"/>
              <a:ext cx="11386" cy="120435"/>
            </a:xfrm>
            <a:custGeom>
              <a:avLst/>
              <a:gdLst>
                <a:gd name="connsiteX0" fmla="*/ 5693 w 11386"/>
                <a:gd name="connsiteY0" fmla="*/ 120436 h 120435"/>
                <a:gd name="connsiteX1" fmla="*/ 0 w 11386"/>
                <a:gd name="connsiteY1" fmla="*/ 114744 h 120435"/>
                <a:gd name="connsiteX2" fmla="*/ 0 w 11386"/>
                <a:gd name="connsiteY2" fmla="*/ 5692 h 120435"/>
                <a:gd name="connsiteX3" fmla="*/ 5693 w 11386"/>
                <a:gd name="connsiteY3" fmla="*/ 0 h 120435"/>
                <a:gd name="connsiteX4" fmla="*/ 11386 w 11386"/>
                <a:gd name="connsiteY4" fmla="*/ 5692 h 120435"/>
                <a:gd name="connsiteX5" fmla="*/ 11386 w 11386"/>
                <a:gd name="connsiteY5" fmla="*/ 114744 h 120435"/>
                <a:gd name="connsiteX6" fmla="*/ 5693 w 11386"/>
                <a:gd name="connsiteY6" fmla="*/ 120436 h 120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86" h="120435">
                  <a:moveTo>
                    <a:pt x="5693" y="120436"/>
                  </a:moveTo>
                  <a:cubicBezTo>
                    <a:pt x="2505" y="120436"/>
                    <a:pt x="0" y="117931"/>
                    <a:pt x="0" y="114744"/>
                  </a:cubicBezTo>
                  <a:lnTo>
                    <a:pt x="0" y="5692"/>
                  </a:lnTo>
                  <a:cubicBezTo>
                    <a:pt x="0" y="2504"/>
                    <a:pt x="2505" y="0"/>
                    <a:pt x="5693" y="0"/>
                  </a:cubicBezTo>
                  <a:cubicBezTo>
                    <a:pt x="8881" y="0"/>
                    <a:pt x="11386" y="2504"/>
                    <a:pt x="11386" y="5692"/>
                  </a:cubicBezTo>
                  <a:lnTo>
                    <a:pt x="11386" y="114744"/>
                  </a:lnTo>
                  <a:cubicBezTo>
                    <a:pt x="11386" y="117931"/>
                    <a:pt x="8881" y="120436"/>
                    <a:pt x="5693" y="120436"/>
                  </a:cubicBezTo>
                  <a:close/>
                </a:path>
              </a:pathLst>
            </a:custGeom>
            <a:solidFill>
              <a:srgbClr val="343434"/>
            </a:solidFill>
            <a:ln w="2276" cap="flat">
              <a:noFill/>
              <a:prstDash val="solid"/>
              <a:miter/>
            </a:ln>
          </p:spPr>
          <p:txBody>
            <a:bodyPr rtlCol="0" anchor="ctr"/>
            <a:lstStyle/>
            <a:p>
              <a:endParaRPr lang="en-US"/>
            </a:p>
          </p:txBody>
        </p:sp>
        <p:grpSp>
          <p:nvGrpSpPr>
            <p:cNvPr id="6" name="Graphic 15">
              <a:extLst>
                <a:ext uri="{FF2B5EF4-FFF2-40B4-BE49-F238E27FC236}">
                  <a16:creationId xmlns:a16="http://schemas.microsoft.com/office/drawing/2014/main" id="{1A63C69D-3CAE-5D80-D5CE-16CD29A4A306}"/>
                </a:ext>
              </a:extLst>
            </p:cNvPr>
            <p:cNvGrpSpPr/>
            <p:nvPr/>
          </p:nvGrpSpPr>
          <p:grpSpPr>
            <a:xfrm>
              <a:off x="1006279" y="7689162"/>
              <a:ext cx="118191" cy="117931"/>
              <a:chOff x="1006279" y="7689162"/>
              <a:chExt cx="118191" cy="117931"/>
            </a:xfrm>
          </p:grpSpPr>
          <p:sp>
            <p:nvSpPr>
              <p:cNvPr id="10" name="Freeform 9">
                <a:extLst>
                  <a:ext uri="{FF2B5EF4-FFF2-40B4-BE49-F238E27FC236}">
                    <a16:creationId xmlns:a16="http://schemas.microsoft.com/office/drawing/2014/main" id="{02A503F2-3930-7263-A536-6DA59A175B10}"/>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11" name="Freeform 10">
                <a:extLst>
                  <a:ext uri="{FF2B5EF4-FFF2-40B4-BE49-F238E27FC236}">
                    <a16:creationId xmlns:a16="http://schemas.microsoft.com/office/drawing/2014/main" id="{E92AE95A-AD80-0E6E-FA07-C5203D8D233F}"/>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006668"/>
              </a:solidFill>
              <a:ln w="2276" cap="flat">
                <a:noFill/>
                <a:prstDash val="solid"/>
                <a:miter/>
              </a:ln>
            </p:spPr>
            <p:txBody>
              <a:bodyPr rtlCol="0" anchor="ctr"/>
              <a:lstStyle/>
              <a:p>
                <a:endParaRPr lang="en-US"/>
              </a:p>
            </p:txBody>
          </p:sp>
        </p:grpSp>
        <p:grpSp>
          <p:nvGrpSpPr>
            <p:cNvPr id="7" name="Graphic 15">
              <a:extLst>
                <a:ext uri="{FF2B5EF4-FFF2-40B4-BE49-F238E27FC236}">
                  <a16:creationId xmlns:a16="http://schemas.microsoft.com/office/drawing/2014/main" id="{6AE7D2C2-5F71-5F4D-4BB8-2C2B670C69A5}"/>
                </a:ext>
              </a:extLst>
            </p:cNvPr>
            <p:cNvGrpSpPr/>
            <p:nvPr/>
          </p:nvGrpSpPr>
          <p:grpSpPr>
            <a:xfrm>
              <a:off x="547405" y="6570863"/>
              <a:ext cx="1035254" cy="914993"/>
              <a:chOff x="547405" y="6570863"/>
              <a:chExt cx="1035254" cy="914993"/>
            </a:xfrm>
          </p:grpSpPr>
          <p:sp>
            <p:nvSpPr>
              <p:cNvPr id="8" name="Freeform 7">
                <a:extLst>
                  <a:ext uri="{FF2B5EF4-FFF2-40B4-BE49-F238E27FC236}">
                    <a16:creationId xmlns:a16="http://schemas.microsoft.com/office/drawing/2014/main" id="{DD305EBC-F92C-EA22-58F4-35C8E228DDE6}"/>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006668"/>
              </a:solidFill>
              <a:ln w="2276"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ED3EE422-DCF0-9950-DCE7-EC446227663A}"/>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a:p>
            </p:txBody>
          </p:sp>
        </p:grpSp>
      </p:grpSp>
      <p:grpSp>
        <p:nvGrpSpPr>
          <p:cNvPr id="13" name="Graphic 503">
            <a:extLst>
              <a:ext uri="{FF2B5EF4-FFF2-40B4-BE49-F238E27FC236}">
                <a16:creationId xmlns:a16="http://schemas.microsoft.com/office/drawing/2014/main" id="{FC850CFF-B00D-D92E-56AA-999BF0861F10}"/>
              </a:ext>
            </a:extLst>
          </p:cNvPr>
          <p:cNvGrpSpPr/>
          <p:nvPr/>
        </p:nvGrpSpPr>
        <p:grpSpPr>
          <a:xfrm>
            <a:off x="650544" y="562790"/>
            <a:ext cx="326969" cy="408757"/>
            <a:chOff x="19964074" y="5627360"/>
            <a:chExt cx="874820" cy="1086273"/>
          </a:xfrm>
          <a:noFill/>
        </p:grpSpPr>
        <p:grpSp>
          <p:nvGrpSpPr>
            <p:cNvPr id="15" name="Graphic 503">
              <a:extLst>
                <a:ext uri="{FF2B5EF4-FFF2-40B4-BE49-F238E27FC236}">
                  <a16:creationId xmlns:a16="http://schemas.microsoft.com/office/drawing/2014/main" id="{76B813BF-F837-34E2-C025-517A524F5B56}"/>
                </a:ext>
              </a:extLst>
            </p:cNvPr>
            <p:cNvGrpSpPr/>
            <p:nvPr/>
          </p:nvGrpSpPr>
          <p:grpSpPr>
            <a:xfrm>
              <a:off x="19964074" y="6029562"/>
              <a:ext cx="874820" cy="684071"/>
              <a:chOff x="19964074" y="6029562"/>
              <a:chExt cx="874820" cy="684071"/>
            </a:xfrm>
            <a:noFill/>
          </p:grpSpPr>
          <p:grpSp>
            <p:nvGrpSpPr>
              <p:cNvPr id="27" name="Graphic 503">
                <a:extLst>
                  <a:ext uri="{FF2B5EF4-FFF2-40B4-BE49-F238E27FC236}">
                    <a16:creationId xmlns:a16="http://schemas.microsoft.com/office/drawing/2014/main" id="{CA9E8189-3E3D-D627-6E33-9B475A1E997A}"/>
                  </a:ext>
                </a:extLst>
              </p:cNvPr>
              <p:cNvGrpSpPr/>
              <p:nvPr/>
            </p:nvGrpSpPr>
            <p:grpSpPr>
              <a:xfrm>
                <a:off x="20442750" y="6029562"/>
                <a:ext cx="396145" cy="684071"/>
                <a:chOff x="20442750" y="6029562"/>
                <a:chExt cx="396145" cy="684071"/>
              </a:xfrm>
              <a:noFill/>
            </p:grpSpPr>
            <p:sp>
              <p:nvSpPr>
                <p:cNvPr id="32" name="Freeform 31">
                  <a:extLst>
                    <a:ext uri="{FF2B5EF4-FFF2-40B4-BE49-F238E27FC236}">
                      <a16:creationId xmlns:a16="http://schemas.microsoft.com/office/drawing/2014/main" id="{E9047787-52D1-7B6D-8F50-F1D74EABEC08}"/>
                    </a:ext>
                  </a:extLst>
                </p:cNvPr>
                <p:cNvSpPr/>
                <p:nvPr/>
              </p:nvSpPr>
              <p:spPr>
                <a:xfrm>
                  <a:off x="20459978" y="6029562"/>
                  <a:ext cx="378917" cy="576928"/>
                </a:xfrm>
                <a:custGeom>
                  <a:avLst/>
                  <a:gdLst>
                    <a:gd name="connsiteX0" fmla="*/ 184145 w 378917"/>
                    <a:gd name="connsiteY0" fmla="*/ 576928 h 576928"/>
                    <a:gd name="connsiteX1" fmla="*/ 364061 w 378917"/>
                    <a:gd name="connsiteY1" fmla="*/ 397256 h 576928"/>
                    <a:gd name="connsiteX2" fmla="*/ 378917 w 378917"/>
                    <a:gd name="connsiteY2" fmla="*/ 364289 h 576928"/>
                    <a:gd name="connsiteX3" fmla="*/ 378917 w 378917"/>
                    <a:gd name="connsiteY3" fmla="*/ 26374 h 576928"/>
                    <a:gd name="connsiteX4" fmla="*/ 352508 w 378917"/>
                    <a:gd name="connsiteY4" fmla="*/ 0 h 576928"/>
                    <a:gd name="connsiteX5" fmla="*/ 283181 w 378917"/>
                    <a:gd name="connsiteY5" fmla="*/ 95605 h 576928"/>
                    <a:gd name="connsiteX6" fmla="*/ 260074 w 378917"/>
                    <a:gd name="connsiteY6" fmla="*/ 283519 h 576928"/>
                    <a:gd name="connsiteX7" fmla="*/ 203953 w 378917"/>
                    <a:gd name="connsiteY7" fmla="*/ 298354 h 576928"/>
                    <a:gd name="connsiteX8" fmla="*/ 139579 w 378917"/>
                    <a:gd name="connsiteY8" fmla="*/ 362641 h 576928"/>
                    <a:gd name="connsiteX9" fmla="*/ 30640 w 378917"/>
                    <a:gd name="connsiteY9" fmla="*/ 412092 h 576928"/>
                    <a:gd name="connsiteX10" fmla="*/ 2578 w 378917"/>
                    <a:gd name="connsiteY10" fmla="*/ 576928 h 576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8917" h="576928">
                      <a:moveTo>
                        <a:pt x="184145" y="576928"/>
                      </a:moveTo>
                      <a:lnTo>
                        <a:pt x="364061" y="397256"/>
                      </a:lnTo>
                      <a:cubicBezTo>
                        <a:pt x="372314" y="389014"/>
                        <a:pt x="377267" y="377476"/>
                        <a:pt x="378917" y="364289"/>
                      </a:cubicBezTo>
                      <a:lnTo>
                        <a:pt x="378917" y="26374"/>
                      </a:lnTo>
                      <a:cubicBezTo>
                        <a:pt x="378917" y="11539"/>
                        <a:pt x="367364" y="0"/>
                        <a:pt x="352508" y="0"/>
                      </a:cubicBezTo>
                      <a:cubicBezTo>
                        <a:pt x="322796" y="1648"/>
                        <a:pt x="294737" y="34616"/>
                        <a:pt x="283181" y="95605"/>
                      </a:cubicBezTo>
                      <a:lnTo>
                        <a:pt x="260074" y="283519"/>
                      </a:lnTo>
                      <a:cubicBezTo>
                        <a:pt x="238616" y="281871"/>
                        <a:pt x="215507" y="286816"/>
                        <a:pt x="203953" y="298354"/>
                      </a:cubicBezTo>
                      <a:lnTo>
                        <a:pt x="139579" y="362641"/>
                      </a:lnTo>
                      <a:cubicBezTo>
                        <a:pt x="81808" y="374179"/>
                        <a:pt x="60350" y="382421"/>
                        <a:pt x="30640" y="412092"/>
                      </a:cubicBezTo>
                      <a:cubicBezTo>
                        <a:pt x="928" y="441762"/>
                        <a:pt x="-4022" y="501103"/>
                        <a:pt x="2578" y="576928"/>
                      </a:cubicBezTo>
                    </a:path>
                  </a:pathLst>
                </a:custGeom>
                <a:noFill/>
                <a:ln w="12700" cap="rnd">
                  <a:solidFill>
                    <a:srgbClr val="000000"/>
                  </a:solidFill>
                  <a:prstDash val="solid"/>
                  <a:round/>
                </a:ln>
              </p:spPr>
              <p:txBody>
                <a:bodyPr rtlCol="0" anchor="ctr"/>
                <a:lstStyle/>
                <a:p>
                  <a:endParaRPr lang="en-US" sz="1799"/>
                </a:p>
              </p:txBody>
            </p:sp>
            <p:sp>
              <p:nvSpPr>
                <p:cNvPr id="33" name="Freeform 32">
                  <a:extLst>
                    <a:ext uri="{FF2B5EF4-FFF2-40B4-BE49-F238E27FC236}">
                      <a16:creationId xmlns:a16="http://schemas.microsoft.com/office/drawing/2014/main" id="{F8F8A750-3192-6CA2-2C7E-C8326CE8A76A}"/>
                    </a:ext>
                  </a:extLst>
                </p:cNvPr>
                <p:cNvSpPr/>
                <p:nvPr/>
              </p:nvSpPr>
              <p:spPr>
                <a:xfrm>
                  <a:off x="20442750" y="6606490"/>
                  <a:ext cx="250892" cy="107143"/>
                </a:xfrm>
                <a:custGeom>
                  <a:avLst/>
                  <a:gdLst>
                    <a:gd name="connsiteX0" fmla="*/ 0 w 250892"/>
                    <a:gd name="connsiteY0" fmla="*/ 0 h 107143"/>
                    <a:gd name="connsiteX1" fmla="*/ 250891 w 250892"/>
                    <a:gd name="connsiteY1" fmla="*/ 0 h 107143"/>
                    <a:gd name="connsiteX2" fmla="*/ 250891 w 250892"/>
                    <a:gd name="connsiteY2" fmla="*/ 107144 h 107143"/>
                    <a:gd name="connsiteX3" fmla="*/ 0 w 250892"/>
                    <a:gd name="connsiteY3" fmla="*/ 107144 h 107143"/>
                  </a:gdLst>
                  <a:ahLst/>
                  <a:cxnLst>
                    <a:cxn ang="0">
                      <a:pos x="connsiteX0" y="connsiteY0"/>
                    </a:cxn>
                    <a:cxn ang="0">
                      <a:pos x="connsiteX1" y="connsiteY1"/>
                    </a:cxn>
                    <a:cxn ang="0">
                      <a:pos x="connsiteX2" y="connsiteY2"/>
                    </a:cxn>
                    <a:cxn ang="0">
                      <a:pos x="connsiteX3" y="connsiteY3"/>
                    </a:cxn>
                  </a:cxnLst>
                  <a:rect l="l" t="t" r="r" b="b"/>
                  <a:pathLst>
                    <a:path w="250892" h="107143">
                      <a:moveTo>
                        <a:pt x="0" y="0"/>
                      </a:moveTo>
                      <a:lnTo>
                        <a:pt x="250891" y="0"/>
                      </a:lnTo>
                      <a:lnTo>
                        <a:pt x="250891" y="107144"/>
                      </a:lnTo>
                      <a:lnTo>
                        <a:pt x="0" y="107144"/>
                      </a:lnTo>
                      <a:close/>
                    </a:path>
                  </a:pathLst>
                </a:custGeom>
                <a:solidFill>
                  <a:srgbClr val="006668"/>
                </a:solidFill>
                <a:ln w="12700" cap="rnd">
                  <a:solidFill>
                    <a:srgbClr val="000000"/>
                  </a:solidFill>
                  <a:prstDash val="solid"/>
                  <a:round/>
                </a:ln>
              </p:spPr>
              <p:txBody>
                <a:bodyPr rtlCol="0" anchor="ctr"/>
                <a:lstStyle/>
                <a:p>
                  <a:endParaRPr lang="en-US" sz="1799"/>
                </a:p>
              </p:txBody>
            </p:sp>
            <p:sp>
              <p:nvSpPr>
                <p:cNvPr id="34" name="Freeform 33">
                  <a:extLst>
                    <a:ext uri="{FF2B5EF4-FFF2-40B4-BE49-F238E27FC236}">
                      <a16:creationId xmlns:a16="http://schemas.microsoft.com/office/drawing/2014/main" id="{503A51C6-B017-6BE2-D76C-1B3F0AF8A86E}"/>
                    </a:ext>
                  </a:extLst>
                </p:cNvPr>
                <p:cNvSpPr/>
                <p:nvPr/>
              </p:nvSpPr>
              <p:spPr>
                <a:xfrm>
                  <a:off x="20644123" y="6313081"/>
                  <a:ext cx="115994" cy="150000"/>
                </a:xfrm>
                <a:custGeom>
                  <a:avLst/>
                  <a:gdLst>
                    <a:gd name="connsiteX0" fmla="*/ 75929 w 115994"/>
                    <a:gd name="connsiteY0" fmla="*/ 0 h 150000"/>
                    <a:gd name="connsiteX1" fmla="*/ 99036 w 115994"/>
                    <a:gd name="connsiteY1" fmla="*/ 6593 h 150000"/>
                    <a:gd name="connsiteX2" fmla="*/ 112242 w 115994"/>
                    <a:gd name="connsiteY2" fmla="*/ 37912 h 150000"/>
                    <a:gd name="connsiteX3" fmla="*/ 0 w 115994"/>
                    <a:gd name="connsiteY3" fmla="*/ 150001 h 150000"/>
                  </a:gdLst>
                  <a:ahLst/>
                  <a:cxnLst>
                    <a:cxn ang="0">
                      <a:pos x="connsiteX0" y="connsiteY0"/>
                    </a:cxn>
                    <a:cxn ang="0">
                      <a:pos x="connsiteX1" y="connsiteY1"/>
                    </a:cxn>
                    <a:cxn ang="0">
                      <a:pos x="connsiteX2" y="connsiteY2"/>
                    </a:cxn>
                    <a:cxn ang="0">
                      <a:pos x="connsiteX3" y="connsiteY3"/>
                    </a:cxn>
                  </a:cxnLst>
                  <a:rect l="l" t="t" r="r" b="b"/>
                  <a:pathLst>
                    <a:path w="115994" h="150000">
                      <a:moveTo>
                        <a:pt x="75929" y="0"/>
                      </a:moveTo>
                      <a:cubicBezTo>
                        <a:pt x="84183" y="0"/>
                        <a:pt x="92436" y="3296"/>
                        <a:pt x="99036" y="6593"/>
                      </a:cubicBezTo>
                      <a:cubicBezTo>
                        <a:pt x="110592" y="11538"/>
                        <a:pt x="122145" y="26373"/>
                        <a:pt x="112242" y="37912"/>
                      </a:cubicBezTo>
                      <a:lnTo>
                        <a:pt x="0" y="150001"/>
                      </a:lnTo>
                    </a:path>
                  </a:pathLst>
                </a:custGeom>
                <a:noFill/>
                <a:ln w="12700" cap="rnd">
                  <a:solidFill>
                    <a:srgbClr val="000000"/>
                  </a:solidFill>
                  <a:prstDash val="solid"/>
                  <a:round/>
                </a:ln>
              </p:spPr>
              <p:txBody>
                <a:bodyPr rtlCol="0" anchor="ctr"/>
                <a:lstStyle/>
                <a:p>
                  <a:endParaRPr lang="en-US" sz="1799"/>
                </a:p>
              </p:txBody>
            </p:sp>
          </p:grpSp>
          <p:grpSp>
            <p:nvGrpSpPr>
              <p:cNvPr id="28" name="Graphic 503">
                <a:extLst>
                  <a:ext uri="{FF2B5EF4-FFF2-40B4-BE49-F238E27FC236}">
                    <a16:creationId xmlns:a16="http://schemas.microsoft.com/office/drawing/2014/main" id="{A5B4B668-04A3-8C6F-AB8A-8FFD232D9903}"/>
                  </a:ext>
                </a:extLst>
              </p:cNvPr>
              <p:cNvGrpSpPr/>
              <p:nvPr/>
            </p:nvGrpSpPr>
            <p:grpSpPr>
              <a:xfrm>
                <a:off x="19964074" y="6029562"/>
                <a:ext cx="394494" cy="684071"/>
                <a:chOff x="19964074" y="6029562"/>
                <a:chExt cx="394494" cy="684071"/>
              </a:xfrm>
              <a:noFill/>
            </p:grpSpPr>
            <p:sp>
              <p:nvSpPr>
                <p:cNvPr id="29" name="Freeform 28">
                  <a:extLst>
                    <a:ext uri="{FF2B5EF4-FFF2-40B4-BE49-F238E27FC236}">
                      <a16:creationId xmlns:a16="http://schemas.microsoft.com/office/drawing/2014/main" id="{C3D09C0E-5528-66EC-6ECD-91542907A9BE}"/>
                    </a:ext>
                  </a:extLst>
                </p:cNvPr>
                <p:cNvSpPr/>
                <p:nvPr/>
              </p:nvSpPr>
              <p:spPr>
                <a:xfrm>
                  <a:off x="19964074" y="6029562"/>
                  <a:ext cx="379340" cy="576928"/>
                </a:xfrm>
                <a:custGeom>
                  <a:avLst/>
                  <a:gdLst>
                    <a:gd name="connsiteX0" fmla="*/ 376339 w 379340"/>
                    <a:gd name="connsiteY0" fmla="*/ 573631 h 576928"/>
                    <a:gd name="connsiteX1" fmla="*/ 348277 w 379340"/>
                    <a:gd name="connsiteY1" fmla="*/ 412092 h 576928"/>
                    <a:gd name="connsiteX2" fmla="*/ 239338 w 379340"/>
                    <a:gd name="connsiteY2" fmla="*/ 362641 h 576928"/>
                    <a:gd name="connsiteX3" fmla="*/ 174964 w 379340"/>
                    <a:gd name="connsiteY3" fmla="*/ 298354 h 576928"/>
                    <a:gd name="connsiteX4" fmla="*/ 118843 w 379340"/>
                    <a:gd name="connsiteY4" fmla="*/ 283519 h 576928"/>
                    <a:gd name="connsiteX5" fmla="*/ 95736 w 379340"/>
                    <a:gd name="connsiteY5" fmla="*/ 95605 h 576928"/>
                    <a:gd name="connsiteX6" fmla="*/ 26409 w 379340"/>
                    <a:gd name="connsiteY6" fmla="*/ 0 h 576928"/>
                    <a:gd name="connsiteX7" fmla="*/ 0 w 379340"/>
                    <a:gd name="connsiteY7" fmla="*/ 26374 h 576928"/>
                    <a:gd name="connsiteX8" fmla="*/ 0 w 379340"/>
                    <a:gd name="connsiteY8" fmla="*/ 364289 h 576928"/>
                    <a:gd name="connsiteX9" fmla="*/ 14856 w 379340"/>
                    <a:gd name="connsiteY9" fmla="*/ 397256 h 576928"/>
                    <a:gd name="connsiteX10" fmla="*/ 194772 w 379340"/>
                    <a:gd name="connsiteY10" fmla="*/ 576928 h 576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9340" h="576928">
                      <a:moveTo>
                        <a:pt x="376339" y="573631"/>
                      </a:moveTo>
                      <a:cubicBezTo>
                        <a:pt x="381290" y="499455"/>
                        <a:pt x="384592" y="448356"/>
                        <a:pt x="348277" y="412092"/>
                      </a:cubicBezTo>
                      <a:cubicBezTo>
                        <a:pt x="316915" y="380773"/>
                        <a:pt x="295459" y="374179"/>
                        <a:pt x="239338" y="362641"/>
                      </a:cubicBezTo>
                      <a:lnTo>
                        <a:pt x="174964" y="298354"/>
                      </a:lnTo>
                      <a:cubicBezTo>
                        <a:pt x="161760" y="285167"/>
                        <a:pt x="140301" y="280222"/>
                        <a:pt x="118843" y="283519"/>
                      </a:cubicBezTo>
                      <a:lnTo>
                        <a:pt x="95736" y="95605"/>
                      </a:lnTo>
                      <a:cubicBezTo>
                        <a:pt x="84180" y="32967"/>
                        <a:pt x="56121" y="1648"/>
                        <a:pt x="26409" y="0"/>
                      </a:cubicBezTo>
                      <a:cubicBezTo>
                        <a:pt x="11553" y="0"/>
                        <a:pt x="0" y="11539"/>
                        <a:pt x="0" y="26374"/>
                      </a:cubicBezTo>
                      <a:lnTo>
                        <a:pt x="0" y="364289"/>
                      </a:lnTo>
                      <a:cubicBezTo>
                        <a:pt x="0" y="377476"/>
                        <a:pt x="4953" y="389014"/>
                        <a:pt x="14856" y="397256"/>
                      </a:cubicBezTo>
                      <a:lnTo>
                        <a:pt x="194772" y="576928"/>
                      </a:lnTo>
                    </a:path>
                  </a:pathLst>
                </a:custGeom>
                <a:noFill/>
                <a:ln w="12700" cap="rnd">
                  <a:solidFill>
                    <a:srgbClr val="000000"/>
                  </a:solidFill>
                  <a:prstDash val="solid"/>
                  <a:round/>
                </a:ln>
              </p:spPr>
              <p:txBody>
                <a:bodyPr rtlCol="0" anchor="ctr"/>
                <a:lstStyle/>
                <a:p>
                  <a:endParaRPr lang="en-US" sz="1799"/>
                </a:p>
              </p:txBody>
            </p:sp>
            <p:sp>
              <p:nvSpPr>
                <p:cNvPr id="30" name="Freeform 29">
                  <a:extLst>
                    <a:ext uri="{FF2B5EF4-FFF2-40B4-BE49-F238E27FC236}">
                      <a16:creationId xmlns:a16="http://schemas.microsoft.com/office/drawing/2014/main" id="{98FD6888-33D5-49A8-FA1D-99CA35AB354E}"/>
                    </a:ext>
                  </a:extLst>
                </p:cNvPr>
                <p:cNvSpPr/>
                <p:nvPr/>
              </p:nvSpPr>
              <p:spPr>
                <a:xfrm>
                  <a:off x="20107677" y="6606490"/>
                  <a:ext cx="250892" cy="107143"/>
                </a:xfrm>
                <a:custGeom>
                  <a:avLst/>
                  <a:gdLst>
                    <a:gd name="connsiteX0" fmla="*/ -1 w 250892"/>
                    <a:gd name="connsiteY0" fmla="*/ 0 h 107143"/>
                    <a:gd name="connsiteX1" fmla="*/ 250890 w 250892"/>
                    <a:gd name="connsiteY1" fmla="*/ 0 h 107143"/>
                    <a:gd name="connsiteX2" fmla="*/ 250890 w 250892"/>
                    <a:gd name="connsiteY2" fmla="*/ 107144 h 107143"/>
                    <a:gd name="connsiteX3" fmla="*/ -1 w 250892"/>
                    <a:gd name="connsiteY3" fmla="*/ 107144 h 107143"/>
                  </a:gdLst>
                  <a:ahLst/>
                  <a:cxnLst>
                    <a:cxn ang="0">
                      <a:pos x="connsiteX0" y="connsiteY0"/>
                    </a:cxn>
                    <a:cxn ang="0">
                      <a:pos x="connsiteX1" y="connsiteY1"/>
                    </a:cxn>
                    <a:cxn ang="0">
                      <a:pos x="connsiteX2" y="connsiteY2"/>
                    </a:cxn>
                    <a:cxn ang="0">
                      <a:pos x="connsiteX3" y="connsiteY3"/>
                    </a:cxn>
                  </a:cxnLst>
                  <a:rect l="l" t="t" r="r" b="b"/>
                  <a:pathLst>
                    <a:path w="250892" h="107143">
                      <a:moveTo>
                        <a:pt x="-1" y="0"/>
                      </a:moveTo>
                      <a:lnTo>
                        <a:pt x="250890" y="0"/>
                      </a:lnTo>
                      <a:lnTo>
                        <a:pt x="250890" y="107144"/>
                      </a:lnTo>
                      <a:lnTo>
                        <a:pt x="-1" y="107144"/>
                      </a:lnTo>
                      <a:close/>
                    </a:path>
                  </a:pathLst>
                </a:custGeom>
                <a:solidFill>
                  <a:srgbClr val="006668"/>
                </a:solidFill>
                <a:ln w="12700" cap="rnd">
                  <a:solidFill>
                    <a:srgbClr val="000000"/>
                  </a:solidFill>
                  <a:prstDash val="solid"/>
                  <a:round/>
                </a:ln>
              </p:spPr>
              <p:txBody>
                <a:bodyPr rtlCol="0" anchor="ctr"/>
                <a:lstStyle/>
                <a:p>
                  <a:endParaRPr lang="en-US" sz="1799"/>
                </a:p>
              </p:txBody>
            </p:sp>
            <p:sp>
              <p:nvSpPr>
                <p:cNvPr id="31" name="Freeform 30">
                  <a:extLst>
                    <a:ext uri="{FF2B5EF4-FFF2-40B4-BE49-F238E27FC236}">
                      <a16:creationId xmlns:a16="http://schemas.microsoft.com/office/drawing/2014/main" id="{C699D50D-56CA-81F9-A436-7DD9DB99D203}"/>
                    </a:ext>
                  </a:extLst>
                </p:cNvPr>
                <p:cNvSpPr/>
                <p:nvPr/>
              </p:nvSpPr>
              <p:spPr>
                <a:xfrm>
                  <a:off x="20041202" y="6313081"/>
                  <a:ext cx="115992" cy="150000"/>
                </a:xfrm>
                <a:custGeom>
                  <a:avLst/>
                  <a:gdLst>
                    <a:gd name="connsiteX0" fmla="*/ 40065 w 115992"/>
                    <a:gd name="connsiteY0" fmla="*/ 0 h 150000"/>
                    <a:gd name="connsiteX1" fmla="*/ 16956 w 115992"/>
                    <a:gd name="connsiteY1" fmla="*/ 6593 h 150000"/>
                    <a:gd name="connsiteX2" fmla="*/ 3752 w 115992"/>
                    <a:gd name="connsiteY2" fmla="*/ 37912 h 150000"/>
                    <a:gd name="connsiteX3" fmla="*/ 115992 w 115992"/>
                    <a:gd name="connsiteY3" fmla="*/ 150001 h 150000"/>
                  </a:gdLst>
                  <a:ahLst/>
                  <a:cxnLst>
                    <a:cxn ang="0">
                      <a:pos x="connsiteX0" y="connsiteY0"/>
                    </a:cxn>
                    <a:cxn ang="0">
                      <a:pos x="connsiteX1" y="connsiteY1"/>
                    </a:cxn>
                    <a:cxn ang="0">
                      <a:pos x="connsiteX2" y="connsiteY2"/>
                    </a:cxn>
                    <a:cxn ang="0">
                      <a:pos x="connsiteX3" y="connsiteY3"/>
                    </a:cxn>
                  </a:cxnLst>
                  <a:rect l="l" t="t" r="r" b="b"/>
                  <a:pathLst>
                    <a:path w="115992" h="150000">
                      <a:moveTo>
                        <a:pt x="40065" y="0"/>
                      </a:moveTo>
                      <a:cubicBezTo>
                        <a:pt x="31812" y="0"/>
                        <a:pt x="23559" y="3296"/>
                        <a:pt x="16956" y="6593"/>
                      </a:cubicBezTo>
                      <a:cubicBezTo>
                        <a:pt x="5402" y="11538"/>
                        <a:pt x="-6151" y="26373"/>
                        <a:pt x="3752" y="37912"/>
                      </a:cubicBezTo>
                      <a:lnTo>
                        <a:pt x="115992" y="150001"/>
                      </a:lnTo>
                    </a:path>
                  </a:pathLst>
                </a:custGeom>
                <a:noFill/>
                <a:ln w="12700" cap="rnd">
                  <a:solidFill>
                    <a:srgbClr val="000000"/>
                  </a:solidFill>
                  <a:prstDash val="solid"/>
                  <a:round/>
                </a:ln>
              </p:spPr>
              <p:txBody>
                <a:bodyPr rtlCol="0" anchor="ctr"/>
                <a:lstStyle/>
                <a:p>
                  <a:endParaRPr lang="en-US" sz="1799"/>
                </a:p>
              </p:txBody>
            </p:sp>
          </p:grpSp>
        </p:grpSp>
        <p:grpSp>
          <p:nvGrpSpPr>
            <p:cNvPr id="16" name="Graphic 503">
              <a:extLst>
                <a:ext uri="{FF2B5EF4-FFF2-40B4-BE49-F238E27FC236}">
                  <a16:creationId xmlns:a16="http://schemas.microsoft.com/office/drawing/2014/main" id="{28217261-BA92-9BC4-EE4B-DC19DF407B1F}"/>
                </a:ext>
              </a:extLst>
            </p:cNvPr>
            <p:cNvGrpSpPr/>
            <p:nvPr/>
          </p:nvGrpSpPr>
          <p:grpSpPr>
            <a:xfrm>
              <a:off x="20104092" y="5627360"/>
              <a:ext cx="593135" cy="804402"/>
              <a:chOff x="20104092" y="5627360"/>
              <a:chExt cx="593135" cy="804402"/>
            </a:xfrm>
            <a:noFill/>
          </p:grpSpPr>
          <p:sp>
            <p:nvSpPr>
              <p:cNvPr id="17" name="Freeform 16">
                <a:extLst>
                  <a:ext uri="{FF2B5EF4-FFF2-40B4-BE49-F238E27FC236}">
                    <a16:creationId xmlns:a16="http://schemas.microsoft.com/office/drawing/2014/main" id="{A8DEC0EB-2B53-33C1-500E-5E53A0AF092B}"/>
                  </a:ext>
                </a:extLst>
              </p:cNvPr>
              <p:cNvSpPr/>
              <p:nvPr/>
            </p:nvSpPr>
            <p:spPr>
              <a:xfrm>
                <a:off x="20310701" y="5793845"/>
                <a:ext cx="178266" cy="359343"/>
              </a:xfrm>
              <a:custGeom>
                <a:avLst/>
                <a:gdLst>
                  <a:gd name="connsiteX0" fmla="*/ 0 w 178266"/>
                  <a:gd name="connsiteY0" fmla="*/ 179672 h 359343"/>
                  <a:gd name="connsiteX1" fmla="*/ 89133 w 178266"/>
                  <a:gd name="connsiteY1" fmla="*/ 359344 h 359343"/>
                  <a:gd name="connsiteX2" fmla="*/ 178266 w 178266"/>
                  <a:gd name="connsiteY2" fmla="*/ 179672 h 359343"/>
                  <a:gd name="connsiteX3" fmla="*/ 89133 w 178266"/>
                  <a:gd name="connsiteY3" fmla="*/ 0 h 359343"/>
                  <a:gd name="connsiteX4" fmla="*/ 0 w 178266"/>
                  <a:gd name="connsiteY4" fmla="*/ 179672 h 359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266" h="359343">
                    <a:moveTo>
                      <a:pt x="0" y="179672"/>
                    </a:moveTo>
                    <a:cubicBezTo>
                      <a:pt x="0" y="253848"/>
                      <a:pt x="34662" y="318134"/>
                      <a:pt x="89133" y="359344"/>
                    </a:cubicBezTo>
                    <a:cubicBezTo>
                      <a:pt x="143602" y="318134"/>
                      <a:pt x="178266" y="252200"/>
                      <a:pt x="178266" y="179672"/>
                    </a:cubicBezTo>
                    <a:cubicBezTo>
                      <a:pt x="178266" y="107144"/>
                      <a:pt x="143602" y="41209"/>
                      <a:pt x="89133" y="0"/>
                    </a:cubicBezTo>
                    <a:cubicBezTo>
                      <a:pt x="34662" y="41209"/>
                      <a:pt x="0" y="107144"/>
                      <a:pt x="0" y="179672"/>
                    </a:cubicBezTo>
                    <a:close/>
                  </a:path>
                </a:pathLst>
              </a:custGeom>
              <a:noFill/>
              <a:ln w="12700" cap="rnd">
                <a:solidFill>
                  <a:srgbClr val="000000"/>
                </a:solidFill>
                <a:prstDash val="solid"/>
                <a:round/>
              </a:ln>
            </p:spPr>
            <p:txBody>
              <a:bodyPr rtlCol="0" anchor="ctr"/>
              <a:lstStyle/>
              <a:p>
                <a:endParaRPr lang="en-US" sz="1799"/>
              </a:p>
            </p:txBody>
          </p:sp>
          <p:sp>
            <p:nvSpPr>
              <p:cNvPr id="18" name="Freeform 17">
                <a:extLst>
                  <a:ext uri="{FF2B5EF4-FFF2-40B4-BE49-F238E27FC236}">
                    <a16:creationId xmlns:a16="http://schemas.microsoft.com/office/drawing/2014/main" id="{C8547B82-19EC-5B64-EB91-884216D9706E}"/>
                  </a:ext>
                </a:extLst>
              </p:cNvPr>
              <p:cNvSpPr/>
              <p:nvPr/>
            </p:nvSpPr>
            <p:spPr>
              <a:xfrm>
                <a:off x="20548547" y="5823516"/>
                <a:ext cx="126780" cy="181320"/>
              </a:xfrm>
              <a:custGeom>
                <a:avLst/>
                <a:gdLst>
                  <a:gd name="connsiteX0" fmla="*/ 108782 w 126780"/>
                  <a:gd name="connsiteY0" fmla="*/ 117034 h 181320"/>
                  <a:gd name="connsiteX1" fmla="*/ 9746 w 126780"/>
                  <a:gd name="connsiteY1" fmla="*/ 181320 h 181320"/>
                  <a:gd name="connsiteX2" fmla="*/ 17999 w 126780"/>
                  <a:gd name="connsiteY2" fmla="*/ 64286 h 181320"/>
                  <a:gd name="connsiteX3" fmla="*/ 117035 w 126780"/>
                  <a:gd name="connsiteY3" fmla="*/ 0 h 181320"/>
                  <a:gd name="connsiteX4" fmla="*/ 108782 w 126780"/>
                  <a:gd name="connsiteY4" fmla="*/ 117034 h 181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780" h="181320">
                    <a:moveTo>
                      <a:pt x="108782" y="117034"/>
                    </a:moveTo>
                    <a:cubicBezTo>
                      <a:pt x="87323" y="153298"/>
                      <a:pt x="49361" y="176375"/>
                      <a:pt x="9746" y="181320"/>
                    </a:cubicBezTo>
                    <a:cubicBezTo>
                      <a:pt x="-5110" y="145056"/>
                      <a:pt x="-3460" y="102199"/>
                      <a:pt x="17999" y="64286"/>
                    </a:cubicBezTo>
                    <a:cubicBezTo>
                      <a:pt x="39457" y="28022"/>
                      <a:pt x="77420" y="4945"/>
                      <a:pt x="117035" y="0"/>
                    </a:cubicBezTo>
                    <a:cubicBezTo>
                      <a:pt x="131891" y="36264"/>
                      <a:pt x="130241" y="79121"/>
                      <a:pt x="108782" y="117034"/>
                    </a:cubicBezTo>
                    <a:close/>
                  </a:path>
                </a:pathLst>
              </a:custGeom>
              <a:noFill/>
              <a:ln w="12700" cap="rnd">
                <a:solidFill>
                  <a:srgbClr val="000000"/>
                </a:solidFill>
                <a:prstDash val="solid"/>
                <a:round/>
              </a:ln>
            </p:spPr>
            <p:txBody>
              <a:bodyPr rtlCol="0" anchor="ctr"/>
              <a:lstStyle/>
              <a:p>
                <a:endParaRPr lang="en-US" sz="1799"/>
              </a:p>
            </p:txBody>
          </p:sp>
          <p:sp>
            <p:nvSpPr>
              <p:cNvPr id="20" name="Freeform 19">
                <a:extLst>
                  <a:ext uri="{FF2B5EF4-FFF2-40B4-BE49-F238E27FC236}">
                    <a16:creationId xmlns:a16="http://schemas.microsoft.com/office/drawing/2014/main" id="{F6B5017C-1A38-4FCA-B601-CD50334BF3C7}"/>
                  </a:ext>
                </a:extLst>
              </p:cNvPr>
              <p:cNvSpPr/>
              <p:nvPr/>
            </p:nvSpPr>
            <p:spPr>
              <a:xfrm>
                <a:off x="20117739" y="5823516"/>
                <a:ext cx="126780" cy="181320"/>
              </a:xfrm>
              <a:custGeom>
                <a:avLst/>
                <a:gdLst>
                  <a:gd name="connsiteX0" fmla="*/ 108782 w 126780"/>
                  <a:gd name="connsiteY0" fmla="*/ 64286 h 181320"/>
                  <a:gd name="connsiteX1" fmla="*/ 9746 w 126780"/>
                  <a:gd name="connsiteY1" fmla="*/ 0 h 181320"/>
                  <a:gd name="connsiteX2" fmla="*/ 17999 w 126780"/>
                  <a:gd name="connsiteY2" fmla="*/ 117034 h 181320"/>
                  <a:gd name="connsiteX3" fmla="*/ 117035 w 126780"/>
                  <a:gd name="connsiteY3" fmla="*/ 181320 h 181320"/>
                  <a:gd name="connsiteX4" fmla="*/ 108782 w 126780"/>
                  <a:gd name="connsiteY4" fmla="*/ 64286 h 181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780" h="181320">
                    <a:moveTo>
                      <a:pt x="108782" y="64286"/>
                    </a:moveTo>
                    <a:cubicBezTo>
                      <a:pt x="87323" y="28022"/>
                      <a:pt x="49361" y="4945"/>
                      <a:pt x="9746" y="0"/>
                    </a:cubicBezTo>
                    <a:cubicBezTo>
                      <a:pt x="-5110" y="36264"/>
                      <a:pt x="-3460" y="79121"/>
                      <a:pt x="17999" y="117034"/>
                    </a:cubicBezTo>
                    <a:cubicBezTo>
                      <a:pt x="39455" y="153298"/>
                      <a:pt x="77420" y="176375"/>
                      <a:pt x="117035" y="181320"/>
                    </a:cubicBezTo>
                    <a:cubicBezTo>
                      <a:pt x="131891" y="145056"/>
                      <a:pt x="130239" y="102199"/>
                      <a:pt x="108782" y="64286"/>
                    </a:cubicBezTo>
                    <a:close/>
                  </a:path>
                </a:pathLst>
              </a:custGeom>
              <a:noFill/>
              <a:ln w="12700" cap="rnd">
                <a:solidFill>
                  <a:srgbClr val="000000"/>
                </a:solidFill>
                <a:prstDash val="solid"/>
                <a:round/>
              </a:ln>
            </p:spPr>
            <p:txBody>
              <a:bodyPr rtlCol="0" anchor="ctr"/>
              <a:lstStyle/>
              <a:p>
                <a:endParaRPr lang="en-US" sz="1799"/>
              </a:p>
            </p:txBody>
          </p:sp>
          <p:sp>
            <p:nvSpPr>
              <p:cNvPr id="21" name="Freeform 20">
                <a:extLst>
                  <a:ext uri="{FF2B5EF4-FFF2-40B4-BE49-F238E27FC236}">
                    <a16:creationId xmlns:a16="http://schemas.microsoft.com/office/drawing/2014/main" id="{2C6A0330-5F0F-5B2B-9208-EDEB81C80FF6}"/>
                  </a:ext>
                </a:extLst>
              </p:cNvPr>
              <p:cNvSpPr/>
              <p:nvPr/>
            </p:nvSpPr>
            <p:spPr>
              <a:xfrm>
                <a:off x="20436760" y="5627360"/>
                <a:ext cx="122570" cy="187913"/>
              </a:xfrm>
              <a:custGeom>
                <a:avLst/>
                <a:gdLst>
                  <a:gd name="connsiteX0" fmla="*/ 14243 w 122570"/>
                  <a:gd name="connsiteY0" fmla="*/ 117034 h 187913"/>
                  <a:gd name="connsiteX1" fmla="*/ 14243 w 122570"/>
                  <a:gd name="connsiteY1" fmla="*/ 0 h 187913"/>
                  <a:gd name="connsiteX2" fmla="*/ 108326 w 122570"/>
                  <a:gd name="connsiteY2" fmla="*/ 70880 h 187913"/>
                  <a:gd name="connsiteX3" fmla="*/ 108326 w 122570"/>
                  <a:gd name="connsiteY3" fmla="*/ 187914 h 187913"/>
                  <a:gd name="connsiteX4" fmla="*/ 14243 w 122570"/>
                  <a:gd name="connsiteY4" fmla="*/ 117034 h 1879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70" h="187913">
                    <a:moveTo>
                      <a:pt x="14243" y="117034"/>
                    </a:moveTo>
                    <a:cubicBezTo>
                      <a:pt x="-5564" y="79121"/>
                      <a:pt x="-3914" y="36264"/>
                      <a:pt x="14243" y="0"/>
                    </a:cubicBezTo>
                    <a:cubicBezTo>
                      <a:pt x="53858" y="8242"/>
                      <a:pt x="88520" y="32967"/>
                      <a:pt x="108326" y="70880"/>
                    </a:cubicBezTo>
                    <a:cubicBezTo>
                      <a:pt x="128135" y="108792"/>
                      <a:pt x="126485" y="151649"/>
                      <a:pt x="108326" y="187914"/>
                    </a:cubicBezTo>
                    <a:cubicBezTo>
                      <a:pt x="68714" y="179672"/>
                      <a:pt x="34049" y="154946"/>
                      <a:pt x="14243" y="117034"/>
                    </a:cubicBezTo>
                    <a:close/>
                  </a:path>
                </a:pathLst>
              </a:custGeom>
              <a:noFill/>
              <a:ln w="12700" cap="rnd">
                <a:solidFill>
                  <a:srgbClr val="000000"/>
                </a:solidFill>
                <a:prstDash val="solid"/>
                <a:round/>
              </a:ln>
            </p:spPr>
            <p:txBody>
              <a:bodyPr rtlCol="0" anchor="ctr"/>
              <a:lstStyle/>
              <a:p>
                <a:endParaRPr lang="en-US" sz="1799"/>
              </a:p>
            </p:txBody>
          </p:sp>
          <p:sp>
            <p:nvSpPr>
              <p:cNvPr id="22" name="Freeform 21">
                <a:extLst>
                  <a:ext uri="{FF2B5EF4-FFF2-40B4-BE49-F238E27FC236}">
                    <a16:creationId xmlns:a16="http://schemas.microsoft.com/office/drawing/2014/main" id="{3282431F-306B-CE07-7856-B6A03F258056}"/>
                  </a:ext>
                </a:extLst>
              </p:cNvPr>
              <p:cNvSpPr/>
              <p:nvPr/>
            </p:nvSpPr>
            <p:spPr>
              <a:xfrm>
                <a:off x="20241988" y="5627360"/>
                <a:ext cx="122571" cy="187913"/>
              </a:xfrm>
              <a:custGeom>
                <a:avLst/>
                <a:gdLst>
                  <a:gd name="connsiteX0" fmla="*/ 108328 w 122571"/>
                  <a:gd name="connsiteY0" fmla="*/ 117034 h 187913"/>
                  <a:gd name="connsiteX1" fmla="*/ 108328 w 122571"/>
                  <a:gd name="connsiteY1" fmla="*/ 0 h 187913"/>
                  <a:gd name="connsiteX2" fmla="*/ 14243 w 122571"/>
                  <a:gd name="connsiteY2" fmla="*/ 70880 h 187913"/>
                  <a:gd name="connsiteX3" fmla="*/ 14243 w 122571"/>
                  <a:gd name="connsiteY3" fmla="*/ 187914 h 187913"/>
                  <a:gd name="connsiteX4" fmla="*/ 108328 w 122571"/>
                  <a:gd name="connsiteY4" fmla="*/ 117034 h 1879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71" h="187913">
                    <a:moveTo>
                      <a:pt x="108328" y="117034"/>
                    </a:moveTo>
                    <a:cubicBezTo>
                      <a:pt x="128135" y="79121"/>
                      <a:pt x="126485" y="36264"/>
                      <a:pt x="108328" y="0"/>
                    </a:cubicBezTo>
                    <a:cubicBezTo>
                      <a:pt x="68714" y="8242"/>
                      <a:pt x="34051" y="32967"/>
                      <a:pt x="14243" y="70880"/>
                    </a:cubicBezTo>
                    <a:cubicBezTo>
                      <a:pt x="-5564" y="108792"/>
                      <a:pt x="-3914" y="151649"/>
                      <a:pt x="14243" y="187914"/>
                    </a:cubicBezTo>
                    <a:cubicBezTo>
                      <a:pt x="53858" y="179672"/>
                      <a:pt x="88520" y="154946"/>
                      <a:pt x="108328" y="117034"/>
                    </a:cubicBezTo>
                    <a:close/>
                  </a:path>
                </a:pathLst>
              </a:custGeom>
              <a:noFill/>
              <a:ln w="12700" cap="rnd">
                <a:solidFill>
                  <a:srgbClr val="000000"/>
                </a:solidFill>
                <a:prstDash val="solid"/>
                <a:round/>
              </a:ln>
            </p:spPr>
            <p:txBody>
              <a:bodyPr rtlCol="0" anchor="ctr"/>
              <a:lstStyle/>
              <a:p>
                <a:endParaRPr lang="en-US" sz="1799"/>
              </a:p>
            </p:txBody>
          </p:sp>
          <p:grpSp>
            <p:nvGrpSpPr>
              <p:cNvPr id="23" name="Graphic 503">
                <a:extLst>
                  <a:ext uri="{FF2B5EF4-FFF2-40B4-BE49-F238E27FC236}">
                    <a16:creationId xmlns:a16="http://schemas.microsoft.com/office/drawing/2014/main" id="{59B6483E-8A15-B96A-60DA-AC5BE9EAA51D}"/>
                  </a:ext>
                </a:extLst>
              </p:cNvPr>
              <p:cNvGrpSpPr/>
              <p:nvPr/>
            </p:nvGrpSpPr>
            <p:grpSpPr>
              <a:xfrm>
                <a:off x="20104092" y="6044632"/>
                <a:ext cx="593135" cy="198981"/>
                <a:chOff x="20104092" y="6044632"/>
                <a:chExt cx="593135" cy="198981"/>
              </a:xfrm>
              <a:noFill/>
            </p:grpSpPr>
            <p:sp>
              <p:nvSpPr>
                <p:cNvPr id="25" name="Freeform 24">
                  <a:extLst>
                    <a:ext uri="{FF2B5EF4-FFF2-40B4-BE49-F238E27FC236}">
                      <a16:creationId xmlns:a16="http://schemas.microsoft.com/office/drawing/2014/main" id="{2525B3D5-9A3A-24F5-C9AF-FAEB3FB5B8E5}"/>
                    </a:ext>
                  </a:extLst>
                </p:cNvPr>
                <p:cNvSpPr/>
                <p:nvPr/>
              </p:nvSpPr>
              <p:spPr>
                <a:xfrm>
                  <a:off x="20104092" y="6044632"/>
                  <a:ext cx="220097" cy="198981"/>
                </a:xfrm>
                <a:custGeom>
                  <a:avLst/>
                  <a:gdLst>
                    <a:gd name="connsiteX0" fmla="*/ 56405 w 220097"/>
                    <a:gd name="connsiteY0" fmla="*/ 148117 h 198981"/>
                    <a:gd name="connsiteX1" fmla="*/ 218163 w 220097"/>
                    <a:gd name="connsiteY1" fmla="*/ 197568 h 198981"/>
                    <a:gd name="connsiteX2" fmla="*/ 163694 w 220097"/>
                    <a:gd name="connsiteY2" fmla="*/ 50864 h 198981"/>
                    <a:gd name="connsiteX3" fmla="*/ 1934 w 220097"/>
                    <a:gd name="connsiteY3" fmla="*/ 1413 h 198981"/>
                    <a:gd name="connsiteX4" fmla="*/ 56405 w 220097"/>
                    <a:gd name="connsiteY4" fmla="*/ 148117 h 198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097" h="198981">
                      <a:moveTo>
                        <a:pt x="56405" y="148117"/>
                      </a:moveTo>
                      <a:cubicBezTo>
                        <a:pt x="100971" y="187678"/>
                        <a:pt x="160392" y="204162"/>
                        <a:pt x="218163" y="197568"/>
                      </a:cubicBezTo>
                      <a:cubicBezTo>
                        <a:pt x="226416" y="144821"/>
                        <a:pt x="208260" y="90425"/>
                        <a:pt x="163694" y="50864"/>
                      </a:cubicBezTo>
                      <a:cubicBezTo>
                        <a:pt x="119127" y="11303"/>
                        <a:pt x="59706" y="-5181"/>
                        <a:pt x="1934" y="1413"/>
                      </a:cubicBezTo>
                      <a:cubicBezTo>
                        <a:pt x="-6319" y="54161"/>
                        <a:pt x="11838" y="108557"/>
                        <a:pt x="56405" y="148117"/>
                      </a:cubicBezTo>
                      <a:close/>
                    </a:path>
                  </a:pathLst>
                </a:custGeom>
                <a:noFill/>
                <a:ln w="12700" cap="rnd">
                  <a:solidFill>
                    <a:srgbClr val="000000"/>
                  </a:solidFill>
                  <a:prstDash val="solid"/>
                  <a:round/>
                </a:ln>
              </p:spPr>
              <p:txBody>
                <a:bodyPr rtlCol="0" anchor="ctr"/>
                <a:lstStyle/>
                <a:p>
                  <a:endParaRPr lang="en-US" sz="1799"/>
                </a:p>
              </p:txBody>
            </p:sp>
            <p:sp>
              <p:nvSpPr>
                <p:cNvPr id="26" name="Freeform 25">
                  <a:extLst>
                    <a:ext uri="{FF2B5EF4-FFF2-40B4-BE49-F238E27FC236}">
                      <a16:creationId xmlns:a16="http://schemas.microsoft.com/office/drawing/2014/main" id="{63D4D4EF-8269-A3FC-259E-DEC588880A79}"/>
                    </a:ext>
                  </a:extLst>
                </p:cNvPr>
                <p:cNvSpPr/>
                <p:nvPr/>
              </p:nvSpPr>
              <p:spPr>
                <a:xfrm>
                  <a:off x="20477128" y="6044632"/>
                  <a:ext cx="220099" cy="198981"/>
                </a:xfrm>
                <a:custGeom>
                  <a:avLst/>
                  <a:gdLst>
                    <a:gd name="connsiteX0" fmla="*/ 163694 w 220099"/>
                    <a:gd name="connsiteY0" fmla="*/ 148117 h 198981"/>
                    <a:gd name="connsiteX1" fmla="*/ 1934 w 220099"/>
                    <a:gd name="connsiteY1" fmla="*/ 197568 h 198981"/>
                    <a:gd name="connsiteX2" fmla="*/ 56405 w 220099"/>
                    <a:gd name="connsiteY2" fmla="*/ 50864 h 198981"/>
                    <a:gd name="connsiteX3" fmla="*/ 218165 w 220099"/>
                    <a:gd name="connsiteY3" fmla="*/ 1413 h 198981"/>
                    <a:gd name="connsiteX4" fmla="*/ 163694 w 220099"/>
                    <a:gd name="connsiteY4" fmla="*/ 148117 h 198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099" h="198981">
                      <a:moveTo>
                        <a:pt x="163694" y="148117"/>
                      </a:moveTo>
                      <a:cubicBezTo>
                        <a:pt x="119129" y="187678"/>
                        <a:pt x="59705" y="204162"/>
                        <a:pt x="1934" y="197568"/>
                      </a:cubicBezTo>
                      <a:cubicBezTo>
                        <a:pt x="-6319" y="144821"/>
                        <a:pt x="11839" y="90425"/>
                        <a:pt x="56405" y="50864"/>
                      </a:cubicBezTo>
                      <a:cubicBezTo>
                        <a:pt x="100971" y="11303"/>
                        <a:pt x="160394" y="-5181"/>
                        <a:pt x="218165" y="1413"/>
                      </a:cubicBezTo>
                      <a:cubicBezTo>
                        <a:pt x="226418" y="54161"/>
                        <a:pt x="208260" y="108557"/>
                        <a:pt x="163694" y="148117"/>
                      </a:cubicBezTo>
                      <a:close/>
                    </a:path>
                  </a:pathLst>
                </a:custGeom>
                <a:noFill/>
                <a:ln w="12700" cap="rnd">
                  <a:solidFill>
                    <a:srgbClr val="000000"/>
                  </a:solidFill>
                  <a:prstDash val="solid"/>
                  <a:round/>
                </a:ln>
              </p:spPr>
              <p:txBody>
                <a:bodyPr rtlCol="0" anchor="ctr"/>
                <a:lstStyle/>
                <a:p>
                  <a:endParaRPr lang="en-US" sz="1799"/>
                </a:p>
              </p:txBody>
            </p:sp>
          </p:grpSp>
          <p:sp>
            <p:nvSpPr>
              <p:cNvPr id="24" name="Freeform 23">
                <a:extLst>
                  <a:ext uri="{FF2B5EF4-FFF2-40B4-BE49-F238E27FC236}">
                    <a16:creationId xmlns:a16="http://schemas.microsoft.com/office/drawing/2014/main" id="{CFEAD648-030B-808E-4AD1-20BB4AF9F682}"/>
                  </a:ext>
                </a:extLst>
              </p:cNvPr>
              <p:cNvSpPr/>
              <p:nvPr/>
            </p:nvSpPr>
            <p:spPr>
              <a:xfrm>
                <a:off x="20399834" y="6153189"/>
                <a:ext cx="16506" cy="278573"/>
              </a:xfrm>
              <a:custGeom>
                <a:avLst/>
                <a:gdLst>
                  <a:gd name="connsiteX0" fmla="*/ 0 w 16506"/>
                  <a:gd name="connsiteY0" fmla="*/ 0 h 278573"/>
                  <a:gd name="connsiteX1" fmla="*/ 0 w 16506"/>
                  <a:gd name="connsiteY1" fmla="*/ 278574 h 278573"/>
                </a:gdLst>
                <a:ahLst/>
                <a:cxnLst>
                  <a:cxn ang="0">
                    <a:pos x="connsiteX0" y="connsiteY0"/>
                  </a:cxn>
                  <a:cxn ang="0">
                    <a:pos x="connsiteX1" y="connsiteY1"/>
                  </a:cxn>
                </a:cxnLst>
                <a:rect l="l" t="t" r="r" b="b"/>
                <a:pathLst>
                  <a:path w="16506" h="278573">
                    <a:moveTo>
                      <a:pt x="0" y="0"/>
                    </a:moveTo>
                    <a:lnTo>
                      <a:pt x="0" y="278574"/>
                    </a:lnTo>
                  </a:path>
                </a:pathLst>
              </a:custGeom>
              <a:ln w="12700" cap="rnd">
                <a:solidFill>
                  <a:srgbClr val="000000"/>
                </a:solidFill>
                <a:prstDash val="solid"/>
                <a:round/>
              </a:ln>
            </p:spPr>
            <p:txBody>
              <a:bodyPr rtlCol="0" anchor="ctr"/>
              <a:lstStyle/>
              <a:p>
                <a:endParaRPr lang="en-US" sz="1799"/>
              </a:p>
            </p:txBody>
          </p:sp>
        </p:grpSp>
      </p:grpSp>
      <p:cxnSp>
        <p:nvCxnSpPr>
          <p:cNvPr id="35" name="Straight Connector 34">
            <a:extLst>
              <a:ext uri="{FF2B5EF4-FFF2-40B4-BE49-F238E27FC236}">
                <a16:creationId xmlns:a16="http://schemas.microsoft.com/office/drawing/2014/main" id="{56B09D21-B69F-5CE9-C9D6-08496837BC39}"/>
              </a:ext>
            </a:extLst>
          </p:cNvPr>
          <p:cNvCxnSpPr>
            <a:cxnSpLocks/>
          </p:cNvCxnSpPr>
          <p:nvPr/>
        </p:nvCxnSpPr>
        <p:spPr>
          <a:xfrm flipH="1">
            <a:off x="561945" y="4744830"/>
            <a:ext cx="2245910" cy="0"/>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37" name="Freeform 36">
            <a:extLst>
              <a:ext uri="{FF2B5EF4-FFF2-40B4-BE49-F238E27FC236}">
                <a16:creationId xmlns:a16="http://schemas.microsoft.com/office/drawing/2014/main" id="{C2028044-B8F2-9FB5-E570-4D90D4ACC7F6}"/>
              </a:ext>
            </a:extLst>
          </p:cNvPr>
          <p:cNvSpPr/>
          <p:nvPr/>
        </p:nvSpPr>
        <p:spPr>
          <a:xfrm rot="16857412">
            <a:off x="2750626" y="4367501"/>
            <a:ext cx="1258839" cy="1104229"/>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chemeClr val="bg1">
              <a:alpha val="52000"/>
            </a:scheme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6706863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AF9016-5C00-62F6-400E-576C4B4D1556}"/>
            </a:ext>
          </a:extLst>
        </p:cNvPr>
        <p:cNvGrpSpPr/>
        <p:nvPr/>
      </p:nvGrpSpPr>
      <p:grpSpPr>
        <a:xfrm>
          <a:off x="0" y="0"/>
          <a:ext cx="0" cy="0"/>
          <a:chOff x="0" y="0"/>
          <a:chExt cx="0" cy="0"/>
        </a:xfrm>
      </p:grpSpPr>
      <p:grpSp>
        <p:nvGrpSpPr>
          <p:cNvPr id="23" name="Graphic 2">
            <a:extLst>
              <a:ext uri="{FF2B5EF4-FFF2-40B4-BE49-F238E27FC236}">
                <a16:creationId xmlns:a16="http://schemas.microsoft.com/office/drawing/2014/main" id="{F61EF144-0AC6-A5A5-47ED-15A874D5943D}"/>
              </a:ext>
            </a:extLst>
          </p:cNvPr>
          <p:cNvGrpSpPr/>
          <p:nvPr/>
        </p:nvGrpSpPr>
        <p:grpSpPr>
          <a:xfrm>
            <a:off x="390411" y="-3307743"/>
            <a:ext cx="414291" cy="413839"/>
            <a:chOff x="7257599" y="768348"/>
            <a:chExt cx="868457" cy="867509"/>
          </a:xfrm>
          <a:solidFill>
            <a:schemeClr val="bg1"/>
          </a:solidFill>
        </p:grpSpPr>
        <p:sp>
          <p:nvSpPr>
            <p:cNvPr id="24" name="Freeform 23">
              <a:extLst>
                <a:ext uri="{FF2B5EF4-FFF2-40B4-BE49-F238E27FC236}">
                  <a16:creationId xmlns:a16="http://schemas.microsoft.com/office/drawing/2014/main" id="{35F97748-5242-4E41-C1DB-BAA2E5755B67}"/>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018F3E68-C253-140F-2B6D-83CC83B9B947}"/>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9F5198E2-F45B-2B29-539B-EF21BEEC68C7}"/>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1443A72D-AA7B-B9DC-9F4D-9C9AF4400698}"/>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71DCF9AA-EA73-8065-9037-EDBBFF199CCF}"/>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88" name="TextBox 87">
            <a:extLst>
              <a:ext uri="{FF2B5EF4-FFF2-40B4-BE49-F238E27FC236}">
                <a16:creationId xmlns:a16="http://schemas.microsoft.com/office/drawing/2014/main" id="{D95964B6-4D6C-A293-68D7-23D46EF2B475}"/>
              </a:ext>
            </a:extLst>
          </p:cNvPr>
          <p:cNvSpPr txBox="1"/>
          <p:nvPr/>
        </p:nvSpPr>
        <p:spPr>
          <a:xfrm>
            <a:off x="613655" y="670563"/>
            <a:ext cx="6919333" cy="365356"/>
          </a:xfrm>
          <a:prstGeom prst="rect">
            <a:avLst/>
          </a:prstGeom>
          <a:noFill/>
        </p:spPr>
        <p:txBody>
          <a:bodyPr wrap="square" rtlCol="0" anchor="ctr">
            <a:spAutoFit/>
          </a:bodyPr>
          <a:lstStyle/>
          <a:p>
            <a:pPr marL="6350">
              <a:lnSpc>
                <a:spcPts val="2120"/>
              </a:lnSpc>
              <a:tabLst>
                <a:tab pos="611188" algn="l"/>
                <a:tab pos="612775" algn="l"/>
              </a:tabLst>
            </a:pPr>
            <a:r>
              <a:rPr lang="en-US" sz="2100" b="1" dirty="0">
                <a:solidFill>
                  <a:srgbClr val="00898B"/>
                </a:solidFill>
                <a:latin typeface="Calibri" panose="020F0502020204030204" pitchFamily="34" charset="0"/>
                <a:cs typeface="Calibri" panose="020F0502020204030204" pitchFamily="34" charset="0"/>
              </a:rPr>
              <a:t>Intervento</a:t>
            </a:r>
          </a:p>
        </p:txBody>
      </p:sp>
      <p:sp>
        <p:nvSpPr>
          <p:cNvPr id="89" name="Text Placeholder 1">
            <a:extLst>
              <a:ext uri="{FF2B5EF4-FFF2-40B4-BE49-F238E27FC236}">
                <a16:creationId xmlns:a16="http://schemas.microsoft.com/office/drawing/2014/main" id="{CCD5C589-E8A7-5619-13AE-B4C9FE00FAC5}"/>
              </a:ext>
            </a:extLst>
          </p:cNvPr>
          <p:cNvSpPr txBox="1">
            <a:spLocks/>
          </p:cNvSpPr>
          <p:nvPr/>
        </p:nvSpPr>
        <p:spPr>
          <a:xfrm>
            <a:off x="655838" y="1125795"/>
            <a:ext cx="6389643" cy="2634461"/>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a:solidFill>
                  <a:srgbClr val="262626"/>
                </a:solidFill>
              </a:rPr>
              <a:t>PLANTVOICE è una soluzione rivoluzionaria basata sull'intelligenza artificiale che trasforma il modo in cui gli agricoltori monitorano e gestiscono la salute delle piante. Progettata per essere semplice, economica e accessibile, garantisce che anche gli agricoltori più anziani e meno esperti di tecnologia possano facilmente adottarla e trarne vantaggio.</a:t>
            </a:r>
          </a:p>
          <a:p>
            <a:pPr algn="just">
              <a:lnSpc>
                <a:spcPts val="1220"/>
              </a:lnSpc>
              <a:spcBef>
                <a:spcPts val="0"/>
              </a:spcBef>
            </a:pPr>
            <a:endParaRPr lang="en-US" sz="1150" b="0" dirty="0">
              <a:solidFill>
                <a:srgbClr val="262626"/>
              </a:solidFill>
            </a:endParaRPr>
          </a:p>
          <a:p>
            <a:pPr algn="just">
              <a:lnSpc>
                <a:spcPts val="1220"/>
              </a:lnSpc>
              <a:spcBef>
                <a:spcPts val="0"/>
              </a:spcBef>
            </a:pPr>
            <a:endParaRPr lang="en-US" sz="1150" b="0" dirty="0">
              <a:solidFill>
                <a:srgbClr val="262626"/>
              </a:solidFill>
            </a:endParaRPr>
          </a:p>
          <a:p>
            <a:pPr algn="just">
              <a:lnSpc>
                <a:spcPts val="1220"/>
              </a:lnSpc>
              <a:spcBef>
                <a:spcPts val="0"/>
              </a:spcBef>
            </a:pPr>
            <a:r>
              <a:rPr lang="en-US" sz="1150" b="0" dirty="0">
                <a:solidFill>
                  <a:srgbClr val="262626"/>
                </a:solidFill>
              </a:rPr>
              <a:t>Agendo come un compagno virtuale, fornisce agli agricoltori un supporto continuo, aiutandoli a comprendere cosa sta accadendo alle loro piante e consentendo loro di prendere decisioni informate. A differenza di molte tecnologie agricole che si concentrano su fattori ambientali più generali, PLANTVOICE è specificamente adattata alle esigenze dirette degli agricoltori, offrendo informazioni in tempo reale sulla salute delle piante.</a:t>
            </a:r>
          </a:p>
          <a:p>
            <a:pPr algn="just">
              <a:lnSpc>
                <a:spcPts val="1220"/>
              </a:lnSpc>
              <a:spcBef>
                <a:spcPts val="0"/>
              </a:spcBef>
            </a:pPr>
            <a:endParaRPr lang="en-US" sz="1150" b="0" dirty="0">
              <a:solidFill>
                <a:srgbClr val="262626"/>
              </a:solidFill>
            </a:endParaRPr>
          </a:p>
          <a:p>
            <a:pPr algn="just">
              <a:lnSpc>
                <a:spcPts val="1220"/>
              </a:lnSpc>
              <a:spcBef>
                <a:spcPts val="0"/>
              </a:spcBef>
            </a:pPr>
            <a:r>
              <a:rPr lang="en-US" sz="1150" b="0" dirty="0">
                <a:solidFill>
                  <a:srgbClr val="262626"/>
                </a:solidFill>
              </a:rPr>
              <a:t>PLANTVOICE consente il monitoraggio continuo e in tempo reale della salute delle piante e dei loro livelli di stress. Il sistema raccoglie i dati attraverso un sensore biocompatibile, delle dimensioni di uno stuzzicadenti, che viene inserito direttamente nel fusto della pianta. Questo sensore misura il flusso e la composizione della linfa in tempo reale, fornendo informazioni fondamentali sulla fisiologia della pianta. I dati vengono poi trasmessi a una piattaforma basata su cloud, dove vengono elaborati utilizzando l'intelligenza artificiale per valutare le condizioni generali della pianta.</a:t>
            </a:r>
          </a:p>
          <a:p>
            <a:pPr algn="just">
              <a:lnSpc>
                <a:spcPts val="1220"/>
              </a:lnSpc>
              <a:spcBef>
                <a:spcPts val="0"/>
              </a:spcBef>
            </a:pPr>
            <a:endParaRPr lang="en-US" sz="1150" b="0" dirty="0">
              <a:solidFill>
                <a:srgbClr val="262626"/>
              </a:solidFill>
            </a:endParaRPr>
          </a:p>
          <a:p>
            <a:pPr algn="just">
              <a:lnSpc>
                <a:spcPts val="1220"/>
              </a:lnSpc>
              <a:spcBef>
                <a:spcPts val="0"/>
              </a:spcBef>
            </a:pPr>
            <a:r>
              <a:rPr lang="en-US" sz="1150" b="0" dirty="0">
                <a:solidFill>
                  <a:srgbClr val="262626"/>
                </a:solidFill>
              </a:rPr>
              <a:t>A differenza dei sistemi di monitoraggio tradizionali che si basano su fattori ambientali esterni, PLANTVOICE si concentra sugli indicatori di stress interni della pianta, fornendo misurazioni dirette e altamente accurate. </a:t>
            </a:r>
          </a:p>
        </p:txBody>
      </p:sp>
      <p:cxnSp>
        <p:nvCxnSpPr>
          <p:cNvPr id="90" name="Straight Connector 89">
            <a:extLst>
              <a:ext uri="{FF2B5EF4-FFF2-40B4-BE49-F238E27FC236}">
                <a16:creationId xmlns:a16="http://schemas.microsoft.com/office/drawing/2014/main" id="{0177F8E6-4097-37DC-49B5-6B3B8003B7B0}"/>
              </a:ext>
            </a:extLst>
          </p:cNvPr>
          <p:cNvCxnSpPr>
            <a:cxnSpLocks/>
            <a:stCxn id="88" idx="1"/>
          </p:cNvCxnSpPr>
          <p:nvPr/>
        </p:nvCxnSpPr>
        <p:spPr>
          <a:xfrm flipH="1" flipV="1">
            <a:off x="-2944" y="853240"/>
            <a:ext cx="616599" cy="1"/>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109" name="Freeform 108">
            <a:extLst>
              <a:ext uri="{FF2B5EF4-FFF2-40B4-BE49-F238E27FC236}">
                <a16:creationId xmlns:a16="http://schemas.microsoft.com/office/drawing/2014/main" id="{6938EB79-0C1D-F127-9515-30FDC8F627B0}"/>
              </a:ext>
            </a:extLst>
          </p:cNvPr>
          <p:cNvSpPr/>
          <p:nvPr/>
        </p:nvSpPr>
        <p:spPr>
          <a:xfrm rot="10491851">
            <a:off x="6154269" y="-611708"/>
            <a:ext cx="1932799" cy="1695414"/>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gradFill>
            <a:gsLst>
              <a:gs pos="98000">
                <a:srgbClr val="51C4C6"/>
              </a:gs>
              <a:gs pos="0">
                <a:srgbClr val="00403F"/>
              </a:gs>
            </a:gsLst>
            <a:lin ang="5400000" scaled="1"/>
          </a:gradFill>
          <a:ln w="5331" cap="flat">
            <a:noFill/>
            <a:prstDash val="solid"/>
            <a:miter/>
          </a:ln>
        </p:spPr>
        <p:txBody>
          <a:bodyPr rtlCol="0" anchor="ctr"/>
          <a:lstStyle/>
          <a:p>
            <a:endParaRPr lang="en-US"/>
          </a:p>
        </p:txBody>
      </p:sp>
      <p:sp>
        <p:nvSpPr>
          <p:cNvPr id="110" name="Slide Number Placeholder 5">
            <a:extLst>
              <a:ext uri="{FF2B5EF4-FFF2-40B4-BE49-F238E27FC236}">
                <a16:creationId xmlns:a16="http://schemas.microsoft.com/office/drawing/2014/main" id="{16106CCB-F12E-9DA1-FC1C-887D93F8BEA5}"/>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9</a:t>
            </a:fld>
            <a:endParaRPr lang="en-US" dirty="0">
              <a:solidFill>
                <a:srgbClr val="262626"/>
              </a:solidFill>
            </a:endParaRPr>
          </a:p>
        </p:txBody>
      </p:sp>
      <p:pic>
        <p:nvPicPr>
          <p:cNvPr id="37" name="Picture 36">
            <a:extLst>
              <a:ext uri="{FF2B5EF4-FFF2-40B4-BE49-F238E27FC236}">
                <a16:creationId xmlns:a16="http://schemas.microsoft.com/office/drawing/2014/main" id="{893356FB-E24D-6D58-4485-891A6B10998D}"/>
              </a:ext>
            </a:extLst>
          </p:cNvPr>
          <p:cNvPicPr>
            <a:picLocks noChangeAspect="1"/>
          </p:cNvPicPr>
          <p:nvPr/>
        </p:nvPicPr>
        <p:blipFill rotWithShape="1">
          <a:blip r:embed="rId2"/>
          <a:srcRect l="5254" r="5254"/>
          <a:stretch/>
        </p:blipFill>
        <p:spPr>
          <a:xfrm>
            <a:off x="3667760" y="4583215"/>
            <a:ext cx="3896754" cy="3148529"/>
          </a:xfrm>
          <a:prstGeom prst="rect">
            <a:avLst/>
          </a:prstGeom>
        </p:spPr>
      </p:pic>
      <p:sp>
        <p:nvSpPr>
          <p:cNvPr id="38" name="object 13">
            <a:extLst>
              <a:ext uri="{FF2B5EF4-FFF2-40B4-BE49-F238E27FC236}">
                <a16:creationId xmlns:a16="http://schemas.microsoft.com/office/drawing/2014/main" id="{441AB457-C747-541A-5820-2834F8B32F72}"/>
              </a:ext>
            </a:extLst>
          </p:cNvPr>
          <p:cNvSpPr/>
          <p:nvPr/>
        </p:nvSpPr>
        <p:spPr>
          <a:xfrm rot="16200000">
            <a:off x="1823741" y="2764929"/>
            <a:ext cx="3148541" cy="6785113"/>
          </a:xfrm>
          <a:custGeom>
            <a:avLst/>
            <a:gdLst/>
            <a:ahLst/>
            <a:cxnLst/>
            <a:rect l="l" t="t" r="r" b="b"/>
            <a:pathLst>
              <a:path w="1277620" h="1277620">
                <a:moveTo>
                  <a:pt x="1277480" y="0"/>
                </a:moveTo>
                <a:lnTo>
                  <a:pt x="0" y="0"/>
                </a:lnTo>
                <a:lnTo>
                  <a:pt x="0" y="1277480"/>
                </a:lnTo>
                <a:lnTo>
                  <a:pt x="1277480" y="1277480"/>
                </a:lnTo>
                <a:lnTo>
                  <a:pt x="1277480" y="0"/>
                </a:lnTo>
                <a:close/>
              </a:path>
            </a:pathLst>
          </a:custGeom>
          <a:gradFill>
            <a:gsLst>
              <a:gs pos="62000">
                <a:srgbClr val="00898B"/>
              </a:gs>
              <a:gs pos="97000">
                <a:srgbClr val="51C4C6">
                  <a:alpha val="0"/>
                </a:srgbClr>
              </a:gs>
              <a:gs pos="0">
                <a:srgbClr val="00403F"/>
              </a:gs>
            </a:gsLst>
            <a:lin ang="5400000" scaled="0"/>
          </a:gradFill>
        </p:spPr>
        <p:txBody>
          <a:bodyPr wrap="square" lIns="0" tIns="0" rIns="0" bIns="0" rtlCol="0"/>
          <a:lstStyle/>
          <a:p>
            <a:endParaRPr dirty="0">
              <a:solidFill>
                <a:srgbClr val="F05A28"/>
              </a:solidFill>
            </a:endParaRPr>
          </a:p>
        </p:txBody>
      </p:sp>
      <p:sp>
        <p:nvSpPr>
          <p:cNvPr id="39" name="TextBox 38">
            <a:extLst>
              <a:ext uri="{FF2B5EF4-FFF2-40B4-BE49-F238E27FC236}">
                <a16:creationId xmlns:a16="http://schemas.microsoft.com/office/drawing/2014/main" id="{907E5C33-E0BB-70C3-74C8-D1F730471AC7}"/>
              </a:ext>
            </a:extLst>
          </p:cNvPr>
          <p:cNvSpPr txBox="1"/>
          <p:nvPr/>
        </p:nvSpPr>
        <p:spPr>
          <a:xfrm>
            <a:off x="575089" y="5032944"/>
            <a:ext cx="2747966" cy="2400657"/>
          </a:xfrm>
          <a:prstGeom prst="rect">
            <a:avLst/>
          </a:prstGeom>
          <a:noFill/>
        </p:spPr>
        <p:txBody>
          <a:bodyPr wrap="square" rtlCol="0">
            <a:spAutoFit/>
          </a:bodyPr>
          <a:lstStyle/>
          <a:p>
            <a:pPr algn="ctr">
              <a:lnSpc>
                <a:spcPts val="1480"/>
              </a:lnSpc>
            </a:pPr>
            <a:r>
              <a:rPr lang="en-US" sz="1400" i="1" spc="0" baseline="0" dirty="0" err="1">
                <a:ln/>
                <a:solidFill>
                  <a:schemeClr val="bg1"/>
                </a:solidFill>
                <a:latin typeface="Calibri" panose="020F0502020204030204" pitchFamily="34" charset="0"/>
                <a:cs typeface="Calibri" panose="020F0502020204030204" pitchFamily="34" charset="0"/>
                <a:sym typeface="Poppins-MediumItalic"/>
                <a:rtl val="0"/>
              </a:rPr>
              <a:t>Utilizzando </a:t>
            </a: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l'intelligenza artificiale, PLANTVOICE è in grado di rilevare i primi segni di stress delle piante, consentendo agli agricoltori e agli agronomi di identificare i problemi e intervenire in tempo reale. Questo approccio proattivo migliora significativamente la salute delle colture, </a:t>
            </a:r>
            <a:r>
              <a:rPr lang="en-US" sz="1400" i="1" spc="0" baseline="0" dirty="0" err="1">
                <a:ln/>
                <a:solidFill>
                  <a:schemeClr val="bg1"/>
                </a:solidFill>
                <a:latin typeface="Calibri" panose="020F0502020204030204" pitchFamily="34" charset="0"/>
                <a:cs typeface="Calibri" panose="020F0502020204030204" pitchFamily="34" charset="0"/>
                <a:sym typeface="Poppins-MediumItalic"/>
                <a:rtl val="0"/>
              </a:rPr>
              <a:t>ottimizza </a:t>
            </a: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l'uso delle risorse e </a:t>
            </a:r>
          </a:p>
          <a:p>
            <a:pPr algn="ctr">
              <a:lnSpc>
                <a:spcPts val="1480"/>
              </a:lnSpc>
            </a:pP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e migliora la </a:t>
            </a:r>
          </a:p>
          <a:p>
            <a:pPr algn="ctr">
              <a:lnSpc>
                <a:spcPts val="1480"/>
              </a:lnSpc>
            </a:pP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sostenibilità agricola complessiva.</a:t>
            </a:r>
          </a:p>
          <a:p>
            <a:pPr algn="ctr">
              <a:lnSpc>
                <a:spcPts val="1480"/>
              </a:lnSpc>
            </a:pPr>
            <a:endParaRPr lang="en-US" sz="1400" i="1" spc="0" baseline="0" dirty="0">
              <a:ln/>
              <a:solidFill>
                <a:schemeClr val="bg1"/>
              </a:solidFill>
              <a:latin typeface="Calibri" panose="020F0502020204030204" pitchFamily="34" charset="0"/>
              <a:cs typeface="Calibri" panose="020F0502020204030204" pitchFamily="34" charset="0"/>
              <a:sym typeface="Poppins-MediumItalic"/>
              <a:rtl val="0"/>
            </a:endParaRPr>
          </a:p>
          <a:p>
            <a:pPr algn="ctr">
              <a:lnSpc>
                <a:spcPts val="1480"/>
              </a:lnSpc>
            </a:pPr>
            <a:endParaRPr lang="en-US" sz="1400" i="1" spc="0" baseline="0" dirty="0">
              <a:ln/>
              <a:solidFill>
                <a:schemeClr val="bg1"/>
              </a:solidFill>
              <a:latin typeface="Calibri" panose="020F0502020204030204" pitchFamily="34" charset="0"/>
              <a:cs typeface="Calibri" panose="020F0502020204030204" pitchFamily="34" charset="0"/>
              <a:sym typeface="Poppins-MediumItalic"/>
              <a:rtl val="0"/>
            </a:endParaRPr>
          </a:p>
        </p:txBody>
      </p:sp>
      <p:grpSp>
        <p:nvGrpSpPr>
          <p:cNvPr id="40" name="Group 39">
            <a:extLst>
              <a:ext uri="{FF2B5EF4-FFF2-40B4-BE49-F238E27FC236}">
                <a16:creationId xmlns:a16="http://schemas.microsoft.com/office/drawing/2014/main" id="{5E4E430F-D219-509E-D2B6-61FB434D93CB}"/>
              </a:ext>
            </a:extLst>
          </p:cNvPr>
          <p:cNvGrpSpPr/>
          <p:nvPr/>
        </p:nvGrpSpPr>
        <p:grpSpPr>
          <a:xfrm>
            <a:off x="1695807" y="4319651"/>
            <a:ext cx="506531" cy="527128"/>
            <a:chOff x="3402050" y="5539672"/>
            <a:chExt cx="751576" cy="782137"/>
          </a:xfrm>
        </p:grpSpPr>
        <p:sp>
          <p:nvSpPr>
            <p:cNvPr id="41" name="Freeform 40">
              <a:extLst>
                <a:ext uri="{FF2B5EF4-FFF2-40B4-BE49-F238E27FC236}">
                  <a16:creationId xmlns:a16="http://schemas.microsoft.com/office/drawing/2014/main" id="{AA79926E-ED34-36F9-EFE2-8118C563BE28}"/>
                </a:ext>
              </a:extLst>
            </p:cNvPr>
            <p:cNvSpPr/>
            <p:nvPr/>
          </p:nvSpPr>
          <p:spPr>
            <a:xfrm>
              <a:off x="3402050" y="5539672"/>
              <a:ext cx="751576" cy="782137"/>
            </a:xfrm>
            <a:custGeom>
              <a:avLst/>
              <a:gdLst>
                <a:gd name="connsiteX0" fmla="*/ 27317 w 751576"/>
                <a:gd name="connsiteY0" fmla="*/ 782137 h 782137"/>
                <a:gd name="connsiteX1" fmla="*/ 0 w 751576"/>
                <a:gd name="connsiteY1" fmla="*/ 640899 h 782137"/>
                <a:gd name="connsiteX2" fmla="*/ 23986 w 751576"/>
                <a:gd name="connsiteY2" fmla="*/ 508323 h 782137"/>
                <a:gd name="connsiteX3" fmla="*/ 0 w 751576"/>
                <a:gd name="connsiteY3" fmla="*/ 375746 h 782137"/>
                <a:gd name="connsiteX4" fmla="*/ 375788 w 751576"/>
                <a:gd name="connsiteY4" fmla="*/ 0 h 782137"/>
                <a:gd name="connsiteX5" fmla="*/ 751577 w 751576"/>
                <a:gd name="connsiteY5" fmla="*/ 375746 h 782137"/>
                <a:gd name="connsiteX6" fmla="*/ 727590 w 751576"/>
                <a:gd name="connsiteY6" fmla="*/ 508323 h 782137"/>
                <a:gd name="connsiteX7" fmla="*/ 632977 w 751576"/>
                <a:gd name="connsiteY7" fmla="*/ 649560 h 782137"/>
                <a:gd name="connsiteX8" fmla="*/ 376455 w 751576"/>
                <a:gd name="connsiteY8" fmla="*/ 750825 h 782137"/>
                <a:gd name="connsiteX9" fmla="*/ 119932 w 751576"/>
                <a:gd name="connsiteY9" fmla="*/ 649560 h 782137"/>
                <a:gd name="connsiteX10" fmla="*/ 28651 w 751576"/>
                <a:gd name="connsiteY10" fmla="*/ 782137 h 78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1576" h="782137">
                  <a:moveTo>
                    <a:pt x="27317" y="782137"/>
                  </a:moveTo>
                  <a:cubicBezTo>
                    <a:pt x="9327" y="738167"/>
                    <a:pt x="0" y="690865"/>
                    <a:pt x="0" y="640899"/>
                  </a:cubicBezTo>
                  <a:cubicBezTo>
                    <a:pt x="0" y="590933"/>
                    <a:pt x="8662" y="549628"/>
                    <a:pt x="23986" y="508323"/>
                  </a:cubicBezTo>
                  <a:cubicBezTo>
                    <a:pt x="8662" y="467017"/>
                    <a:pt x="0" y="422381"/>
                    <a:pt x="0" y="375746"/>
                  </a:cubicBezTo>
                  <a:cubicBezTo>
                    <a:pt x="0" y="168553"/>
                    <a:pt x="167905" y="0"/>
                    <a:pt x="375788" y="0"/>
                  </a:cubicBezTo>
                  <a:cubicBezTo>
                    <a:pt x="583670" y="0"/>
                    <a:pt x="751577" y="167886"/>
                    <a:pt x="751577" y="375746"/>
                  </a:cubicBezTo>
                  <a:cubicBezTo>
                    <a:pt x="751577" y="583605"/>
                    <a:pt x="742915" y="467017"/>
                    <a:pt x="727590" y="508323"/>
                  </a:cubicBezTo>
                  <a:cubicBezTo>
                    <a:pt x="706934" y="562286"/>
                    <a:pt x="674286" y="610919"/>
                    <a:pt x="632977" y="649560"/>
                  </a:cubicBezTo>
                  <a:cubicBezTo>
                    <a:pt x="565681" y="712185"/>
                    <a:pt x="475731" y="750825"/>
                    <a:pt x="376455" y="750825"/>
                  </a:cubicBezTo>
                  <a:cubicBezTo>
                    <a:pt x="277176" y="750825"/>
                    <a:pt x="186562" y="712185"/>
                    <a:pt x="119932" y="649560"/>
                  </a:cubicBezTo>
                  <a:cubicBezTo>
                    <a:pt x="80620" y="686202"/>
                    <a:pt x="49305" y="731505"/>
                    <a:pt x="28651" y="782137"/>
                  </a:cubicBezTo>
                  <a:close/>
                </a:path>
              </a:pathLst>
            </a:custGeom>
            <a:solidFill>
              <a:srgbClr val="ADD037"/>
            </a:solidFill>
            <a:ln w="6662" cap="flat">
              <a:noFill/>
              <a:prstDash val="solid"/>
              <a:miter/>
            </a:ln>
          </p:spPr>
          <p:txBody>
            <a:bodyPr rtlCol="0" anchor="ctr"/>
            <a:lstStyle/>
            <a:p>
              <a:endParaRPr lang="en-US">
                <a:solidFill>
                  <a:srgbClr val="262626"/>
                </a:solidFill>
              </a:endParaRPr>
            </a:p>
          </p:txBody>
        </p:sp>
        <p:sp>
          <p:nvSpPr>
            <p:cNvPr id="42" name="Freeform 41">
              <a:extLst>
                <a:ext uri="{FF2B5EF4-FFF2-40B4-BE49-F238E27FC236}">
                  <a16:creationId xmlns:a16="http://schemas.microsoft.com/office/drawing/2014/main" id="{62BAC3A0-C2E0-A1F4-E3FA-994B6F8B1087}"/>
                </a:ext>
              </a:extLst>
            </p:cNvPr>
            <p:cNvSpPr/>
            <p:nvPr/>
          </p:nvSpPr>
          <p:spPr>
            <a:xfrm>
              <a:off x="3794857" y="5761975"/>
              <a:ext cx="213675" cy="282614"/>
            </a:xfrm>
            <a:custGeom>
              <a:avLst/>
              <a:gdLst>
                <a:gd name="connsiteX0" fmla="*/ 138227 w 213675"/>
                <a:gd name="connsiteY0" fmla="*/ 215400 h 282614"/>
                <a:gd name="connsiteX1" fmla="*/ 75596 w 213675"/>
                <a:gd name="connsiteY1" fmla="*/ 209405 h 282614"/>
                <a:gd name="connsiteX2" fmla="*/ 1637 w 213675"/>
                <a:gd name="connsiteY2" fmla="*/ 88819 h 282614"/>
                <a:gd name="connsiteX3" fmla="*/ 117571 w 213675"/>
                <a:gd name="connsiteY3" fmla="*/ 213 h 282614"/>
                <a:gd name="connsiteX4" fmla="*/ 213518 w 213675"/>
                <a:gd name="connsiteY4" fmla="*/ 100812 h 282614"/>
                <a:gd name="connsiteX5" fmla="*/ 134228 w 213675"/>
                <a:gd name="connsiteY5" fmla="*/ 262702 h 282614"/>
                <a:gd name="connsiteX6" fmla="*/ 106911 w 213675"/>
                <a:gd name="connsiteY6" fmla="*/ 282022 h 282614"/>
                <a:gd name="connsiteX7" fmla="*/ 98249 w 213675"/>
                <a:gd name="connsiteY7" fmla="*/ 282022 h 282614"/>
                <a:gd name="connsiteX8" fmla="*/ 100248 w 213675"/>
                <a:gd name="connsiteY8" fmla="*/ 273362 h 282614"/>
                <a:gd name="connsiteX9" fmla="*/ 138227 w 213675"/>
                <a:gd name="connsiteY9" fmla="*/ 214068 h 28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675" h="282614">
                  <a:moveTo>
                    <a:pt x="138227" y="215400"/>
                  </a:moveTo>
                  <a:cubicBezTo>
                    <a:pt x="114907" y="213402"/>
                    <a:pt x="94918" y="214734"/>
                    <a:pt x="75596" y="209405"/>
                  </a:cubicBezTo>
                  <a:cubicBezTo>
                    <a:pt x="23625" y="195414"/>
                    <a:pt x="-7690" y="141451"/>
                    <a:pt x="1637" y="88819"/>
                  </a:cubicBezTo>
                  <a:cubicBezTo>
                    <a:pt x="11631" y="32858"/>
                    <a:pt x="58939" y="-3118"/>
                    <a:pt x="117571" y="213"/>
                  </a:cubicBezTo>
                  <a:cubicBezTo>
                    <a:pt x="168877" y="3544"/>
                    <a:pt x="211519" y="47514"/>
                    <a:pt x="213518" y="100812"/>
                  </a:cubicBezTo>
                  <a:cubicBezTo>
                    <a:pt x="216182" y="168765"/>
                    <a:pt x="184867" y="220730"/>
                    <a:pt x="134228" y="262702"/>
                  </a:cubicBezTo>
                  <a:cubicBezTo>
                    <a:pt x="125568" y="270031"/>
                    <a:pt x="116239" y="276027"/>
                    <a:pt x="106911" y="282022"/>
                  </a:cubicBezTo>
                  <a:cubicBezTo>
                    <a:pt x="104912" y="283355"/>
                    <a:pt x="100914" y="282022"/>
                    <a:pt x="98249" y="282022"/>
                  </a:cubicBezTo>
                  <a:cubicBezTo>
                    <a:pt x="98249" y="279358"/>
                    <a:pt x="98249" y="276027"/>
                    <a:pt x="100248" y="273362"/>
                  </a:cubicBezTo>
                  <a:cubicBezTo>
                    <a:pt x="112907" y="253375"/>
                    <a:pt x="125568" y="233389"/>
                    <a:pt x="138227" y="214068"/>
                  </a:cubicBezTo>
                  <a:close/>
                </a:path>
              </a:pathLst>
            </a:custGeom>
            <a:solidFill>
              <a:schemeClr val="bg1"/>
            </a:solidFill>
            <a:ln w="6662" cap="flat">
              <a:noFill/>
              <a:prstDash val="solid"/>
              <a:miter/>
            </a:ln>
          </p:spPr>
          <p:txBody>
            <a:bodyPr rtlCol="0" anchor="ctr"/>
            <a:lstStyle/>
            <a:p>
              <a:endParaRPr lang="en-US">
                <a:solidFill>
                  <a:srgbClr val="262626"/>
                </a:solidFill>
              </a:endParaRPr>
            </a:p>
          </p:txBody>
        </p:sp>
        <p:sp>
          <p:nvSpPr>
            <p:cNvPr id="43" name="Freeform 42">
              <a:extLst>
                <a:ext uri="{FF2B5EF4-FFF2-40B4-BE49-F238E27FC236}">
                  <a16:creationId xmlns:a16="http://schemas.microsoft.com/office/drawing/2014/main" id="{71926313-46D0-3A20-CB34-0EF440BCCBBE}"/>
                </a:ext>
              </a:extLst>
            </p:cNvPr>
            <p:cNvSpPr/>
            <p:nvPr/>
          </p:nvSpPr>
          <p:spPr>
            <a:xfrm>
              <a:off x="3546595" y="5762276"/>
              <a:ext cx="213875" cy="282387"/>
            </a:xfrm>
            <a:custGeom>
              <a:avLst/>
              <a:gdLst>
                <a:gd name="connsiteX0" fmla="*/ 134630 w 213875"/>
                <a:gd name="connsiteY0" fmla="*/ 211102 h 282387"/>
                <a:gd name="connsiteX1" fmla="*/ 59339 w 213875"/>
                <a:gd name="connsiteY1" fmla="*/ 203108 h 282387"/>
                <a:gd name="connsiteX2" fmla="*/ 4038 w 213875"/>
                <a:gd name="connsiteY2" fmla="*/ 77193 h 282387"/>
                <a:gd name="connsiteX3" fmla="*/ 119305 w 213875"/>
                <a:gd name="connsiteY3" fmla="*/ 578 h 282387"/>
                <a:gd name="connsiteX4" fmla="*/ 213253 w 213875"/>
                <a:gd name="connsiteY4" fmla="*/ 95848 h 282387"/>
                <a:gd name="connsiteX5" fmla="*/ 169277 w 213875"/>
                <a:gd name="connsiteY5" fmla="*/ 228424 h 282387"/>
                <a:gd name="connsiteX6" fmla="*/ 109978 w 213875"/>
                <a:gd name="connsiteY6" fmla="*/ 280389 h 282387"/>
                <a:gd name="connsiteX7" fmla="*/ 97984 w 213875"/>
                <a:gd name="connsiteY7" fmla="*/ 282388 h 282387"/>
                <a:gd name="connsiteX8" fmla="*/ 101982 w 213875"/>
                <a:gd name="connsiteY8" fmla="*/ 271728 h 282387"/>
                <a:gd name="connsiteX9" fmla="*/ 137962 w 213875"/>
                <a:gd name="connsiteY9" fmla="*/ 215099 h 282387"/>
                <a:gd name="connsiteX10" fmla="*/ 134630 w 213875"/>
                <a:gd name="connsiteY10" fmla="*/ 211102 h 28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875" h="282387">
                  <a:moveTo>
                    <a:pt x="134630" y="211102"/>
                  </a:moveTo>
                  <a:cubicBezTo>
                    <a:pt x="108645" y="217098"/>
                    <a:pt x="83326" y="215099"/>
                    <a:pt x="59339" y="203108"/>
                  </a:cubicBezTo>
                  <a:cubicBezTo>
                    <a:pt x="13365" y="180457"/>
                    <a:pt x="-9955" y="127159"/>
                    <a:pt x="4038" y="77193"/>
                  </a:cubicBezTo>
                  <a:cubicBezTo>
                    <a:pt x="18029" y="27227"/>
                    <a:pt x="65336" y="-4752"/>
                    <a:pt x="119305" y="578"/>
                  </a:cubicBezTo>
                  <a:cubicBezTo>
                    <a:pt x="167945" y="5242"/>
                    <a:pt x="209254" y="45881"/>
                    <a:pt x="213253" y="95848"/>
                  </a:cubicBezTo>
                  <a:cubicBezTo>
                    <a:pt x="217251" y="146480"/>
                    <a:pt x="201926" y="191116"/>
                    <a:pt x="169277" y="228424"/>
                  </a:cubicBezTo>
                  <a:cubicBezTo>
                    <a:pt x="151954" y="247744"/>
                    <a:pt x="130633" y="263734"/>
                    <a:pt x="109978" y="280389"/>
                  </a:cubicBezTo>
                  <a:cubicBezTo>
                    <a:pt x="107313" y="282388"/>
                    <a:pt x="101982" y="281721"/>
                    <a:pt x="97984" y="282388"/>
                  </a:cubicBezTo>
                  <a:cubicBezTo>
                    <a:pt x="99316" y="279057"/>
                    <a:pt x="99983" y="275059"/>
                    <a:pt x="101982" y="271728"/>
                  </a:cubicBezTo>
                  <a:cubicBezTo>
                    <a:pt x="113976" y="253074"/>
                    <a:pt x="125968" y="233754"/>
                    <a:pt x="137962" y="215099"/>
                  </a:cubicBezTo>
                  <a:cubicBezTo>
                    <a:pt x="136629" y="213767"/>
                    <a:pt x="135962" y="212435"/>
                    <a:pt x="134630" y="211102"/>
                  </a:cubicBezTo>
                  <a:close/>
                </a:path>
              </a:pathLst>
            </a:custGeom>
            <a:solidFill>
              <a:schemeClr val="bg1"/>
            </a:solidFill>
            <a:ln w="6662" cap="flat">
              <a:noFill/>
              <a:prstDash val="solid"/>
              <a:miter/>
            </a:ln>
          </p:spPr>
          <p:txBody>
            <a:bodyPr rtlCol="0" anchor="ctr"/>
            <a:lstStyle/>
            <a:p>
              <a:endParaRPr lang="en-US">
                <a:solidFill>
                  <a:srgbClr val="262626"/>
                </a:solidFill>
              </a:endParaRPr>
            </a:p>
          </p:txBody>
        </p:sp>
      </p:grpSp>
      <p:sp>
        <p:nvSpPr>
          <p:cNvPr id="3" name="Freeform 2">
            <a:extLst>
              <a:ext uri="{FF2B5EF4-FFF2-40B4-BE49-F238E27FC236}">
                <a16:creationId xmlns:a16="http://schemas.microsoft.com/office/drawing/2014/main" id="{D0C5DA6D-0962-1264-97F6-2399137EDD9C}"/>
              </a:ext>
            </a:extLst>
          </p:cNvPr>
          <p:cNvSpPr/>
          <p:nvPr/>
        </p:nvSpPr>
        <p:spPr>
          <a:xfrm rot="20057100">
            <a:off x="2855448" y="6239255"/>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cxnSp>
        <p:nvCxnSpPr>
          <p:cNvPr id="8" name="Straight Connector 7">
            <a:extLst>
              <a:ext uri="{FF2B5EF4-FFF2-40B4-BE49-F238E27FC236}">
                <a16:creationId xmlns:a16="http://schemas.microsoft.com/office/drawing/2014/main" id="{9E2D9EFE-2582-F4B0-9B9C-638DCC2F95B2}"/>
              </a:ext>
            </a:extLst>
          </p:cNvPr>
          <p:cNvCxnSpPr>
            <a:cxnSpLocks/>
          </p:cNvCxnSpPr>
          <p:nvPr/>
        </p:nvCxnSpPr>
        <p:spPr>
          <a:xfrm>
            <a:off x="3183503" y="8313762"/>
            <a:ext cx="0" cy="1245705"/>
          </a:xfrm>
          <a:prstGeom prst="line">
            <a:avLst/>
          </a:prstGeom>
          <a:ln w="12700">
            <a:solidFill>
              <a:srgbClr val="0C4659"/>
            </a:solidFill>
            <a:prstDash val="sysDot"/>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4F61E30-1833-D9E7-6560-71967ACE28ED}"/>
              </a:ext>
            </a:extLst>
          </p:cNvPr>
          <p:cNvCxnSpPr>
            <a:cxnSpLocks/>
          </p:cNvCxnSpPr>
          <p:nvPr/>
        </p:nvCxnSpPr>
        <p:spPr>
          <a:xfrm>
            <a:off x="395" y="8319857"/>
            <a:ext cx="3183108" cy="0"/>
          </a:xfrm>
          <a:prstGeom prst="line">
            <a:avLst/>
          </a:prstGeom>
          <a:ln w="12700">
            <a:solidFill>
              <a:srgbClr val="0C4659"/>
            </a:solidFill>
            <a:prstDash val="sysDot"/>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73BCC371-1E9B-B7B4-999E-BE2DBCE7DF1F}"/>
              </a:ext>
            </a:extLst>
          </p:cNvPr>
          <p:cNvSpPr txBox="1"/>
          <p:nvPr/>
        </p:nvSpPr>
        <p:spPr>
          <a:xfrm>
            <a:off x="608595" y="8158405"/>
            <a:ext cx="2380249" cy="915956"/>
          </a:xfrm>
          <a:prstGeom prst="rect">
            <a:avLst/>
          </a:prstGeom>
          <a:noFill/>
        </p:spPr>
        <p:txBody>
          <a:bodyPr wrap="square" rtlCol="0">
            <a:spAutoFit/>
          </a:bodyPr>
          <a:lstStyle/>
          <a:p>
            <a:pPr>
              <a:lnSpc>
                <a:spcPts val="1580"/>
              </a:lnSpc>
            </a:pPr>
            <a:r>
              <a:rPr lang="en-US" sz="1600" b="1" dirty="0">
                <a:solidFill>
                  <a:srgbClr val="00898B"/>
                </a:solidFill>
                <a:highlight>
                  <a:srgbClr val="FFFFFF"/>
                </a:highlight>
                <a:latin typeface="Calibri" panose="020F0502020204030204" pitchFamily="34" charset="0"/>
                <a:cs typeface="Calibri" panose="020F0502020204030204" pitchFamily="34" charset="0"/>
              </a:rPr>
              <a:t>L'intelligenza artificiale analizza i dati raccolti per identificare specifici fattori di stress, che possono includere: </a:t>
            </a:r>
          </a:p>
        </p:txBody>
      </p:sp>
      <p:sp>
        <p:nvSpPr>
          <p:cNvPr id="11" name="TextBox 10">
            <a:extLst>
              <a:ext uri="{FF2B5EF4-FFF2-40B4-BE49-F238E27FC236}">
                <a16:creationId xmlns:a16="http://schemas.microsoft.com/office/drawing/2014/main" id="{8DA75B2C-1409-4403-BF2B-602221D7840C}"/>
              </a:ext>
            </a:extLst>
          </p:cNvPr>
          <p:cNvSpPr txBox="1"/>
          <p:nvPr/>
        </p:nvSpPr>
        <p:spPr>
          <a:xfrm>
            <a:off x="3323055" y="8396018"/>
            <a:ext cx="3303594" cy="1170000"/>
          </a:xfrm>
          <a:prstGeom prst="rect">
            <a:avLst/>
          </a:prstGeom>
          <a:noFill/>
        </p:spPr>
        <p:txBody>
          <a:bodyPr wrap="square" rtlCol="0">
            <a:spAutoFit/>
          </a:bodyPr>
          <a:lstStyle/>
          <a:p>
            <a:pPr marL="182563" indent="-174625">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Livelli insufficienti di acqua o nutrienti</a:t>
            </a:r>
          </a:p>
          <a:p>
            <a:pPr marL="182563" indent="-174625">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Applicazione errata </a:t>
            </a:r>
            <a:r>
              <a:rPr lang="en-US" sz="1150" dirty="0" err="1">
                <a:solidFill>
                  <a:srgbClr val="000000"/>
                </a:solidFill>
                <a:latin typeface="Calibri" panose="020F0502020204030204" pitchFamily="34" charset="0"/>
                <a:cs typeface="Calibri" panose="020F0502020204030204" pitchFamily="34" charset="0"/>
              </a:rPr>
              <a:t>di fertilizzanti</a:t>
            </a:r>
          </a:p>
          <a:p>
            <a:pPr marL="182563" indent="-174625">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Irrigazione impropria</a:t>
            </a:r>
          </a:p>
          <a:p>
            <a:pPr marL="182563" indent="-174625">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Rilevamento precoce delle malattie delle piante (anche durante la fase di incubazione)</a:t>
            </a:r>
          </a:p>
          <a:p>
            <a:pPr marL="182563" indent="-174625">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a:p>
            <a:pPr marL="755650" lvl="0" indent="-171450">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628B94DF-DB42-247D-C54E-951F79AC0C39}"/>
              </a:ext>
            </a:extLst>
          </p:cNvPr>
          <p:cNvCxnSpPr>
            <a:cxnSpLocks/>
          </p:cNvCxnSpPr>
          <p:nvPr/>
        </p:nvCxnSpPr>
        <p:spPr>
          <a:xfrm>
            <a:off x="3183503" y="9559467"/>
            <a:ext cx="4387328" cy="0"/>
          </a:xfrm>
          <a:prstGeom prst="line">
            <a:avLst/>
          </a:prstGeom>
          <a:ln w="12700">
            <a:solidFill>
              <a:srgbClr val="0C4659"/>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3807239"/>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58b41f4-9262-4964-9013-127d98c85303" xsi:nil="true"/>
    <lcf76f155ced4ddcb4097134ff3c332f xmlns="92a36596-4c27-4ea1-9f04-71a23c4554a9">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202075A42567844860B0528BA6E2D9A" ma:contentTypeVersion="12" ma:contentTypeDescription="Create a new document." ma:contentTypeScope="" ma:versionID="51ad0387b65958da143827687385249c">
  <xsd:schema xmlns:xsd="http://www.w3.org/2001/XMLSchema" xmlns:xs="http://www.w3.org/2001/XMLSchema" xmlns:p="http://schemas.microsoft.com/office/2006/metadata/properties" xmlns:ns2="92a36596-4c27-4ea1-9f04-71a23c4554a9" xmlns:ns3="558b41f4-9262-4964-9013-127d98c85303" targetNamespace="http://schemas.microsoft.com/office/2006/metadata/properties" ma:root="true" ma:fieldsID="fd8ca7b18152260897202c1aa294b4a6" ns2:_="" ns3:_="">
    <xsd:import namespace="92a36596-4c27-4ea1-9f04-71a23c4554a9"/>
    <xsd:import namespace="558b41f4-9262-4964-9013-127d98c8530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2a36596-4c27-4ea1-9f04-71a23c4554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75f1a9de-88f8-493e-beca-db2515e1193d"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58b41f4-9262-4964-9013-127d98c8530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88594747-aaa1-4ddf-847f-3e17b26a7ddb}" ma:internalName="TaxCatchAll" ma:showField="CatchAllData" ma:web="558b41f4-9262-4964-9013-127d98c8530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 ds:uri="558b41f4-9262-4964-9013-127d98c85303"/>
    <ds:schemaRef ds:uri="92a36596-4c27-4ea1-9f04-71a23c4554a9"/>
  </ds:schemaRefs>
</ds:datastoreItem>
</file>

<file path=customXml/itemProps2.xml><?xml version="1.0" encoding="utf-8"?>
<ds:datastoreItem xmlns:ds="http://schemas.openxmlformats.org/officeDocument/2006/customXml" ds:itemID="{F37DA979-F65F-44F2-9975-4B6B32D364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2a36596-4c27-4ea1-9f04-71a23c4554a9"/>
    <ds:schemaRef ds:uri="558b41f4-9262-4964-9013-127d98c8530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Magazine layout</Template>
  <TotalTime>526</TotalTime>
  <Words>9373</Words>
  <Application>Microsoft Office PowerPoint</Application>
  <PresentationFormat>Custom</PresentationFormat>
  <Paragraphs>470</Paragraphs>
  <Slides>31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31</vt:i4>
      </vt:variant>
    </vt:vector>
  </HeadingPairs>
  <TitlesOfParts>
    <vt:vector size="38" baseType="lpstr">
      <vt:lpstr>Arial</vt:lpstr>
      <vt:lpstr>Calibri</vt:lpstr>
      <vt:lpstr>Montserrat</vt:lpstr>
      <vt:lpstr>Montserrat Light</vt:lpstr>
      <vt:lpstr>Poppins</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keywords>, docId:57754E08DAE79FDCF6F5E9F1FB16A67D</cp:keywords>
  <cp:lastModifiedBy>aine hamill</cp:lastModifiedBy>
  <cp:revision>438</cp:revision>
  <cp:lastPrinted>2022-04-20T17:04:48Z</cp:lastPrinted>
  <dcterms:created xsi:type="dcterms:W3CDTF">2021-06-15T11:45:52Z</dcterms:created>
  <dcterms:modified xsi:type="dcterms:W3CDTF">2026-05-27T09:20:40Z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0x0101001202075A42567844860B0528BA6E2D9A</vt:lpwstr>
  </property>
</Properties>
</file>