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0"/>
  </p:notesMasterIdLst>
  <p:handoutMasterIdLst>
    <p:handoutMasterId r:id="rId41"/>
  </p:handoutMasterIdLst>
  <p:sldIdLst>
    <p:sldId id="4286" r:id="rId5"/>
    <p:sldId id="4306" r:id="rId6"/>
    <p:sldId id="4349" r:id="rId7"/>
    <p:sldId id="4323" r:id="rId8"/>
    <p:sldId id="4345" r:id="rId9"/>
    <p:sldId id="4346" r:id="rId10"/>
    <p:sldId id="4350" r:id="rId11"/>
    <p:sldId id="4322" r:id="rId12"/>
    <p:sldId id="4351" r:id="rId13"/>
    <p:sldId id="4343" r:id="rId14"/>
    <p:sldId id="4353" r:id="rId15"/>
    <p:sldId id="4367" r:id="rId16"/>
    <p:sldId id="4366" r:id="rId17"/>
    <p:sldId id="4356" r:id="rId18"/>
    <p:sldId id="4342" r:id="rId19"/>
    <p:sldId id="4354" r:id="rId20"/>
    <p:sldId id="4355" r:id="rId21"/>
    <p:sldId id="4368" r:id="rId22"/>
    <p:sldId id="4357" r:id="rId23"/>
    <p:sldId id="4352" r:id="rId24"/>
    <p:sldId id="4344" r:id="rId25"/>
    <p:sldId id="4358" r:id="rId26"/>
    <p:sldId id="4360" r:id="rId27"/>
    <p:sldId id="4369" r:id="rId28"/>
    <p:sldId id="4361" r:id="rId29"/>
    <p:sldId id="4370" r:id="rId30"/>
    <p:sldId id="4339" r:id="rId31"/>
    <p:sldId id="4362" r:id="rId32"/>
    <p:sldId id="4363" r:id="rId33"/>
    <p:sldId id="4364" r:id="rId34"/>
    <p:sldId id="4372" r:id="rId35"/>
    <p:sldId id="4371" r:id="rId36"/>
    <p:sldId id="4373" r:id="rId37"/>
    <p:sldId id="4374" r:id="rId38"/>
    <p:sldId id="426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8B"/>
    <a:srgbClr val="51C4C6"/>
    <a:srgbClr val="ADD037"/>
    <a:srgbClr val="262626"/>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12"/>
    <p:restoredTop sz="95082"/>
  </p:normalViewPr>
  <p:slideViewPr>
    <p:cSldViewPr snapToGrid="0" snapToObjects="1">
      <p:cViewPr varScale="1">
        <p:scale>
          <a:sx n="63" d="100"/>
          <a:sy n="63" d="100"/>
        </p:scale>
        <p:origin x="236"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5/27/2026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A7DB6-376D-17CA-514E-DD00DA016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211B6-B7D3-EDF3-4F0D-60E733AB1C1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6163A5AD-B8C3-7871-55FE-D19212E57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2560E3-0A76-D4DF-1EB0-052A8DD937AE}"/>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84547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06AB-26C8-32C6-27CE-649B178AB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7A984-00B0-4AD8-D340-0E7F25A66C8E}"/>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1DA1C087-012B-5F0B-009D-97576E6960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B9CCA9-4E61-92CB-075F-50EAA3A7F974}"/>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27205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DBBE9-F488-4DF1-4954-BEFD340FA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0DBC0-5AB8-CA91-850D-1D1458E907CA}"/>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9200E420-B856-2390-295A-62FD53E5DD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3FD925-06DF-7912-AF2D-837605823895}"/>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83550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teronline.com/" TargetMode="External"/><Relationship Id="rId2" Type="http://schemas.openxmlformats.org/officeDocument/2006/relationships/hyperlink" Target="https://www.badgermeter.com/en-gb/blog/" TargetMode="External"/><Relationship Id="rId1" Type="http://schemas.openxmlformats.org/officeDocument/2006/relationships/slideLayout" Target="../slideLayouts/slideLayout14.xml"/><Relationship Id="rId6" Type="http://schemas.openxmlformats.org/officeDocument/2006/relationships/image" Target="../media/image22.jpg"/><Relationship Id="rId5" Type="http://schemas.openxmlformats.org/officeDocument/2006/relationships/hyperlink" Target="https://www.unesco.org/en/articles/applications-artificial-intelligence-water-management" TargetMode="External"/><Relationship Id="rId4" Type="http://schemas.openxmlformats.org/officeDocument/2006/relationships/hyperlink" Target="https://www.iwmi.org/new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hbr.org/2024/07/the-uneven-distribution-of-ais-environmental-impacts?utm_medium=paidsearch&amp;utm_source=google&amp;utm_campaign=intlcontent_bussoc&amp;utm_term=Non-Brand&amp;tpcc=intlcontent_bussoc&amp;gad_source=1&amp;gad_campaignid=20712984896&amp;gbraid=0AAAAAD9b3uSQi0M-LyKZVtm7k4WMpZxjX&amp;gclid=Cj0KCQiAvtzLBhCPARIsALwhxdpW35lAaLcX8pRZU8667sE_NJXkEKAcqIV9n-UpqkysxZTlWiXAMMYaAs2uEALw_wcB" TargetMode="External"/><Relationship Id="rId2" Type="http://schemas.openxmlformats.org/officeDocument/2006/relationships/hyperlink" Target="https://www.iwmi.org/news/the-cloud-is-running-dry/" TargetMode="External"/><Relationship Id="rId1" Type="http://schemas.openxmlformats.org/officeDocument/2006/relationships/slideLayout" Target="../slideLayouts/slideLayout14.xml"/><Relationship Id="rId5" Type="http://schemas.openxmlformats.org/officeDocument/2006/relationships/image" Target="../media/image17.jpg"/><Relationship Id="rId4" Type="http://schemas.openxmlformats.org/officeDocument/2006/relationships/hyperlink" Target="https://andthewest.stanford.edu/2025/thirsty-for-power-and-water-ai-crunching-data-centers-sprout-across-the-wes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619701" y="3838473"/>
            <a:ext cx="3950716" cy="1008397"/>
          </a:xfrm>
          <a:prstGeom prst="rect">
            <a:avLst/>
          </a:prstGeom>
        </p:spPr>
        <p:txBody>
          <a:bodyPr/>
          <a:lstStyle/>
          <a:p>
            <a:r>
              <a:rPr lang="en-US" b="1" dirty="0"/>
              <a:t>AI in Water </a:t>
            </a:r>
          </a:p>
          <a:p>
            <a:r>
              <a:rPr lang="en-US" b="1" dirty="0"/>
              <a:t>Management </a:t>
            </a:r>
            <a:endParaRPr lang="en-US" sz="4400" b="1"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US" b="1" dirty="0"/>
              <a:t>Module 5</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6">
            <a:extLst>
              <a:ext uri="{FF2B5EF4-FFF2-40B4-BE49-F238E27FC236}">
                <a16:creationId xmlns:a16="http://schemas.microsoft.com/office/drawing/2014/main" id="{E87E6743-DEBE-7A51-63EB-44FAE20D40A5}"/>
              </a:ext>
            </a:extLst>
          </p:cNvPr>
          <p:cNvSpPr txBox="1">
            <a:spLocks/>
          </p:cNvSpPr>
          <p:nvPr/>
        </p:nvSpPr>
        <p:spPr>
          <a:xfrm>
            <a:off x="619701" y="4981989"/>
            <a:ext cx="5982505" cy="389163"/>
          </a:xfrm>
          <a:prstGeom prst="rect">
            <a:avLst/>
          </a:prstGeom>
        </p:spPr>
        <p:txBody>
          <a:bodyPr anchor="t">
            <a:noAutofit/>
          </a:bodyPr>
          <a:lstStyle>
            <a:lvl1pPr marL="0" indent="0" algn="l" defTabSz="914400" rtl="0" eaLnBrk="1" latinLnBrk="0" hangingPunct="1">
              <a:lnSpc>
                <a:spcPts val="3954"/>
              </a:lnSpc>
              <a:spcBef>
                <a:spcPts val="0"/>
              </a:spcBef>
              <a:buFont typeface="Arial" panose="020B0604020202020204" pitchFamily="34" charset="0"/>
              <a:buNone/>
              <a:defRPr sz="4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Proxylab</a:t>
            </a:r>
            <a:endParaRPr lang="en-US" sz="2400" b="1" dirty="0"/>
          </a:p>
        </p:txBody>
      </p:sp>
      <p:pic>
        <p:nvPicPr>
          <p:cNvPr id="4" name="Picture 3">
            <a:extLst>
              <a:ext uri="{FF2B5EF4-FFF2-40B4-BE49-F238E27FC236}">
                <a16:creationId xmlns:a16="http://schemas.microsoft.com/office/drawing/2014/main" id="{CD713959-797D-9DAD-2F69-A4D03FFED4BB}"/>
              </a:ext>
            </a:extLst>
          </p:cNvPr>
          <p:cNvPicPr>
            <a:picLocks noChangeAspect="1"/>
          </p:cNvPicPr>
          <p:nvPr/>
        </p:nvPicPr>
        <p:blipFill>
          <a:blip r:embed="rId4"/>
          <a:stretch>
            <a:fillRect/>
          </a:stretch>
        </p:blipFill>
        <p:spPr>
          <a:xfrm>
            <a:off x="10944688" y="6143736"/>
            <a:ext cx="1047758" cy="61913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t>Water Scarcity and Climate Extremes</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1735" y="1265076"/>
            <a:ext cx="6553234" cy="999383"/>
          </a:xfrm>
        </p:spPr>
        <p:txBody>
          <a:bodyPr/>
          <a:lstStyle/>
          <a:p>
            <a:pPr algn="just"/>
            <a:r>
              <a:rPr lang="en-US" sz="2000" dirty="0"/>
              <a:t>Droughts, heatwaves, and unpredictable rainfall patterns reduce available freshwater and make supply planning more difficult</a:t>
            </a:r>
            <a:r>
              <a:rPr lang="en-US" dirty="0"/>
              <a:t>.</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t>Pollution and Water Quality Issues</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21735" y="3115336"/>
            <a:ext cx="6553234" cy="999383"/>
          </a:xfrm>
        </p:spPr>
        <p:txBody>
          <a:bodyPr/>
          <a:lstStyle/>
          <a:p>
            <a:pPr algn="just"/>
            <a:r>
              <a:rPr lang="en-US" sz="2000" dirty="0"/>
              <a:t>Industrial discharges, agricultural fertilizers and pesticides, and poor sanitation contaminate surface and groundwater, threaten drinking water safety, ecosystems, and public health.</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t>Urbanization and Population Growth</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p:txBody>
          <a:bodyPr/>
          <a:lstStyle/>
          <a:p>
            <a:pPr algn="just"/>
            <a:r>
              <a:rPr lang="en-US" sz="2000" dirty="0"/>
              <a:t>Rapid urban growth puts heavy pressure on water infrastructure. Demand often exceeds capacity, causing supply shortages and unequal distribution.</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8" name="Picture Placeholder 17" descr="A water droplet with earth in it&#10;&#10;AI-generated content may be incorrect.">
            <a:extLst>
              <a:ext uri="{FF2B5EF4-FFF2-40B4-BE49-F238E27FC236}">
                <a16:creationId xmlns:a16="http://schemas.microsoft.com/office/drawing/2014/main" id="{DB9306E7-078B-58CD-CD73-8F74ED56A447}"/>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16148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791158" y="1933189"/>
            <a:ext cx="4639192" cy="4377696"/>
          </a:xfrm>
        </p:spPr>
        <p:txBody>
          <a:bodyPr/>
          <a:lstStyle/>
          <a:p>
            <a:pPr marL="0"/>
            <a:r>
              <a:rPr lang="en-US" dirty="0"/>
              <a:t>Water systems are dynamic (weather, demand, assets) and decisions must be made with incomplete, fast-changing information</a:t>
            </a:r>
            <a:r>
              <a:rPr lang="en-IE" dirty="0"/>
              <a:t>.</a:t>
            </a:r>
            <a:r>
              <a:rPr lang="en-US" dirty="0"/>
              <a:t> Climate extremes and pollution increase operational risk, while budgets, energy costs, and regulations limit how fast systems can adapt.</a:t>
            </a:r>
            <a:endParaRPr lang="en-IE" dirty="0"/>
          </a:p>
          <a:p>
            <a:pPr marL="0"/>
            <a:r>
              <a:rPr lang="en-US" dirty="0"/>
              <a:t>So… we need smarter monitoring + prediction + optimization.</a:t>
            </a:r>
            <a:endParaRPr lang="en-IE"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6"/>
            <a:ext cx="4757375" cy="1497715"/>
          </a:xfrm>
        </p:spPr>
        <p:txBody>
          <a:bodyPr/>
          <a:lstStyle/>
          <a:p>
            <a:r>
              <a:rPr lang="en-US" dirty="0"/>
              <a:t>What do these challenges look like in practice?</a:t>
            </a:r>
            <a:endParaRPr lang="en-IE" dirty="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light bulb on a pile of coins&#10;&#10;AI-generated content may be incorrect.">
            <a:extLst>
              <a:ext uri="{FF2B5EF4-FFF2-40B4-BE49-F238E27FC236}">
                <a16:creationId xmlns:a16="http://schemas.microsoft.com/office/drawing/2014/main" id="{3607794B-F56D-B486-BDC0-0468ED7489A9}"/>
              </a:ext>
            </a:extLst>
          </p:cNvPr>
          <p:cNvPicPr>
            <a:picLocks noGrp="1" noChangeAspect="1"/>
          </p:cNvPicPr>
          <p:nvPr>
            <p:ph type="pic" sz="quarter" idx="44"/>
          </p:nvPr>
        </p:nvPicPr>
        <p:blipFill>
          <a:blip r:embed="rId2"/>
          <a:srcRect l="18906" r="18906"/>
          <a:stretch>
            <a:fillRect/>
          </a:stretch>
        </p:blipFill>
        <p:spPr/>
      </p:pic>
    </p:spTree>
    <p:extLst>
      <p:ext uri="{BB962C8B-B14F-4D97-AF65-F5344CB8AC3E}">
        <p14:creationId xmlns:p14="http://schemas.microsoft.com/office/powerpoint/2010/main" val="1673858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6BB8-8F03-47FD-D9BD-8094667279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07A0D1F-FA6A-D1B7-FB07-723889DDA8E2}"/>
              </a:ext>
            </a:extLst>
          </p:cNvPr>
          <p:cNvSpPr>
            <a:spLocks noGrp="1"/>
          </p:cNvSpPr>
          <p:nvPr>
            <p:ph type="body" sz="quarter" idx="18"/>
          </p:nvPr>
        </p:nvSpPr>
        <p:spPr>
          <a:xfrm>
            <a:off x="5943600" y="1612373"/>
            <a:ext cx="5365102" cy="3913188"/>
          </a:xfrm>
          <a:prstGeom prst="rect">
            <a:avLst/>
          </a:prstGeom>
        </p:spPr>
        <p:txBody>
          <a:bodyPr/>
          <a:lstStyle/>
          <a:p>
            <a:pPr marL="0"/>
            <a:r>
              <a:rPr lang="en-GB" dirty="0"/>
              <a:t>Check out the following video about T</a:t>
            </a:r>
            <a:r>
              <a:rPr lang="en-US" b="1" dirty="0"/>
              <a:t>op 10 Water Management Challenges of the 21st Century (4 min)</a:t>
            </a:r>
          </a:p>
          <a:p>
            <a:pPr marL="0"/>
            <a:endParaRPr lang="en-GB" dirty="0"/>
          </a:p>
          <a:p>
            <a:pPr marL="0"/>
            <a:r>
              <a:rPr lang="en-GB" dirty="0"/>
              <a:t>Video can also be accessed by clicking on this link:</a:t>
            </a:r>
          </a:p>
          <a:p>
            <a:r>
              <a:rPr lang="en-US" b="1" dirty="0"/>
              <a:t>https://</a:t>
            </a:r>
            <a:r>
              <a:rPr lang="en-US" b="1" dirty="0" err="1"/>
              <a:t>www.youtube.com</a:t>
            </a:r>
            <a:r>
              <a:rPr lang="en-US" b="1" dirty="0"/>
              <a:t>/</a:t>
            </a:r>
            <a:r>
              <a:rPr lang="en-US" b="1" dirty="0" err="1"/>
              <a:t>watch?v</a:t>
            </a:r>
            <a:r>
              <a:rPr lang="en-US" b="1" dirty="0"/>
              <a:t>=-lF6hqXYSiY</a:t>
            </a:r>
          </a:p>
        </p:txBody>
      </p:sp>
      <p:sp>
        <p:nvSpPr>
          <p:cNvPr id="5" name="Text Placeholder 4">
            <a:extLst>
              <a:ext uri="{FF2B5EF4-FFF2-40B4-BE49-F238E27FC236}">
                <a16:creationId xmlns:a16="http://schemas.microsoft.com/office/drawing/2014/main" id="{02F590A2-DA5B-9BEB-A822-02A6F2538F0D}"/>
              </a:ext>
            </a:extLst>
          </p:cNvPr>
          <p:cNvSpPr>
            <a:spLocks noGrp="1"/>
          </p:cNvSpPr>
          <p:nvPr>
            <p:ph type="body" sz="quarter" idx="16"/>
          </p:nvPr>
        </p:nvSpPr>
        <p:spPr>
          <a:prstGeom prst="rect">
            <a:avLst/>
          </a:prstGeom>
        </p:spPr>
        <p:txBody>
          <a:bodyPr/>
          <a:lstStyle/>
          <a:p>
            <a:r>
              <a:rPr lang="en-US" dirty="0"/>
              <a:t>WATCH</a:t>
            </a:r>
          </a:p>
        </p:txBody>
      </p:sp>
      <p:pic>
        <p:nvPicPr>
          <p:cNvPr id="4" name="Picture Placeholder 3" descr="A drop of water splashing into water&#10;&#10;AI-generated content may be incorrect.">
            <a:extLst>
              <a:ext uri="{FF2B5EF4-FFF2-40B4-BE49-F238E27FC236}">
                <a16:creationId xmlns:a16="http://schemas.microsoft.com/office/drawing/2014/main" id="{A740B3BE-2F63-C3FF-DAD4-BC43AF2CF458}"/>
              </a:ext>
            </a:extLst>
          </p:cNvPr>
          <p:cNvPicPr>
            <a:picLocks noGrp="1" noChangeAspect="1"/>
          </p:cNvPicPr>
          <p:nvPr>
            <p:ph type="pic" sz="quarter" idx="10"/>
          </p:nvPr>
        </p:nvPicPr>
        <p:blipFill>
          <a:blip r:embed="rId3"/>
          <a:srcRect l="817" r="817"/>
          <a:stretch>
            <a:fillRect/>
          </a:stretch>
        </p:blipFill>
        <p:spPr/>
      </p:pic>
    </p:spTree>
    <p:extLst>
      <p:ext uri="{BB962C8B-B14F-4D97-AF65-F5344CB8AC3E}">
        <p14:creationId xmlns:p14="http://schemas.microsoft.com/office/powerpoint/2010/main" val="3465440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6C40-831A-00F3-0DE0-53E23FEE24D1}"/>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479DC80-D97B-5142-E2A9-E689DA281FB1}"/>
              </a:ext>
            </a:extLst>
          </p:cNvPr>
          <p:cNvSpPr>
            <a:spLocks noGrp="1"/>
          </p:cNvSpPr>
          <p:nvPr>
            <p:ph type="body" sz="quarter" idx="35"/>
          </p:nvPr>
        </p:nvSpPr>
        <p:spPr/>
        <p:txBody>
          <a:bodyPr/>
          <a:lstStyle/>
          <a:p>
            <a:r>
              <a:rPr lang="en-US" dirty="0">
                <a:solidFill>
                  <a:srgbClr val="00898B"/>
                </a:solidFill>
              </a:rPr>
              <a:t>Mini Discussion</a:t>
            </a:r>
          </a:p>
          <a:p>
            <a:r>
              <a:rPr lang="en-US" dirty="0"/>
              <a:t>Where do you think the biggest ‘visibility gap’ is in a typical water </a:t>
            </a:r>
            <a:r>
              <a:rPr lang="en-US" dirty="0" err="1"/>
              <a:t>system:quality</a:t>
            </a:r>
            <a:r>
              <a:rPr lang="en-US" dirty="0"/>
              <a:t>, losses, or demand?</a:t>
            </a:r>
          </a:p>
        </p:txBody>
      </p:sp>
      <p:sp>
        <p:nvSpPr>
          <p:cNvPr id="6" name="Text Placeholder 5">
            <a:extLst>
              <a:ext uri="{FF2B5EF4-FFF2-40B4-BE49-F238E27FC236}">
                <a16:creationId xmlns:a16="http://schemas.microsoft.com/office/drawing/2014/main" id="{549F42CC-6063-12A7-83FA-D5F6110E3BBE}"/>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9571593-0168-F191-EEAE-CA390404B567}"/>
              </a:ext>
            </a:extLst>
          </p:cNvPr>
          <p:cNvSpPr>
            <a:spLocks noGrp="1"/>
          </p:cNvSpPr>
          <p:nvPr>
            <p:ph type="body" sz="quarter" idx="42"/>
          </p:nvPr>
        </p:nvSpPr>
        <p:spPr/>
        <p:txBody>
          <a:bodyPr/>
          <a:lstStyle/>
          <a:p>
            <a:r>
              <a:rPr lang="en-US" dirty="0"/>
              <a:t>Which is riskier: making a decision with incomplete data or waiting too long to act?</a:t>
            </a:r>
          </a:p>
        </p:txBody>
      </p:sp>
      <p:sp>
        <p:nvSpPr>
          <p:cNvPr id="10" name="Text Placeholder 9">
            <a:extLst>
              <a:ext uri="{FF2B5EF4-FFF2-40B4-BE49-F238E27FC236}">
                <a16:creationId xmlns:a16="http://schemas.microsoft.com/office/drawing/2014/main" id="{6A426667-0C52-8412-98CC-D6E08D8F1D69}"/>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1E90409-F75A-B61A-B362-4955C11756D0}"/>
              </a:ext>
            </a:extLst>
          </p:cNvPr>
          <p:cNvSpPr>
            <a:spLocks noGrp="1"/>
          </p:cNvSpPr>
          <p:nvPr>
            <p:ph type="body" sz="quarter" idx="45"/>
          </p:nvPr>
        </p:nvSpPr>
        <p:spPr/>
        <p:txBody>
          <a:bodyPr/>
          <a:lstStyle/>
          <a:p>
            <a:r>
              <a:rPr lang="en-US" dirty="0"/>
              <a:t>Which step is hardest in real life, monitoring, predicting, or optimizing, and why?”</a:t>
            </a:r>
          </a:p>
        </p:txBody>
      </p:sp>
      <p:sp>
        <p:nvSpPr>
          <p:cNvPr id="13" name="Text Placeholder 12">
            <a:extLst>
              <a:ext uri="{FF2B5EF4-FFF2-40B4-BE49-F238E27FC236}">
                <a16:creationId xmlns:a16="http://schemas.microsoft.com/office/drawing/2014/main" id="{E9DCD709-12A2-3EFB-1DB9-E6F99FB92C2F}"/>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17E06DE2-65F1-A8B1-420E-028B9F69F4C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8" name="Picture Placeholder 7" descr="A hand holding a yellow question mark&#10;&#10;AI-generated content may be incorrect.">
            <a:extLst>
              <a:ext uri="{FF2B5EF4-FFF2-40B4-BE49-F238E27FC236}">
                <a16:creationId xmlns:a16="http://schemas.microsoft.com/office/drawing/2014/main" id="{4306473B-D125-D497-5508-EC5A2C6A69F0}"/>
              </a:ext>
            </a:extLst>
          </p:cNvPr>
          <p:cNvPicPr>
            <a:picLocks noGrp="1" noChangeAspect="1"/>
          </p:cNvPicPr>
          <p:nvPr>
            <p:ph type="pic" sz="quarter" idx="41"/>
          </p:nvPr>
        </p:nvPicPr>
        <p:blipFill>
          <a:blip r:embed="rId3"/>
          <a:srcRect l="12531" r="12531"/>
          <a:stretch>
            <a:fillRect/>
          </a:stretch>
        </p:blipFill>
        <p:spPr/>
      </p:pic>
    </p:spTree>
    <p:extLst>
      <p:ext uri="{BB962C8B-B14F-4D97-AF65-F5344CB8AC3E}">
        <p14:creationId xmlns:p14="http://schemas.microsoft.com/office/powerpoint/2010/main" val="2438300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636756" y="1995803"/>
            <a:ext cx="4639192" cy="4377696"/>
          </a:xfrm>
        </p:spPr>
        <p:txBody>
          <a:bodyPr/>
          <a:lstStyle/>
          <a:p>
            <a:r>
              <a:rPr lang="en-US" dirty="0"/>
              <a:t>Pick one challenge and fill this:</a:t>
            </a:r>
            <a:endParaRPr lang="en-TR" b="1" dirty="0"/>
          </a:p>
          <a:p>
            <a:r>
              <a:rPr lang="en-TR" b="1" dirty="0"/>
              <a:t>Cause:</a:t>
            </a:r>
            <a:r>
              <a:rPr lang="en-TR" dirty="0"/>
              <a:t> (e.g., aging pipes, fertilizer runoff, heatwave)</a:t>
            </a:r>
          </a:p>
          <a:p>
            <a:r>
              <a:rPr lang="en-TR" dirty="0"/>
              <a:t> </a:t>
            </a:r>
            <a:r>
              <a:rPr lang="en-TR" b="1" dirty="0"/>
              <a:t>Impact:</a:t>
            </a:r>
            <a:r>
              <a:rPr lang="en-TR" dirty="0"/>
              <a:t> (cost, health, ecosystems, service reliability)</a:t>
            </a:r>
          </a:p>
          <a:p>
            <a:r>
              <a:rPr lang="en-TR" dirty="0"/>
              <a:t> </a:t>
            </a:r>
            <a:r>
              <a:rPr lang="en-TR" b="1" dirty="0"/>
              <a:t>Indicator:</a:t>
            </a:r>
            <a:r>
              <a:rPr lang="en-TR" dirty="0"/>
              <a:t> (turbidity spikes, pressure drop, customer complaints, reservoir level)</a:t>
            </a:r>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p:txBody>
          <a:bodyPr/>
          <a:lstStyle/>
          <a:p>
            <a:r>
              <a:rPr lang="en-US" sz="3200" dirty="0"/>
              <a:t>Cause – Impact - Indicator</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065DDA59-C183-EADB-C871-542DA3D3C1C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133706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lstStyle/>
          <a:p>
            <a:r>
              <a:rPr lang="en-US" dirty="0"/>
              <a:t>Unit 3- </a:t>
            </a:r>
          </a:p>
          <a:p>
            <a:r>
              <a:rPr lang="en-GB" dirty="0"/>
              <a:t>How can AI support Water management ?</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636756" y="1995803"/>
            <a:ext cx="4639192" cy="4377696"/>
          </a:xfrm>
        </p:spPr>
        <p:txBody>
          <a:bodyPr/>
          <a:lstStyle/>
          <a:p>
            <a:pPr marL="0"/>
            <a:r>
              <a:rPr lang="en-US" sz="2000" dirty="0"/>
              <a:t>Data-driven management means shifting from </a:t>
            </a:r>
            <a:r>
              <a:rPr lang="en-US" sz="2000" b="1" dirty="0"/>
              <a:t>reactive</a:t>
            </a:r>
            <a:r>
              <a:rPr lang="en-US" sz="2000" dirty="0"/>
              <a:t> actions (fix after failure) to </a:t>
            </a:r>
            <a:r>
              <a:rPr lang="en-US" sz="2000" b="1" dirty="0"/>
              <a:t>preventive and predictive</a:t>
            </a:r>
            <a:r>
              <a:rPr lang="en-US" sz="2000" dirty="0"/>
              <a:t> actions (detect early, plan ahead). AI models support this by spotting patterns and anomalies in large datasets and turning them into operational decisions.</a:t>
            </a:r>
          </a:p>
          <a:p>
            <a:pPr marL="0"/>
            <a:r>
              <a:rPr lang="en-US" sz="2000" dirty="0"/>
              <a:t>Across the water cycle, AI is mainly used to </a:t>
            </a:r>
            <a:r>
              <a:rPr lang="en-US" sz="2000" b="1" dirty="0"/>
              <a:t>monitor (real-time), predict (ahead of time), and optimize (best action)</a:t>
            </a:r>
            <a:endParaRPr lang="en-US" sz="2000" dirty="0"/>
          </a:p>
          <a:p>
            <a:pPr marL="0"/>
            <a:r>
              <a:rPr lang="en-US" sz="2000" dirty="0"/>
              <a:t>Recent “smart water” trends combine </a:t>
            </a:r>
            <a:r>
              <a:rPr lang="en-US" sz="2000" b="1" dirty="0"/>
              <a:t>AI/ML + IoT</a:t>
            </a:r>
            <a:r>
              <a:rPr lang="en-US" sz="2000" dirty="0"/>
              <a:t> across areas like </a:t>
            </a:r>
            <a:r>
              <a:rPr lang="en-US" sz="2000" b="1" dirty="0"/>
              <a:t>water distribution, rainwater harvesting, irrigation, and wastewater recycling</a:t>
            </a:r>
            <a:endParaRPr lang="en-IE" sz="200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p:txBody>
          <a:bodyPr/>
          <a:lstStyle/>
          <a:p>
            <a:r>
              <a:rPr lang="en-US" dirty="0"/>
              <a:t>AI in practice</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close up of a network&#10;&#10;AI-generated content may be incorrect.">
            <a:extLst>
              <a:ext uri="{FF2B5EF4-FFF2-40B4-BE49-F238E27FC236}">
                <a16:creationId xmlns:a16="http://schemas.microsoft.com/office/drawing/2014/main" id="{868F1678-FD17-024E-6E91-944973D9A75A}"/>
              </a:ext>
            </a:extLst>
          </p:cNvPr>
          <p:cNvPicPr>
            <a:picLocks noGrp="1" noChangeAspect="1"/>
          </p:cNvPicPr>
          <p:nvPr>
            <p:ph type="pic" sz="quarter" idx="44"/>
          </p:nvPr>
        </p:nvPicPr>
        <p:blipFill>
          <a:blip r:embed="rId2"/>
          <a:srcRect l="23244" r="23244"/>
          <a:stretch>
            <a:fillRect/>
          </a:stretch>
        </p:blipFill>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13876" y="1358757"/>
            <a:ext cx="4640278" cy="4831027"/>
          </a:xfrm>
        </p:spPr>
        <p:txBody>
          <a:bodyPr/>
          <a:lstStyle/>
          <a:p>
            <a:r>
              <a:rPr lang="en-TR" b="1" dirty="0"/>
              <a:t>Monitor → Predict → Optimize</a:t>
            </a:r>
            <a:endParaRPr lang="en-TR" dirty="0"/>
          </a:p>
          <a:p>
            <a:r>
              <a:rPr lang="en-TR" b="1" dirty="0"/>
              <a:t>Monitor:</a:t>
            </a:r>
            <a:r>
              <a:rPr lang="en-TR" dirty="0"/>
              <a:t> collect real-time data (sensors, SCADA, meters, satellites)</a:t>
            </a:r>
          </a:p>
          <a:p>
            <a:r>
              <a:rPr lang="en-TR" b="1" dirty="0"/>
              <a:t>Predict:</a:t>
            </a:r>
            <a:r>
              <a:rPr lang="en-TR" dirty="0"/>
              <a:t> forecast demand, failures, and risks (quality, flood/drought)</a:t>
            </a:r>
          </a:p>
          <a:p>
            <a:r>
              <a:rPr lang="en-TR" b="1" dirty="0"/>
              <a:t>Optimize:</a:t>
            </a:r>
            <a:r>
              <a:rPr lang="en-TR" dirty="0"/>
              <a:t> choose the best action (maintenance, pumping, resource allocation)</a:t>
            </a:r>
          </a:p>
          <a:p>
            <a:r>
              <a:rPr lang="en-TR" b="1" dirty="0"/>
              <a:t> Which step is most valuable in your vocational field - monitoring, predicting, or optimizing?</a:t>
            </a:r>
            <a:endParaRPr lang="en-IE" b="1"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791158" y="260747"/>
            <a:ext cx="4757375" cy="992652"/>
          </a:xfrm>
        </p:spPr>
        <p:txBody>
          <a:bodyPr/>
          <a:lstStyle/>
          <a:p>
            <a:r>
              <a:rPr lang="en-TR" dirty="0"/>
              <a:t>The AI workflow in water (The key model)</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computer&#10;&#10;AI-generated content may be incorrect.">
            <a:extLst>
              <a:ext uri="{FF2B5EF4-FFF2-40B4-BE49-F238E27FC236}">
                <a16:creationId xmlns:a16="http://schemas.microsoft.com/office/drawing/2014/main" id="{D46CE165-C7D0-B017-0813-6C629B694E7A}"/>
              </a:ext>
            </a:extLst>
          </p:cNvPr>
          <p:cNvPicPr>
            <a:picLocks noGrp="1" noChangeAspect="1"/>
          </p:cNvPicPr>
          <p:nvPr>
            <p:ph type="pic" sz="quarter" idx="44"/>
          </p:nvPr>
        </p:nvPicPr>
        <p:blipFill>
          <a:blip r:embed="rId2"/>
          <a:srcRect t="14419" b="14419"/>
          <a:stretch>
            <a:fillRect/>
          </a:stretch>
        </p:blipFill>
        <p:spPr/>
      </p:pic>
    </p:spTree>
    <p:extLst>
      <p:ext uri="{BB962C8B-B14F-4D97-AF65-F5344CB8AC3E}">
        <p14:creationId xmlns:p14="http://schemas.microsoft.com/office/powerpoint/2010/main" val="2383716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D7E3-A16B-F884-F730-554AC96015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3A36DDB-B82F-8772-E4B5-D35BE9D9DEAA}"/>
              </a:ext>
            </a:extLst>
          </p:cNvPr>
          <p:cNvSpPr>
            <a:spLocks noGrp="1"/>
          </p:cNvSpPr>
          <p:nvPr>
            <p:ph type="body" sz="quarter" idx="18"/>
          </p:nvPr>
        </p:nvSpPr>
        <p:spPr>
          <a:xfrm>
            <a:off x="636756" y="1758462"/>
            <a:ext cx="4639192" cy="4615037"/>
          </a:xfrm>
        </p:spPr>
        <p:txBody>
          <a:bodyPr/>
          <a:lstStyle/>
          <a:p>
            <a:r>
              <a:rPr lang="en-TR" b="1" dirty="0"/>
              <a:t>Anomaly detection:</a:t>
            </a:r>
            <a:r>
              <a:rPr lang="en-TR" dirty="0"/>
              <a:t> find unusual patterns (leaks, quality spikes)</a:t>
            </a:r>
          </a:p>
          <a:p>
            <a:pPr lvl="0"/>
            <a:r>
              <a:rPr lang="en-TR" b="1" dirty="0"/>
              <a:t>Forecasting:</a:t>
            </a:r>
            <a:r>
              <a:rPr lang="en-TR" dirty="0"/>
              <a:t> predict what comes next (demand, flood risk)</a:t>
            </a:r>
          </a:p>
          <a:p>
            <a:pPr lvl="0"/>
            <a:r>
              <a:rPr lang="en-TR" b="1" dirty="0"/>
              <a:t>Classification:</a:t>
            </a:r>
            <a:r>
              <a:rPr lang="en-TR" dirty="0"/>
              <a:t> label risk levels (safe/unsafe zones, pollution risk)</a:t>
            </a:r>
          </a:p>
          <a:p>
            <a:pPr lvl="0"/>
            <a:r>
              <a:rPr lang="en-TR" b="1" dirty="0"/>
              <a:t>Optimization:</a:t>
            </a:r>
            <a:r>
              <a:rPr lang="en-TR" dirty="0"/>
              <a:t> recommend best actions (energy-efficient pumping, scheduling)</a:t>
            </a:r>
          </a:p>
          <a:p>
            <a:r>
              <a:rPr lang="en-TR" b="1" dirty="0"/>
              <a:t>Which task type fits leak detection? Which fits demand planning?</a:t>
            </a:r>
          </a:p>
        </p:txBody>
      </p:sp>
      <p:sp>
        <p:nvSpPr>
          <p:cNvPr id="7" name="Text Placeholder 6">
            <a:extLst>
              <a:ext uri="{FF2B5EF4-FFF2-40B4-BE49-F238E27FC236}">
                <a16:creationId xmlns:a16="http://schemas.microsoft.com/office/drawing/2014/main" id="{61A39877-9B4F-D565-2B68-C2C9031E7DD0}"/>
              </a:ext>
            </a:extLst>
          </p:cNvPr>
          <p:cNvSpPr>
            <a:spLocks noGrp="1"/>
          </p:cNvSpPr>
          <p:nvPr>
            <p:ph type="body" sz="quarter" idx="16"/>
          </p:nvPr>
        </p:nvSpPr>
        <p:spPr/>
        <p:txBody>
          <a:bodyPr/>
          <a:lstStyle/>
          <a:p>
            <a:r>
              <a:rPr lang="en-US" dirty="0"/>
              <a:t>What AI actually “does”</a:t>
            </a:r>
          </a:p>
        </p:txBody>
      </p:sp>
      <p:sp>
        <p:nvSpPr>
          <p:cNvPr id="17" name="Freeform 16">
            <a:extLst>
              <a:ext uri="{FF2B5EF4-FFF2-40B4-BE49-F238E27FC236}">
                <a16:creationId xmlns:a16="http://schemas.microsoft.com/office/drawing/2014/main" id="{B29A969B-4778-A2B9-7FEF-B2531A0FB69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FB8374D8-3999-6AF1-1F84-A0C44AF14CAF}"/>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831510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marL="0"/>
            <a:r>
              <a:rPr lang="en-GB" dirty="0"/>
              <a:t>Check out the following video about Real Life AI practices in Water Management (8 min.) :</a:t>
            </a:r>
          </a:p>
          <a:p>
            <a:pPr marL="0"/>
            <a:endParaRPr lang="en-GB" dirty="0"/>
          </a:p>
          <a:p>
            <a:pPr marL="0"/>
            <a:r>
              <a:rPr lang="en-GB" dirty="0"/>
              <a:t>Video can also be accessed by clicking on this link:</a:t>
            </a:r>
          </a:p>
          <a:p>
            <a:pPr marL="0"/>
            <a:r>
              <a:rPr lang="en-US" dirty="0"/>
              <a:t>https://</a:t>
            </a:r>
            <a:r>
              <a:rPr lang="en-US" dirty="0" err="1"/>
              <a:t>www.youtube.com</a:t>
            </a:r>
            <a:r>
              <a:rPr lang="en-US" dirty="0"/>
              <a:t>/</a:t>
            </a:r>
            <a:r>
              <a:rPr lang="en-US" dirty="0" err="1"/>
              <a:t>watch?v</a:t>
            </a:r>
            <a:r>
              <a:rPr lang="en-US" dirty="0"/>
              <a:t>=PHZRHNszIG4</a:t>
            </a:r>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en-US" dirty="0"/>
              <a:t>WATCH</a:t>
            </a:r>
          </a:p>
        </p:txBody>
      </p:sp>
      <p:pic>
        <p:nvPicPr>
          <p:cNvPr id="4" name="Picture Placeholder 3" descr="A person holding a tablet&#10;&#10;AI-generated content may be incorrect.">
            <a:extLst>
              <a:ext uri="{FF2B5EF4-FFF2-40B4-BE49-F238E27FC236}">
                <a16:creationId xmlns:a16="http://schemas.microsoft.com/office/drawing/2014/main" id="{680C214E-4831-36FA-9451-522A44A2E3F0}"/>
              </a:ext>
            </a:extLst>
          </p:cNvPr>
          <p:cNvPicPr>
            <a:picLocks noGrp="1" noChangeAspect="1"/>
          </p:cNvPicPr>
          <p:nvPr>
            <p:ph type="pic" sz="quarter" idx="10"/>
          </p:nvPr>
        </p:nvPicPr>
        <p:blipFill>
          <a:blip r:embed="rId3"/>
          <a:srcRect l="13127" r="13127"/>
          <a:stretch>
            <a:fillRect/>
          </a:stretch>
        </p:blipFill>
        <p:spPr/>
      </p:pic>
    </p:spTree>
    <p:extLst>
      <p:ext uri="{BB962C8B-B14F-4D97-AF65-F5344CB8AC3E}">
        <p14:creationId xmlns:p14="http://schemas.microsoft.com/office/powerpoint/2010/main" val="190794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Unit 1- 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en-GB" dirty="0"/>
              <a:t>Unit 2- </a:t>
            </a:r>
            <a:r>
              <a:rPr lang="en-US" dirty="0"/>
              <a:t>Challenges of Water management  in modern times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Unit 3- </a:t>
            </a:r>
            <a:r>
              <a:rPr lang="en-GB" dirty="0"/>
              <a:t>How can AI support Water management ?</a:t>
            </a:r>
            <a:endParaRPr lang="en-IE"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en-US" dirty="0"/>
              <a:t>Unit 4- How can we stay ahead? Solutions and Looking forward</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a:lstStyle/>
          <a:p>
            <a:endParaRPr lang="en-US" dirty="0"/>
          </a:p>
          <a:p>
            <a:endParaRPr lang="en-US" dirty="0"/>
          </a:p>
          <a:p>
            <a:r>
              <a:rPr lang="en-US" dirty="0"/>
              <a:t>Unit 5- </a:t>
            </a:r>
            <a:r>
              <a:rPr lang="en-GB" dirty="0"/>
              <a:t>Controversial Perspective: Water cost of AI</a:t>
            </a:r>
          </a:p>
          <a:p>
            <a:endParaRPr lang="en-GB" dirty="0"/>
          </a:p>
          <a:p>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p:txBody>
          <a:bodyPr/>
          <a:lstStyle/>
          <a:p>
            <a:r>
              <a:rPr lang="en-US" dirty="0"/>
              <a:t>Tool Spotlight: SYKE </a:t>
            </a:r>
            <a:r>
              <a:rPr lang="en-US" dirty="0" err="1"/>
              <a:t>Tarkka</a:t>
            </a:r>
            <a:endParaRPr lang="en-US" dirty="0"/>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21735" y="1245654"/>
            <a:ext cx="6553234" cy="999383"/>
          </a:xfrm>
        </p:spPr>
        <p:txBody>
          <a:bodyPr/>
          <a:lstStyle/>
          <a:p>
            <a:r>
              <a:rPr lang="en-US" dirty="0" err="1"/>
              <a:t>Tarkka</a:t>
            </a:r>
            <a:r>
              <a:rPr lang="en-US" dirty="0"/>
              <a:t> is an </a:t>
            </a:r>
            <a:r>
              <a:rPr lang="en-US" b="1" dirty="0"/>
              <a:t>open service</a:t>
            </a:r>
            <a:r>
              <a:rPr lang="en-US" dirty="0"/>
              <a:t> by the Finnish Environment Institute (SYKE) for browsing satellite data.</a:t>
            </a:r>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p:txBody>
          <a:bodyPr/>
          <a:lstStyle/>
          <a:p>
            <a:r>
              <a:rPr lang="en-US" dirty="0"/>
              <a:t>How </a:t>
            </a:r>
            <a:r>
              <a:rPr lang="en-US" dirty="0" err="1"/>
              <a:t>Tarkka</a:t>
            </a:r>
            <a:r>
              <a:rPr lang="en-US" dirty="0"/>
              <a:t> works</a:t>
            </a:r>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p:txBody>
          <a:bodyPr/>
          <a:lstStyle/>
          <a:p>
            <a:r>
              <a:rPr lang="en-US" dirty="0"/>
              <a:t>It provides </a:t>
            </a:r>
            <a:r>
              <a:rPr lang="en-US" b="1" dirty="0"/>
              <a:t>daily true-color imagery</a:t>
            </a:r>
            <a:r>
              <a:rPr lang="en-US" dirty="0"/>
              <a:t> and </a:t>
            </a:r>
            <a:r>
              <a:rPr lang="en-US" b="1" dirty="0"/>
              <a:t>water quality interpretations</a:t>
            </a:r>
            <a:r>
              <a:rPr lang="en-US" dirty="0"/>
              <a:t> such as </a:t>
            </a:r>
            <a:r>
              <a:rPr lang="en-US" b="1" dirty="0"/>
              <a:t>surface temperature, turbidity, and surface algae blooms</a:t>
            </a:r>
            <a:endParaRPr lang="en-US" dirty="0"/>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p:txBody>
          <a:bodyPr/>
          <a:lstStyle/>
          <a:p>
            <a:r>
              <a:rPr lang="en-GB" dirty="0"/>
              <a:t>Mini classroom idea</a:t>
            </a:r>
            <a:endParaRPr lang="en-US" dirty="0"/>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p:txBody>
          <a:bodyPr/>
          <a:lstStyle/>
          <a:p>
            <a:r>
              <a:rPr lang="en-US" dirty="0"/>
              <a:t>Pick a water body,  compare two dates, describe changes (turbidity/algae/temperature), discuss possible causes and risks.</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0" name="Picture Placeholder 19" descr="A water droplet with earth in it&#10;&#10;AI-generated content may be incorrect.">
            <a:extLst>
              <a:ext uri="{FF2B5EF4-FFF2-40B4-BE49-F238E27FC236}">
                <a16:creationId xmlns:a16="http://schemas.microsoft.com/office/drawing/2014/main" id="{DC975B83-E101-5DCA-D86F-E3BB20537180}"/>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1" y="2045704"/>
            <a:ext cx="10502666" cy="4273034"/>
          </a:xfrm>
          <a:prstGeom prst="rect">
            <a:avLst/>
          </a:prstGeom>
        </p:spPr>
        <p:txBody>
          <a:bodyPr/>
          <a:lstStyle/>
          <a:p>
            <a:r>
              <a:rPr lang="en-US" sz="2000" b="1" dirty="0">
                <a:solidFill>
                  <a:srgbClr val="51C4C6"/>
                </a:solidFill>
              </a:rPr>
              <a:t>https://</a:t>
            </a:r>
            <a:r>
              <a:rPr lang="en-US" sz="2000" b="1" dirty="0" err="1">
                <a:solidFill>
                  <a:srgbClr val="51C4C6"/>
                </a:solidFill>
              </a:rPr>
              <a:t>www.silo.ai</a:t>
            </a:r>
            <a:r>
              <a:rPr lang="en-US" sz="2000" b="1" dirty="0">
                <a:solidFill>
                  <a:srgbClr val="51C4C6"/>
                </a:solidFill>
              </a:rPr>
              <a:t>/</a:t>
            </a:r>
            <a:r>
              <a:rPr lang="en-TR" sz="1800" b="1" dirty="0">
                <a:solidFill>
                  <a:srgbClr val="51C4C6"/>
                </a:solidFill>
              </a:rPr>
              <a:t> </a:t>
            </a:r>
          </a:p>
          <a:p>
            <a:r>
              <a:rPr lang="en-TR" sz="2000" b="1" dirty="0"/>
              <a:t>Key partners: </a:t>
            </a:r>
            <a:r>
              <a:rPr lang="en-TR" sz="2000" dirty="0"/>
              <a:t>Silo AI, HSY (Helsinki Environmental Services Authority), Suur-Savon Sähkö Oy.</a:t>
            </a:r>
          </a:p>
          <a:p>
            <a:r>
              <a:rPr lang="en-TR" sz="2000" b="1" dirty="0"/>
              <a:t>Challenge: </a:t>
            </a:r>
            <a:r>
              <a:rPr lang="en-TR" sz="2000" dirty="0"/>
              <a:t>Aging infrastructure caused water leaks, inefficient energy use, high operating costs, and unreliable service. Maintenance was mostly reactive .</a:t>
            </a:r>
          </a:p>
          <a:p>
            <a:r>
              <a:rPr lang="en-TR" sz="2000" b="1" dirty="0"/>
              <a:t>AI Solution: </a:t>
            </a:r>
            <a:r>
              <a:rPr lang="en-TR" sz="2000" dirty="0"/>
              <a:t>Silo AI’s “Silo Flow”, an AI-powered digital asset optimization tool using machine learning + digital twin technology to create a virtual copy of pipeline networks for monitoring and prediction.</a:t>
            </a:r>
          </a:p>
          <a:p>
            <a:r>
              <a:rPr lang="en-TR" sz="2000" b="1" dirty="0"/>
              <a:t>What it does: </a:t>
            </a:r>
            <a:r>
              <a:rPr lang="en-TR" sz="2000" dirty="0"/>
              <a:t>Predicts pipeline failures early, improves maintenance planning, and supports energy efficiency via a user-friendly dashboard.</a:t>
            </a:r>
          </a:p>
          <a:p>
            <a:r>
              <a:rPr lang="en-TR" sz="2000" b="1" dirty="0"/>
              <a:t>Results/Impact: </a:t>
            </a:r>
            <a:r>
              <a:rPr lang="en-TR" sz="2000" dirty="0"/>
              <a:t>50% less time spent on network visualization; ~3°C lower heating supply temperature (reduced fuel use); more proactive maintenance; improved sustainability and resilience </a:t>
            </a:r>
            <a:endParaRPr lang="en-US" sz="20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020305"/>
          </a:xfrm>
          <a:prstGeom prst="rect">
            <a:avLst/>
          </a:prstGeom>
        </p:spPr>
        <p:txBody>
          <a:bodyPr/>
          <a:lstStyle/>
          <a:p>
            <a:r>
              <a:rPr lang="en-US" dirty="0"/>
              <a:t>Case Study (Finland): AI for Smart Water &amp; District Heating Networks</a:t>
            </a:r>
          </a:p>
        </p:txBody>
      </p:sp>
    </p:spTree>
    <p:extLst>
      <p:ext uri="{BB962C8B-B14F-4D97-AF65-F5344CB8AC3E}">
        <p14:creationId xmlns:p14="http://schemas.microsoft.com/office/powerpoint/2010/main" val="273007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92500" lnSpcReduction="20000"/>
          </a:bodyPr>
          <a:lstStyle/>
          <a:p>
            <a:r>
              <a:rPr lang="en-US" dirty="0"/>
              <a:t>Unit 4-</a:t>
            </a:r>
          </a:p>
          <a:p>
            <a:r>
              <a:rPr lang="en-GB" dirty="0"/>
              <a:t>How can we stay ahead? Solutions and Looking forward</a:t>
            </a:r>
            <a:endParaRPr lang="en-US"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791158" y="1726635"/>
            <a:ext cx="4639192" cy="4377696"/>
          </a:xfrm>
        </p:spPr>
        <p:txBody>
          <a:bodyPr/>
          <a:lstStyle/>
          <a:p>
            <a:pPr marL="0"/>
            <a:r>
              <a:rPr lang="en-US" dirty="0"/>
              <a:t>Staying ahead means preparing for risks before they become failures. In water systems, this requires better visibility, faster decision-making, and planned maintenance. </a:t>
            </a:r>
          </a:p>
          <a:p>
            <a:pPr marL="0"/>
            <a:r>
              <a:rPr lang="en-US" dirty="0"/>
              <a:t>AI can support this shift, if it is used with clear goals and strong operational processes</a:t>
            </a:r>
            <a:r>
              <a:rPr lang="en-IE" dirty="0"/>
              <a:t>.</a:t>
            </a:r>
          </a:p>
          <a:p>
            <a:endParaRPr lang="en-TR"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992652"/>
          </a:xfrm>
        </p:spPr>
        <p:txBody>
          <a:bodyPr/>
          <a:lstStyle/>
          <a:p>
            <a:r>
              <a:rPr lang="en-US" dirty="0"/>
              <a:t>What does “staying ahead” mean?</a:t>
            </a:r>
            <a:endParaRPr lang="en-IE" dirty="0"/>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shaking with a robot&#10;&#10;AI-generated content may be incorrect.">
            <a:extLst>
              <a:ext uri="{FF2B5EF4-FFF2-40B4-BE49-F238E27FC236}">
                <a16:creationId xmlns:a16="http://schemas.microsoft.com/office/drawing/2014/main" id="{567BF5E6-4BE0-BF6C-A4EF-24DE684920B6}"/>
              </a:ext>
            </a:extLst>
          </p:cNvPr>
          <p:cNvPicPr>
            <a:picLocks noGrp="1" noChangeAspect="1"/>
          </p:cNvPicPr>
          <p:nvPr>
            <p:ph type="pic" sz="quarter" idx="44"/>
          </p:nvPr>
        </p:nvPicPr>
        <p:blipFill>
          <a:blip r:embed="rId2"/>
          <a:srcRect l="18803" r="18803"/>
          <a:stretch>
            <a:fillRect/>
          </a:stretch>
        </p:blipFill>
        <p:spPr/>
      </p:pic>
    </p:spTree>
    <p:extLst>
      <p:ext uri="{BB962C8B-B14F-4D97-AF65-F5344CB8AC3E}">
        <p14:creationId xmlns:p14="http://schemas.microsoft.com/office/powerpoint/2010/main" val="448163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925CB-6DC9-A8A4-7F76-80FF9ED9ABD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E503EE8-4FB0-D9FF-1FBF-A0CD26DF3229}"/>
              </a:ext>
            </a:extLst>
          </p:cNvPr>
          <p:cNvSpPr>
            <a:spLocks noGrp="1"/>
          </p:cNvSpPr>
          <p:nvPr>
            <p:ph type="body" sz="quarter" idx="36"/>
          </p:nvPr>
        </p:nvSpPr>
        <p:spPr>
          <a:xfrm>
            <a:off x="4921735" y="1245654"/>
            <a:ext cx="6553234" cy="999383"/>
          </a:xfrm>
        </p:spPr>
        <p:txBody>
          <a:bodyPr/>
          <a:lstStyle/>
          <a:p>
            <a:r>
              <a:rPr lang="en-TR" dirty="0"/>
              <a:t>Moving from </a:t>
            </a:r>
            <a:r>
              <a:rPr lang="en-TR" b="1" dirty="0"/>
              <a:t>reactive fixes</a:t>
            </a:r>
            <a:r>
              <a:rPr lang="en-TR" dirty="0"/>
              <a:t> to </a:t>
            </a:r>
            <a:r>
              <a:rPr lang="en-TR" b="1" dirty="0"/>
              <a:t>predictive + proactive</a:t>
            </a:r>
            <a:r>
              <a:rPr lang="en-TR" dirty="0"/>
              <a:t> operations</a:t>
            </a:r>
          </a:p>
        </p:txBody>
      </p:sp>
      <p:sp>
        <p:nvSpPr>
          <p:cNvPr id="6" name="Text Placeholder 5">
            <a:extLst>
              <a:ext uri="{FF2B5EF4-FFF2-40B4-BE49-F238E27FC236}">
                <a16:creationId xmlns:a16="http://schemas.microsoft.com/office/drawing/2014/main" id="{3E5BB203-8FA0-FEF2-8B4D-E86ABBB36EC3}"/>
              </a:ext>
            </a:extLst>
          </p:cNvPr>
          <p:cNvSpPr>
            <a:spLocks noGrp="1"/>
          </p:cNvSpPr>
          <p:nvPr>
            <p:ph type="body" sz="quarter" idx="37"/>
          </p:nvPr>
        </p:nvSpPr>
        <p:spPr/>
        <p:txBody>
          <a:bodyPr/>
          <a:lstStyle/>
          <a:p>
            <a:r>
              <a:rPr lang="en-US" dirty="0"/>
              <a:t>01</a:t>
            </a:r>
          </a:p>
        </p:txBody>
      </p:sp>
      <p:sp>
        <p:nvSpPr>
          <p:cNvPr id="9" name="Text Placeholder 8">
            <a:extLst>
              <a:ext uri="{FF2B5EF4-FFF2-40B4-BE49-F238E27FC236}">
                <a16:creationId xmlns:a16="http://schemas.microsoft.com/office/drawing/2014/main" id="{509660D8-0974-0422-BDC6-FC83E3AD8FAE}"/>
              </a:ext>
            </a:extLst>
          </p:cNvPr>
          <p:cNvSpPr>
            <a:spLocks noGrp="1"/>
          </p:cNvSpPr>
          <p:nvPr>
            <p:ph type="body" sz="quarter" idx="43"/>
          </p:nvPr>
        </p:nvSpPr>
        <p:spPr/>
        <p:txBody>
          <a:bodyPr/>
          <a:lstStyle/>
          <a:p>
            <a:r>
              <a:rPr lang="en-TR" dirty="0"/>
              <a:t>Using AI for </a:t>
            </a:r>
            <a:r>
              <a:rPr lang="en-TR" b="1" dirty="0"/>
              <a:t>early warning</a:t>
            </a:r>
            <a:r>
              <a:rPr lang="en-TR" dirty="0"/>
              <a:t> and </a:t>
            </a:r>
            <a:r>
              <a:rPr lang="en-TR" b="1" dirty="0"/>
              <a:t>better planning</a:t>
            </a:r>
            <a:r>
              <a:rPr lang="en-TR" dirty="0"/>
              <a:t>, not “automation for everything”</a:t>
            </a:r>
          </a:p>
        </p:txBody>
      </p:sp>
      <p:sp>
        <p:nvSpPr>
          <p:cNvPr id="10" name="Text Placeholder 9">
            <a:extLst>
              <a:ext uri="{FF2B5EF4-FFF2-40B4-BE49-F238E27FC236}">
                <a16:creationId xmlns:a16="http://schemas.microsoft.com/office/drawing/2014/main" id="{6461D3FC-383E-C276-32EF-A6382D6099E2}"/>
              </a:ext>
            </a:extLst>
          </p:cNvPr>
          <p:cNvSpPr>
            <a:spLocks noGrp="1"/>
          </p:cNvSpPr>
          <p:nvPr>
            <p:ph type="body" sz="quarter" idx="44"/>
          </p:nvPr>
        </p:nvSpPr>
        <p:spPr/>
        <p:txBody>
          <a:bodyPr/>
          <a:lstStyle/>
          <a:p>
            <a:r>
              <a:rPr lang="en-US" dirty="0"/>
              <a:t>02</a:t>
            </a:r>
          </a:p>
        </p:txBody>
      </p:sp>
      <p:sp>
        <p:nvSpPr>
          <p:cNvPr id="12" name="Text Placeholder 11">
            <a:extLst>
              <a:ext uri="{FF2B5EF4-FFF2-40B4-BE49-F238E27FC236}">
                <a16:creationId xmlns:a16="http://schemas.microsoft.com/office/drawing/2014/main" id="{52739C37-F184-BCAE-66A1-FB69D4354AB0}"/>
              </a:ext>
            </a:extLst>
          </p:cNvPr>
          <p:cNvSpPr>
            <a:spLocks noGrp="1"/>
          </p:cNvSpPr>
          <p:nvPr>
            <p:ph type="body" sz="quarter" idx="46"/>
          </p:nvPr>
        </p:nvSpPr>
        <p:spPr>
          <a:xfrm>
            <a:off x="4912293" y="4968423"/>
            <a:ext cx="6553234" cy="999383"/>
          </a:xfrm>
        </p:spPr>
        <p:txBody>
          <a:bodyPr/>
          <a:lstStyle/>
          <a:p>
            <a:r>
              <a:rPr lang="en-TR" dirty="0"/>
              <a:t>Focusing on </a:t>
            </a:r>
            <a:r>
              <a:rPr lang="en-TR" b="1" dirty="0"/>
              <a:t>reliability, safety, and sustainability</a:t>
            </a:r>
            <a:r>
              <a:rPr lang="en-TR" dirty="0"/>
              <a:t> outcomes</a:t>
            </a:r>
          </a:p>
          <a:p>
            <a:endParaRPr lang="en-TR" dirty="0"/>
          </a:p>
        </p:txBody>
      </p:sp>
      <p:sp>
        <p:nvSpPr>
          <p:cNvPr id="13" name="Text Placeholder 12">
            <a:extLst>
              <a:ext uri="{FF2B5EF4-FFF2-40B4-BE49-F238E27FC236}">
                <a16:creationId xmlns:a16="http://schemas.microsoft.com/office/drawing/2014/main" id="{C48F676C-C61C-83D6-84A0-5C8E4D9F9D79}"/>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C9E30BE-BFE3-B98A-7026-08018EE7624C}"/>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hand holding a clear ball&#10;&#10;AI-generated content may be incorrect.">
            <a:extLst>
              <a:ext uri="{FF2B5EF4-FFF2-40B4-BE49-F238E27FC236}">
                <a16:creationId xmlns:a16="http://schemas.microsoft.com/office/drawing/2014/main" id="{18F73861-464D-1DB8-7CF1-D6496A3FE3F2}"/>
              </a:ext>
            </a:extLst>
          </p:cNvPr>
          <p:cNvPicPr>
            <a:picLocks noGrp="1" noChangeAspect="1"/>
          </p:cNvPicPr>
          <p:nvPr>
            <p:ph type="pic" sz="quarter" idx="41"/>
          </p:nvPr>
        </p:nvPicPr>
        <p:blipFill>
          <a:blip r:embed="rId3"/>
          <a:srcRect l="32153" r="32153"/>
          <a:stretch>
            <a:fillRect/>
          </a:stretch>
        </p:blipFill>
        <p:spPr/>
      </p:pic>
    </p:spTree>
    <p:extLst>
      <p:ext uri="{BB962C8B-B14F-4D97-AF65-F5344CB8AC3E}">
        <p14:creationId xmlns:p14="http://schemas.microsoft.com/office/powerpoint/2010/main" val="1862374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636756" y="1995803"/>
            <a:ext cx="4639192" cy="4377696"/>
          </a:xfrm>
        </p:spPr>
        <p:txBody>
          <a:bodyPr/>
          <a:lstStyle/>
          <a:p>
            <a:pPr marL="0"/>
            <a:r>
              <a:rPr lang="en-US" dirty="0"/>
              <a:t>Future solutions aim to improve prediction accuracy and response speed. Digital twins support planning and asset management, while edge AI enables real-time decisions in the field. </a:t>
            </a:r>
          </a:p>
          <a:p>
            <a:pPr marL="0"/>
            <a:r>
              <a:rPr lang="en-US" dirty="0"/>
              <a:t>Early warning systems strengthen resilience to climate extremes and quality incidents.</a:t>
            </a:r>
            <a:endParaRPr lang="en-IE" dirty="0"/>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p:txBody>
          <a:bodyPr/>
          <a:lstStyle/>
          <a:p>
            <a:r>
              <a:rPr lang="en-US" dirty="0"/>
              <a:t>Future Solutions</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water drop with trees in the background&#10;&#10;AI-generated content may be incorrect.">
            <a:extLst>
              <a:ext uri="{FF2B5EF4-FFF2-40B4-BE49-F238E27FC236}">
                <a16:creationId xmlns:a16="http://schemas.microsoft.com/office/drawing/2014/main" id="{AE6D1E36-4852-3D19-51B5-053DF1AE57CE}"/>
              </a:ext>
            </a:extLst>
          </p:cNvPr>
          <p:cNvPicPr>
            <a:picLocks noGrp="1" noChangeAspect="1"/>
          </p:cNvPicPr>
          <p:nvPr>
            <p:ph type="pic" sz="quarter" idx="44"/>
          </p:nvPr>
        </p:nvPicPr>
        <p:blipFill>
          <a:blip r:embed="rId2"/>
          <a:srcRect l="3178" r="3178"/>
          <a:stretch>
            <a:fillRect/>
          </a:stretch>
        </p:blipFill>
        <p:spPr/>
      </p:pic>
    </p:spTree>
    <p:extLst>
      <p:ext uri="{BB962C8B-B14F-4D97-AF65-F5344CB8AC3E}">
        <p14:creationId xmlns:p14="http://schemas.microsoft.com/office/powerpoint/2010/main" val="1778413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DE5A-1AA2-9CE6-08B7-29B58870CDC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9DD57F8-C4F5-6E0D-6531-2395F9DDE8D7}"/>
              </a:ext>
            </a:extLst>
          </p:cNvPr>
          <p:cNvSpPr>
            <a:spLocks noGrp="1"/>
          </p:cNvSpPr>
          <p:nvPr>
            <p:ph type="body" sz="quarter" idx="18"/>
          </p:nvPr>
        </p:nvSpPr>
        <p:spPr>
          <a:xfrm>
            <a:off x="6613876" y="1452064"/>
            <a:ext cx="4639192" cy="4377696"/>
          </a:xfrm>
        </p:spPr>
        <p:txBody>
          <a:bodyPr/>
          <a:lstStyle/>
          <a:p>
            <a:r>
              <a:rPr lang="en-TR" b="1" dirty="0"/>
              <a:t>Digital twins:</a:t>
            </a:r>
            <a:r>
              <a:rPr lang="en-TR" dirty="0"/>
              <a:t> simulate networks, test scenarios, plan upgrades</a:t>
            </a:r>
          </a:p>
          <a:p>
            <a:r>
              <a:rPr lang="en-TR" b="1" dirty="0"/>
              <a:t>Edge AI:</a:t>
            </a:r>
            <a:r>
              <a:rPr lang="en-TR" dirty="0"/>
              <a:t> faster analysis near sensors (quick detection/response)</a:t>
            </a:r>
          </a:p>
          <a:p>
            <a:r>
              <a:rPr lang="en-TR" b="1" dirty="0"/>
              <a:t>Early warning systems:</a:t>
            </a:r>
            <a:r>
              <a:rPr lang="en-TR" dirty="0"/>
              <a:t> combine weather + sensors + satellite insights</a:t>
            </a:r>
          </a:p>
          <a:p>
            <a:endParaRPr lang="en-TR" dirty="0"/>
          </a:p>
        </p:txBody>
      </p:sp>
      <p:sp>
        <p:nvSpPr>
          <p:cNvPr id="7" name="Text Placeholder 6">
            <a:extLst>
              <a:ext uri="{FF2B5EF4-FFF2-40B4-BE49-F238E27FC236}">
                <a16:creationId xmlns:a16="http://schemas.microsoft.com/office/drawing/2014/main" id="{12B8FCEF-DD8D-4F4A-414D-6143F92D17EC}"/>
              </a:ext>
            </a:extLst>
          </p:cNvPr>
          <p:cNvSpPr>
            <a:spLocks noGrp="1"/>
          </p:cNvSpPr>
          <p:nvPr>
            <p:ph type="body" sz="quarter" idx="16"/>
          </p:nvPr>
        </p:nvSpPr>
        <p:spPr>
          <a:xfrm>
            <a:off x="6791158" y="260747"/>
            <a:ext cx="4757375" cy="992652"/>
          </a:xfrm>
        </p:spPr>
        <p:txBody>
          <a:bodyPr/>
          <a:lstStyle/>
          <a:p>
            <a:r>
              <a:rPr lang="en-US" dirty="0"/>
              <a:t>What is next?</a:t>
            </a:r>
            <a:endParaRPr lang="en-IE" dirty="0"/>
          </a:p>
        </p:txBody>
      </p:sp>
      <p:sp>
        <p:nvSpPr>
          <p:cNvPr id="17" name="Freeform 16">
            <a:extLst>
              <a:ext uri="{FF2B5EF4-FFF2-40B4-BE49-F238E27FC236}">
                <a16:creationId xmlns:a16="http://schemas.microsoft.com/office/drawing/2014/main" id="{F8F80A8A-C746-C779-80B4-C4E3AD5DBB0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tablet with a picture of a wind turbine&#10;&#10;AI-generated content may be incorrect.">
            <a:extLst>
              <a:ext uri="{FF2B5EF4-FFF2-40B4-BE49-F238E27FC236}">
                <a16:creationId xmlns:a16="http://schemas.microsoft.com/office/drawing/2014/main" id="{A6A81782-F9C9-738B-3EC0-18F17357ABBC}"/>
              </a:ext>
            </a:extLst>
          </p:cNvPr>
          <p:cNvPicPr>
            <a:picLocks noGrp="1" noChangeAspect="1"/>
          </p:cNvPicPr>
          <p:nvPr>
            <p:ph type="pic" sz="quarter" idx="44"/>
          </p:nvPr>
        </p:nvPicPr>
        <p:blipFill>
          <a:blip r:embed="rId2"/>
          <a:srcRect l="18797" r="18797"/>
          <a:stretch>
            <a:fillRect/>
          </a:stretch>
        </p:blipFill>
        <p:spPr/>
      </p:pic>
    </p:spTree>
    <p:extLst>
      <p:ext uri="{BB962C8B-B14F-4D97-AF65-F5344CB8AC3E}">
        <p14:creationId xmlns:p14="http://schemas.microsoft.com/office/powerpoint/2010/main" val="2959066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https://www.badgermeter.com/en-gb/blog/</a:t>
            </a:r>
            <a:endParaRPr lang="en-US" dirty="0"/>
          </a:p>
          <a:p>
            <a:pPr marL="114300" indent="-342900">
              <a:buFont typeface="Arial" panose="020B0604020202020204" pitchFamily="34" charset="0"/>
              <a:buChar char="•"/>
            </a:pPr>
            <a:r>
              <a:rPr lang="en-US" dirty="0">
                <a:hlinkClick r:id="rId3"/>
              </a:rPr>
              <a:t>https://www.wateronline.com/</a:t>
            </a:r>
            <a:endParaRPr lang="en-US" dirty="0"/>
          </a:p>
          <a:p>
            <a:pPr marL="114300" indent="-342900">
              <a:buFont typeface="Arial" panose="020B0604020202020204" pitchFamily="34" charset="0"/>
              <a:buChar char="•"/>
            </a:pPr>
            <a:r>
              <a:rPr lang="en-US" dirty="0">
                <a:hlinkClick r:id="rId4"/>
              </a:rPr>
              <a:t>https://www.iwmi.org/news/</a:t>
            </a:r>
            <a:r>
              <a:rPr lang="en-US" dirty="0"/>
              <a:t> </a:t>
            </a:r>
          </a:p>
          <a:p>
            <a:pPr marL="114300" indent="-342900">
              <a:buFont typeface="Arial" panose="020B0604020202020204" pitchFamily="34" charset="0"/>
              <a:buChar char="•"/>
            </a:pPr>
            <a:r>
              <a:rPr lang="en-US" dirty="0">
                <a:hlinkClick r:id="rId5"/>
              </a:rPr>
              <a:t>https://www.unesco.org/en/articles/applications-artificial-intelligence-water-management</a:t>
            </a:r>
            <a:endParaRPr lang="en-US" dirty="0"/>
          </a:p>
          <a:p>
            <a:pPr marL="1143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a:lstStyle/>
          <a:p>
            <a:r>
              <a:rPr lang="en-US" dirty="0"/>
              <a:t>Further Reading/Research</a:t>
            </a:r>
          </a:p>
          <a:p>
            <a:endParaRPr lang="en-US" dirty="0"/>
          </a:p>
        </p:txBody>
      </p:sp>
      <p:pic>
        <p:nvPicPr>
          <p:cNvPr id="7" name="Picture Placeholder 6" descr="A person using a tablet&#10;&#10;AI-generated content may be incorrect.">
            <a:extLst>
              <a:ext uri="{FF2B5EF4-FFF2-40B4-BE49-F238E27FC236}">
                <a16:creationId xmlns:a16="http://schemas.microsoft.com/office/drawing/2014/main" id="{D6817CD6-BD43-4CC4-D078-7B891F0F8FF5}"/>
              </a:ext>
            </a:extLst>
          </p:cNvPr>
          <p:cNvPicPr>
            <a:picLocks noGrp="1" noChangeAspect="1"/>
          </p:cNvPicPr>
          <p:nvPr>
            <p:ph type="pic" sz="quarter" idx="10"/>
          </p:nvPr>
        </p:nvPicPr>
        <p:blipFill>
          <a:blip r:embed="rId6"/>
          <a:srcRect l="34157" r="34157"/>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5" y="2622424"/>
            <a:ext cx="6475951" cy="2253043"/>
          </a:xfrm>
        </p:spPr>
        <p:txBody>
          <a:bodyPr>
            <a:normAutofit fontScale="92500"/>
          </a:bodyPr>
          <a:lstStyle/>
          <a:p>
            <a:r>
              <a:rPr lang="en-GB" dirty="0"/>
              <a:t>Unit 5-</a:t>
            </a:r>
          </a:p>
          <a:p>
            <a:r>
              <a:rPr lang="en-GB" dirty="0"/>
              <a:t>Controversial Perspective:</a:t>
            </a:r>
          </a:p>
          <a:p>
            <a:r>
              <a:rPr lang="en-GB" dirty="0"/>
              <a:t>Water cost of AI</a:t>
            </a:r>
          </a:p>
          <a:p>
            <a:endParaRPr lang="en-GB" dirty="0"/>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
        <p:nvSpPr>
          <p:cNvPr id="2" name="TextBox 1">
            <a:extLst>
              <a:ext uri="{FF2B5EF4-FFF2-40B4-BE49-F238E27FC236}">
                <a16:creationId xmlns:a16="http://schemas.microsoft.com/office/drawing/2014/main" id="{D1BF61EB-444A-A26E-2BAB-2258C6907806}"/>
              </a:ext>
            </a:extLst>
          </p:cNvPr>
          <p:cNvSpPr txBox="1"/>
          <p:nvPr/>
        </p:nvSpPr>
        <p:spPr>
          <a:xfrm>
            <a:off x="668215" y="3048000"/>
            <a:ext cx="184731" cy="369332"/>
          </a:xfrm>
          <a:prstGeom prst="rect">
            <a:avLst/>
          </a:prstGeom>
          <a:noFill/>
        </p:spPr>
        <p:txBody>
          <a:bodyPr wrap="none" rtlCol="0">
            <a:spAutoFit/>
          </a:bodyPr>
          <a:lstStyle/>
          <a:p>
            <a:endParaRPr lang="en-TR" dirty="0"/>
          </a:p>
        </p:txBody>
      </p:sp>
    </p:spTree>
    <p:extLst>
      <p:ext uri="{BB962C8B-B14F-4D97-AF65-F5344CB8AC3E}">
        <p14:creationId xmlns:p14="http://schemas.microsoft.com/office/powerpoint/2010/main" val="1080291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613876" y="1452064"/>
            <a:ext cx="4639192" cy="4377696"/>
          </a:xfrm>
        </p:spPr>
        <p:txBody>
          <a:bodyPr/>
          <a:lstStyle/>
          <a:p>
            <a:r>
              <a:rPr lang="en-US" dirty="0"/>
              <a:t>AI growth is accelerating data center expansion, increasing pressure on local resources. Water impacts are site-specific and unequal, some communities carry more burden than others.  </a:t>
            </a:r>
          </a:p>
          <a:p>
            <a:pPr algn="just"/>
            <a:r>
              <a:rPr lang="en-US" dirty="0"/>
              <a:t>This creates tension between digital progress and water justice. </a:t>
            </a:r>
          </a:p>
          <a:p>
            <a:pPr algn="just"/>
            <a:endParaRPr lang="en-US" dirty="0"/>
          </a:p>
          <a:p>
            <a:pPr algn="just"/>
            <a:r>
              <a:rPr lang="en-US" dirty="0"/>
              <a:t>Should a community accept water stress for ‘digital development’?</a:t>
            </a:r>
            <a:endParaRPr lang="en-IE" dirty="0"/>
          </a:p>
        </p:txBody>
      </p:sp>
      <p:sp>
        <p:nvSpPr>
          <p:cNvPr id="7" name="Text Placeholder 6">
            <a:extLst>
              <a:ext uri="{FF2B5EF4-FFF2-40B4-BE49-F238E27FC236}">
                <a16:creationId xmlns:a16="http://schemas.microsoft.com/office/drawing/2014/main" id="{1BC09BE4-7BE0-9CE9-EB3E-00CE661EDFF1}"/>
              </a:ext>
            </a:extLst>
          </p:cNvPr>
          <p:cNvSpPr>
            <a:spLocks noGrp="1"/>
          </p:cNvSpPr>
          <p:nvPr>
            <p:ph type="body" sz="quarter" idx="16"/>
          </p:nvPr>
        </p:nvSpPr>
        <p:spPr>
          <a:xfrm>
            <a:off x="6791158" y="260747"/>
            <a:ext cx="5201550" cy="992652"/>
          </a:xfrm>
        </p:spPr>
        <p:txBody>
          <a:bodyPr/>
          <a:lstStyle/>
          <a:p>
            <a:r>
              <a:rPr lang="en-US" dirty="0"/>
              <a:t>The Hidden Water Footprint of AI</a:t>
            </a:r>
            <a:endParaRPr lang="en-IE" dirty="0"/>
          </a:p>
        </p:txBody>
      </p:sp>
      <p:sp>
        <p:nvSpPr>
          <p:cNvPr id="17" name="Freeform 16">
            <a:extLst>
              <a:ext uri="{FF2B5EF4-FFF2-40B4-BE49-F238E27FC236}">
                <a16:creationId xmlns:a16="http://schemas.microsoft.com/office/drawing/2014/main" id="{62CA1524-15B0-4D20-1B4B-F9D0696E922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close-up of blue cables&#10;&#10;AI-generated content may be incorrect.">
            <a:extLst>
              <a:ext uri="{FF2B5EF4-FFF2-40B4-BE49-F238E27FC236}">
                <a16:creationId xmlns:a16="http://schemas.microsoft.com/office/drawing/2014/main" id="{5F9FB4E9-103F-427A-EF77-A11A8E35B6BF}"/>
              </a:ext>
            </a:extLst>
          </p:cNvPr>
          <p:cNvPicPr>
            <a:picLocks noGrp="1" noChangeAspect="1"/>
          </p:cNvPicPr>
          <p:nvPr>
            <p:ph type="pic" sz="quarter" idx="44"/>
          </p:nvPr>
        </p:nvPicPr>
        <p:blipFill>
          <a:blip r:embed="rId2"/>
          <a:srcRect l="18792" r="18792"/>
          <a:stretch>
            <a:fillRect/>
          </a:stretch>
        </p:blipFill>
        <p:spPr/>
      </p:pic>
      <p:sp>
        <p:nvSpPr>
          <p:cNvPr id="9" name="TextBox 8">
            <a:extLst>
              <a:ext uri="{FF2B5EF4-FFF2-40B4-BE49-F238E27FC236}">
                <a16:creationId xmlns:a16="http://schemas.microsoft.com/office/drawing/2014/main" id="{B16FC35E-34B7-633F-7427-66A914A47853}"/>
              </a:ext>
            </a:extLst>
          </p:cNvPr>
          <p:cNvSpPr txBox="1"/>
          <p:nvPr/>
        </p:nvSpPr>
        <p:spPr>
          <a:xfrm>
            <a:off x="465166" y="6570474"/>
            <a:ext cx="1561646" cy="246221"/>
          </a:xfrm>
          <a:prstGeom prst="rect">
            <a:avLst/>
          </a:prstGeom>
          <a:noFill/>
        </p:spPr>
        <p:txBody>
          <a:bodyPr wrap="none" rtlCol="0">
            <a:spAutoFit/>
          </a:bodyPr>
          <a:lstStyle/>
          <a:p>
            <a:r>
              <a:rPr lang="en-US" sz="1000" dirty="0"/>
              <a:t>Photo by Scott Rodgerson </a:t>
            </a:r>
            <a:endParaRPr lang="en-TR" sz="1000" dirty="0"/>
          </a:p>
        </p:txBody>
      </p:sp>
    </p:spTree>
    <p:extLst>
      <p:ext uri="{BB962C8B-B14F-4D97-AF65-F5344CB8AC3E}">
        <p14:creationId xmlns:p14="http://schemas.microsoft.com/office/powerpoint/2010/main" val="347166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565257"/>
            <a:ext cx="10595237" cy="3849918"/>
          </a:xfrm>
          <a:prstGeom prst="rect">
            <a:avLst/>
          </a:prstGeom>
        </p:spPr>
        <p:txBody>
          <a:bodyPr/>
          <a:lstStyle/>
          <a:p>
            <a:pPr marL="0" algn="just"/>
            <a:r>
              <a:rPr lang="en-GB" dirty="0"/>
              <a:t>In this module, VET teachers and learners will:</a:t>
            </a:r>
          </a:p>
          <a:p>
            <a:pPr marL="0" indent="0" algn="just"/>
            <a:r>
              <a:rPr lang="en-US" dirty="0"/>
              <a:t>• explore why AI is essential for strengthening decision-making across the entire water cycle, including source protection, distribution, treatment, and disaster management.</a:t>
            </a:r>
          </a:p>
          <a:p>
            <a:pPr marL="0" algn="just"/>
            <a:r>
              <a:rPr lang="en-US" dirty="0"/>
              <a:t>•  learn through practical examples how AI is implemented in vocational practice</a:t>
            </a:r>
          </a:p>
          <a:p>
            <a:pPr marL="0" algn="just"/>
            <a:r>
              <a:rPr lang="en-US" dirty="0"/>
              <a:t>•  learn to choose appropriate AI tools, interpret their outputs, and design practical learning activities for vocational contexts.</a:t>
            </a:r>
          </a:p>
          <a:p>
            <a:pPr marL="0" algn="just"/>
            <a:r>
              <a:rPr lang="en-US" dirty="0"/>
              <a:t>•  examine critical issues such as data quality, transparency, privacy, cybersecurity, and the necessity of human oversight through ready-to-use teaching scenarios.</a:t>
            </a:r>
          </a:p>
          <a:p>
            <a:pPr marL="0" algn="just"/>
            <a:endParaRPr lang="en-US" dirty="0"/>
          </a:p>
          <a:p>
            <a:pPr marL="0" algn="just"/>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en-US" dirty="0"/>
              <a:t>Learning Objectives</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636756" y="1995803"/>
            <a:ext cx="4639192" cy="4377696"/>
          </a:xfrm>
        </p:spPr>
        <p:txBody>
          <a:bodyPr/>
          <a:lstStyle/>
          <a:p>
            <a:pPr marL="0"/>
            <a:r>
              <a:rPr lang="en-IE" b="1" dirty="0"/>
              <a:t>Chip manufacturing: </a:t>
            </a:r>
            <a:r>
              <a:rPr lang="en-IE" dirty="0"/>
              <a:t>AI hardware (GPUs) has a significant embedded water footprint during production.</a:t>
            </a:r>
          </a:p>
          <a:p>
            <a:pPr marL="0"/>
            <a:r>
              <a:rPr lang="en-IE" b="1" dirty="0"/>
              <a:t>Cooling on-site: </a:t>
            </a:r>
            <a:r>
              <a:rPr lang="en-IE" dirty="0"/>
              <a:t>Many data centers use water-based/evaporative cooling, where water is lost to evaporation and must be replaced.</a:t>
            </a:r>
          </a:p>
          <a:p>
            <a:pPr marL="0"/>
            <a:r>
              <a:rPr lang="en-IE" b="1" dirty="0"/>
              <a:t>Power supply (indirect water): </a:t>
            </a:r>
            <a:r>
              <a:rPr lang="en-IE" dirty="0"/>
              <a:t>More electricity use means more water used in power generation, depending on the energy mix</a:t>
            </a:r>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269632" y="890242"/>
            <a:ext cx="5386102" cy="992652"/>
          </a:xfrm>
        </p:spPr>
        <p:txBody>
          <a:bodyPr/>
          <a:lstStyle/>
          <a:p>
            <a:r>
              <a:rPr lang="en-US" dirty="0"/>
              <a:t>Where does the water go?</a:t>
            </a:r>
          </a:p>
        </p:txBody>
      </p:sp>
      <p:sp>
        <p:nvSpPr>
          <p:cNvPr id="17" name="Freeform 16">
            <a:extLst>
              <a:ext uri="{FF2B5EF4-FFF2-40B4-BE49-F238E27FC236}">
                <a16:creationId xmlns:a16="http://schemas.microsoft.com/office/drawing/2014/main" id="{6420F043-973F-16AA-01AB-419580485A8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hand holding a small computer chip&#10;&#10;AI-generated content may be incorrect.">
            <a:extLst>
              <a:ext uri="{FF2B5EF4-FFF2-40B4-BE49-F238E27FC236}">
                <a16:creationId xmlns:a16="http://schemas.microsoft.com/office/drawing/2014/main" id="{FA8EE462-203B-E602-0EA3-1D7528CE216C}"/>
              </a:ext>
            </a:extLst>
          </p:cNvPr>
          <p:cNvPicPr>
            <a:picLocks noGrp="1" noChangeAspect="1"/>
          </p:cNvPicPr>
          <p:nvPr>
            <p:ph type="pic" sz="quarter" idx="44"/>
          </p:nvPr>
        </p:nvPicPr>
        <p:blipFill>
          <a:blip r:embed="rId2"/>
          <a:srcRect t="14405" b="14405"/>
          <a:stretch>
            <a:fillRect/>
          </a:stretch>
        </p:blipFill>
        <p:spPr/>
      </p:pic>
    </p:spTree>
    <p:extLst>
      <p:ext uri="{BB962C8B-B14F-4D97-AF65-F5344CB8AC3E}">
        <p14:creationId xmlns:p14="http://schemas.microsoft.com/office/powerpoint/2010/main" val="218126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EAE0B-0CD4-A6A4-C7C9-9789161A6D9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CFD2A3D-AAF0-FCC2-7E6E-338CB6023889}"/>
              </a:ext>
            </a:extLst>
          </p:cNvPr>
          <p:cNvSpPr>
            <a:spLocks noGrp="1"/>
          </p:cNvSpPr>
          <p:nvPr>
            <p:ph type="body" sz="quarter" idx="18"/>
          </p:nvPr>
        </p:nvSpPr>
        <p:spPr>
          <a:xfrm>
            <a:off x="6613875" y="1452064"/>
            <a:ext cx="4934657" cy="4377696"/>
          </a:xfrm>
        </p:spPr>
        <p:txBody>
          <a:bodyPr/>
          <a:lstStyle/>
          <a:p>
            <a:pPr marL="0"/>
            <a:r>
              <a:rPr lang="en-US" noProof="1"/>
              <a:t>AI creates a sustainability paradox: it can help save water through leak detection, forecasting, and monitoring, but the rapid growth of AI data centers can also increase water use, especially for cooling. In water-stressed regions, this raises a tough question, can a technology designed to improve water management be justified if it adds pressure to local water supplies?</a:t>
            </a:r>
          </a:p>
          <a:p>
            <a:pPr marL="0"/>
            <a:endParaRPr lang="en-US" noProof="1"/>
          </a:p>
          <a:p>
            <a:pPr marL="0"/>
            <a:r>
              <a:rPr lang="en-US" b="1" noProof="1"/>
              <a:t>Here are some solutions...</a:t>
            </a:r>
            <a:endParaRPr lang="en-TR" b="1" dirty="0"/>
          </a:p>
        </p:txBody>
      </p:sp>
      <p:sp>
        <p:nvSpPr>
          <p:cNvPr id="7" name="Text Placeholder 6">
            <a:extLst>
              <a:ext uri="{FF2B5EF4-FFF2-40B4-BE49-F238E27FC236}">
                <a16:creationId xmlns:a16="http://schemas.microsoft.com/office/drawing/2014/main" id="{92CC0413-FA73-3C0F-10F0-A7422533C3D1}"/>
              </a:ext>
            </a:extLst>
          </p:cNvPr>
          <p:cNvSpPr>
            <a:spLocks noGrp="1"/>
          </p:cNvSpPr>
          <p:nvPr>
            <p:ph type="body" sz="quarter" idx="16"/>
          </p:nvPr>
        </p:nvSpPr>
        <p:spPr>
          <a:xfrm>
            <a:off x="6791158" y="260747"/>
            <a:ext cx="5318780" cy="992652"/>
          </a:xfrm>
        </p:spPr>
        <p:txBody>
          <a:bodyPr/>
          <a:lstStyle/>
          <a:p>
            <a:r>
              <a:rPr lang="en-US" dirty="0"/>
              <a:t>Saving Water, Using Water</a:t>
            </a:r>
            <a:endParaRPr lang="en-IE" dirty="0"/>
          </a:p>
        </p:txBody>
      </p:sp>
      <p:sp>
        <p:nvSpPr>
          <p:cNvPr id="17" name="Freeform 16">
            <a:extLst>
              <a:ext uri="{FF2B5EF4-FFF2-40B4-BE49-F238E27FC236}">
                <a16:creationId xmlns:a16="http://schemas.microsoft.com/office/drawing/2014/main" id="{0463F96C-035D-3BF2-89E2-C22A11185B7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close-up of a drop of water&#10;&#10;AI-generated content may be incorrect.">
            <a:extLst>
              <a:ext uri="{FF2B5EF4-FFF2-40B4-BE49-F238E27FC236}">
                <a16:creationId xmlns:a16="http://schemas.microsoft.com/office/drawing/2014/main" id="{E667A323-2390-8D04-2394-98F14888D1A5}"/>
              </a:ext>
            </a:extLst>
          </p:cNvPr>
          <p:cNvPicPr>
            <a:picLocks noGrp="1" noChangeAspect="1"/>
          </p:cNvPicPr>
          <p:nvPr>
            <p:ph type="pic" sz="quarter" idx="44"/>
          </p:nvPr>
        </p:nvPicPr>
        <p:blipFill>
          <a:blip r:embed="rId2"/>
          <a:srcRect l="18788" r="18788"/>
          <a:stretch>
            <a:fillRect/>
          </a:stretch>
        </p:blipFill>
        <p:spPr/>
      </p:pic>
    </p:spTree>
    <p:extLst>
      <p:ext uri="{BB962C8B-B14F-4D97-AF65-F5344CB8AC3E}">
        <p14:creationId xmlns:p14="http://schemas.microsoft.com/office/powerpoint/2010/main" val="1300262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2224-4F73-4326-C4DC-758876146EF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FFABB9E-F36E-E71D-53D3-2EE6AB51D68D}"/>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https://www.iwmi.org/news/the-cloud-is-running-dry/</a:t>
            </a:r>
            <a:endParaRPr lang="en-US" dirty="0"/>
          </a:p>
          <a:p>
            <a:pPr marL="114300" indent="-342900">
              <a:buFont typeface="Arial" panose="020B0604020202020204" pitchFamily="34" charset="0"/>
              <a:buChar char="•"/>
            </a:pPr>
            <a:r>
              <a:rPr lang="en-US" dirty="0">
                <a:hlinkClick r:id="rId3"/>
              </a:rPr>
              <a:t>The Uneven Distribution of AI’s Environmental Impacts</a:t>
            </a:r>
            <a:endParaRPr lang="en-US" dirty="0"/>
          </a:p>
          <a:p>
            <a:pPr marL="114300" indent="-342900">
              <a:buFont typeface="Arial" panose="020B0604020202020204" pitchFamily="34" charset="0"/>
              <a:buChar char="•"/>
            </a:pPr>
            <a:r>
              <a:rPr lang="en-US" dirty="0">
                <a:hlinkClick r:id="rId4"/>
              </a:rPr>
              <a:t>https://andthewest.stanford.edu/2025/thirsty-for-power-and-water-ai-crunching-data-centers-sprout-across-the-west/</a:t>
            </a:r>
            <a:endParaRPr lang="en-US" dirty="0"/>
          </a:p>
          <a:p>
            <a:pPr marL="0"/>
            <a:endParaRPr lang="en-US" dirty="0"/>
          </a:p>
          <a:p>
            <a:pPr marL="0"/>
            <a:endParaRPr lang="en-US" dirty="0"/>
          </a:p>
        </p:txBody>
      </p:sp>
      <p:sp>
        <p:nvSpPr>
          <p:cNvPr id="2" name="Text Placeholder 1">
            <a:extLst>
              <a:ext uri="{FF2B5EF4-FFF2-40B4-BE49-F238E27FC236}">
                <a16:creationId xmlns:a16="http://schemas.microsoft.com/office/drawing/2014/main" id="{A6800EF7-5103-F279-AF94-05DD4FA842C5}"/>
              </a:ext>
            </a:extLst>
          </p:cNvPr>
          <p:cNvSpPr>
            <a:spLocks noGrp="1"/>
          </p:cNvSpPr>
          <p:nvPr>
            <p:ph type="body" sz="quarter" idx="16"/>
          </p:nvPr>
        </p:nvSpPr>
        <p:spPr/>
        <p:txBody>
          <a:bodyPr/>
          <a:lstStyle/>
          <a:p>
            <a:r>
              <a:rPr lang="en-US" dirty="0"/>
              <a:t>Further Reading/Research</a:t>
            </a:r>
          </a:p>
          <a:p>
            <a:endParaRPr lang="en-US" dirty="0"/>
          </a:p>
        </p:txBody>
      </p:sp>
      <p:pic>
        <p:nvPicPr>
          <p:cNvPr id="7" name="Picture Placeholder 6" descr="A person holding a tablet&#10;&#10;AI-generated content may be incorrect.">
            <a:extLst>
              <a:ext uri="{FF2B5EF4-FFF2-40B4-BE49-F238E27FC236}">
                <a16:creationId xmlns:a16="http://schemas.microsoft.com/office/drawing/2014/main" id="{D0ED0E11-8E93-C6F8-7B57-19DF8777BA61}"/>
              </a:ext>
            </a:extLst>
          </p:cNvPr>
          <p:cNvPicPr>
            <a:picLocks noGrp="1" noChangeAspect="1"/>
          </p:cNvPicPr>
          <p:nvPr>
            <p:ph type="pic" sz="quarter" idx="10"/>
          </p:nvPr>
        </p:nvPicPr>
        <p:blipFill>
          <a:blip r:embed="rId5"/>
          <a:srcRect l="34158" r="34158"/>
          <a:stretch>
            <a:fillRect/>
          </a:stretch>
        </p:blipFill>
        <p:spPr/>
      </p:pic>
    </p:spTree>
    <p:extLst>
      <p:ext uri="{BB962C8B-B14F-4D97-AF65-F5344CB8AC3E}">
        <p14:creationId xmlns:p14="http://schemas.microsoft.com/office/powerpoint/2010/main" val="99053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B90C2-1077-27BB-0D84-1B7276CE3F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463624-BAD5-7A2F-F0E5-065A216AF9FC}"/>
              </a:ext>
            </a:extLst>
          </p:cNvPr>
          <p:cNvSpPr>
            <a:spLocks noGrp="1"/>
          </p:cNvSpPr>
          <p:nvPr>
            <p:ph type="body" sz="quarter" idx="18"/>
          </p:nvPr>
        </p:nvSpPr>
        <p:spPr>
          <a:xfrm>
            <a:off x="798380" y="1565257"/>
            <a:ext cx="10595237" cy="4330365"/>
          </a:xfrm>
          <a:prstGeom prst="rect">
            <a:avLst/>
          </a:prstGeom>
        </p:spPr>
        <p:txBody>
          <a:bodyPr/>
          <a:lstStyle/>
          <a:p>
            <a:pPr marL="114300" indent="-342900">
              <a:buFont typeface="Arial" panose="020B0604020202020204" pitchFamily="34" charset="0"/>
              <a:buChar char="•"/>
            </a:pPr>
            <a:r>
              <a:rPr lang="en-US" sz="2000" dirty="0"/>
              <a:t>Should data centers be allowed to use potable water for cooling in water-stressed regions?</a:t>
            </a:r>
          </a:p>
          <a:p>
            <a:pPr marL="114300" indent="-342900">
              <a:buFont typeface="Arial" panose="020B0604020202020204" pitchFamily="34" charset="0"/>
              <a:buChar char="•"/>
            </a:pPr>
            <a:r>
              <a:rPr lang="en-US" sz="2000" dirty="0"/>
              <a:t>Is it fair to approve a data center if it creates few permanent jobs but consumes significant local water?</a:t>
            </a:r>
          </a:p>
          <a:p>
            <a:pPr marL="114300" indent="-342900">
              <a:buFont typeface="Arial" panose="020B0604020202020204" pitchFamily="34" charset="0"/>
              <a:buChar char="•"/>
            </a:pPr>
            <a:r>
              <a:rPr lang="en-US" sz="2000" dirty="0"/>
              <a:t>What’s worse: higher water use or higher electricity use (and why)?</a:t>
            </a:r>
          </a:p>
          <a:p>
            <a:pPr marL="114300" indent="-342900">
              <a:buFont typeface="Arial" panose="020B0604020202020204" pitchFamily="34" charset="0"/>
              <a:buChar char="•"/>
            </a:pPr>
            <a:r>
              <a:rPr lang="en-US" sz="2000" dirty="0"/>
              <a:t>Are “water positive” claims meaningful if replenishment happens in a different basin?</a:t>
            </a:r>
          </a:p>
          <a:p>
            <a:pPr marL="114300" indent="-342900">
              <a:buFont typeface="Arial" panose="020B0604020202020204" pitchFamily="34" charset="0"/>
              <a:buChar char="•"/>
            </a:pPr>
            <a:r>
              <a:rPr lang="en-US" sz="2000" dirty="0"/>
              <a:t>What information should be mandatory in permits? (WUE, source type, basin stress, indirect water, seasonal peaks?)</a:t>
            </a:r>
          </a:p>
          <a:p>
            <a:pPr marL="114300" indent="-342900">
              <a:buFont typeface="Arial" panose="020B0604020202020204" pitchFamily="34" charset="0"/>
              <a:buChar char="•"/>
            </a:pPr>
            <a:r>
              <a:rPr lang="en-US" sz="2000" dirty="0"/>
              <a:t>Should governments prioritize water for people, food, ecosystems, or digital infrastructure?</a:t>
            </a:r>
          </a:p>
          <a:p>
            <a:pPr marL="114300" indent="-342900">
              <a:buFont typeface="Arial" panose="020B0604020202020204" pitchFamily="34" charset="0"/>
              <a:buChar char="•"/>
            </a:pPr>
            <a:r>
              <a:rPr lang="en-US" sz="2000" dirty="0"/>
              <a:t>Who should pay for upgrades: company, utility, taxpayers?</a:t>
            </a:r>
          </a:p>
          <a:p>
            <a:pPr marL="114300" indent="-342900">
              <a:buFont typeface="Arial" panose="020B0604020202020204" pitchFamily="34" charset="0"/>
              <a:buChar char="•"/>
            </a:pPr>
            <a:r>
              <a:rPr lang="en-US" sz="2000" dirty="0"/>
              <a:t>If AI services benefit the whole country, should water burden be “shared”—or must it be local?</a:t>
            </a:r>
          </a:p>
        </p:txBody>
      </p:sp>
      <p:sp>
        <p:nvSpPr>
          <p:cNvPr id="5" name="Text Placeholder 4">
            <a:extLst>
              <a:ext uri="{FF2B5EF4-FFF2-40B4-BE49-F238E27FC236}">
                <a16:creationId xmlns:a16="http://schemas.microsoft.com/office/drawing/2014/main" id="{D6661DB1-3D77-7747-3353-F4F2C095916B}"/>
              </a:ext>
            </a:extLst>
          </p:cNvPr>
          <p:cNvSpPr>
            <a:spLocks noGrp="1"/>
          </p:cNvSpPr>
          <p:nvPr>
            <p:ph type="body" sz="quarter" idx="16"/>
          </p:nvPr>
        </p:nvSpPr>
        <p:spPr>
          <a:prstGeom prst="rect">
            <a:avLst/>
          </a:prstGeom>
        </p:spPr>
        <p:txBody>
          <a:bodyPr/>
          <a:lstStyle/>
          <a:p>
            <a:r>
              <a:rPr lang="en-US" dirty="0"/>
              <a:t>Classroom Tips: Discussion Questions</a:t>
            </a:r>
          </a:p>
          <a:p>
            <a:endParaRPr lang="en-US" dirty="0"/>
          </a:p>
        </p:txBody>
      </p:sp>
    </p:spTree>
    <p:extLst>
      <p:ext uri="{BB962C8B-B14F-4D97-AF65-F5344CB8AC3E}">
        <p14:creationId xmlns:p14="http://schemas.microsoft.com/office/powerpoint/2010/main" val="374447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E7AE6-FBB7-BC0D-E467-1C6DBD172A1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7920C96-B7B0-001F-9771-98B726A8CCDC}"/>
              </a:ext>
            </a:extLst>
          </p:cNvPr>
          <p:cNvSpPr>
            <a:spLocks noGrp="1"/>
          </p:cNvSpPr>
          <p:nvPr>
            <p:ph type="body" sz="quarter" idx="18"/>
          </p:nvPr>
        </p:nvSpPr>
        <p:spPr>
          <a:xfrm>
            <a:off x="6613875" y="1452064"/>
            <a:ext cx="4934657" cy="4377696"/>
          </a:xfrm>
        </p:spPr>
        <p:txBody>
          <a:bodyPr/>
          <a:lstStyle/>
          <a:p>
            <a:pPr marL="0"/>
            <a:r>
              <a:rPr lang="en-US" b="1" noProof="1"/>
              <a:t>Data Literacy </a:t>
            </a:r>
          </a:p>
          <a:p>
            <a:pPr marL="0"/>
            <a:r>
              <a:rPr lang="en-US" noProof="1"/>
              <a:t>Materials: One slide with 6–8 short “claims”</a:t>
            </a:r>
          </a:p>
          <a:p>
            <a:pPr marL="0"/>
            <a:r>
              <a:rPr lang="en-US" noProof="1"/>
              <a:t>For each claim, students answer:</a:t>
            </a:r>
          </a:p>
          <a:p>
            <a:pPr marL="0" indent="0"/>
            <a:r>
              <a:rPr lang="en-US" b="1" noProof="1"/>
              <a:t>1.What does it mean?</a:t>
            </a:r>
          </a:p>
          <a:p>
            <a:pPr marL="0" indent="0"/>
            <a:r>
              <a:rPr lang="en-US" b="1" noProof="1"/>
              <a:t>2.What data is missing? (source type, basin stress, seasonal peaks, indirect water, method)</a:t>
            </a:r>
          </a:p>
          <a:p>
            <a:pPr marL="0" indent="0"/>
            <a:r>
              <a:rPr lang="en-US" b="1" noProof="1"/>
              <a:t>3.What would you ask to verify it? </a:t>
            </a:r>
          </a:p>
          <a:p>
            <a:pPr marL="0" indent="0"/>
            <a:r>
              <a:rPr lang="en-US" noProof="1"/>
              <a:t>Output: Minimum Evidence Checklist</a:t>
            </a:r>
          </a:p>
          <a:p>
            <a:endParaRPr lang="en-TR" dirty="0"/>
          </a:p>
        </p:txBody>
      </p:sp>
      <p:sp>
        <p:nvSpPr>
          <p:cNvPr id="7" name="Text Placeholder 6">
            <a:extLst>
              <a:ext uri="{FF2B5EF4-FFF2-40B4-BE49-F238E27FC236}">
                <a16:creationId xmlns:a16="http://schemas.microsoft.com/office/drawing/2014/main" id="{0715B9F0-814D-0FD5-98B3-E6AE10A48189}"/>
              </a:ext>
            </a:extLst>
          </p:cNvPr>
          <p:cNvSpPr>
            <a:spLocks noGrp="1"/>
          </p:cNvSpPr>
          <p:nvPr>
            <p:ph type="body" sz="quarter" idx="16"/>
          </p:nvPr>
        </p:nvSpPr>
        <p:spPr>
          <a:xfrm>
            <a:off x="6791158" y="260747"/>
            <a:ext cx="4757375" cy="992652"/>
          </a:xfrm>
        </p:spPr>
        <p:txBody>
          <a:bodyPr/>
          <a:lstStyle/>
          <a:p>
            <a:r>
              <a:rPr lang="en-US" dirty="0"/>
              <a:t>Classroom tips</a:t>
            </a:r>
            <a:endParaRPr lang="en-IE" dirty="0"/>
          </a:p>
        </p:txBody>
      </p:sp>
      <p:sp>
        <p:nvSpPr>
          <p:cNvPr id="17" name="Freeform 16">
            <a:extLst>
              <a:ext uri="{FF2B5EF4-FFF2-40B4-BE49-F238E27FC236}">
                <a16:creationId xmlns:a16="http://schemas.microsoft.com/office/drawing/2014/main" id="{E4D75A18-9B4F-9A89-2E95-A6C9E1EA3D1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yellow question mark&#10;&#10;AI-generated content may be incorrect.">
            <a:extLst>
              <a:ext uri="{FF2B5EF4-FFF2-40B4-BE49-F238E27FC236}">
                <a16:creationId xmlns:a16="http://schemas.microsoft.com/office/drawing/2014/main" id="{0DB5B078-23BB-70BD-5EF1-7DA44AA36F07}"/>
              </a:ext>
            </a:extLst>
          </p:cNvPr>
          <p:cNvPicPr>
            <a:picLocks noGrp="1" noChangeAspect="1"/>
          </p:cNvPicPr>
          <p:nvPr>
            <p:ph type="pic" sz="quarter" idx="44"/>
          </p:nvPr>
        </p:nvPicPr>
        <p:blipFill>
          <a:blip r:embed="rId2"/>
          <a:srcRect t="11868" b="11868"/>
          <a:stretch>
            <a:fillRect/>
          </a:stretch>
        </p:blipFill>
        <p:spPr/>
      </p:pic>
    </p:spTree>
    <p:extLst>
      <p:ext uri="{BB962C8B-B14F-4D97-AF65-F5344CB8AC3E}">
        <p14:creationId xmlns:p14="http://schemas.microsoft.com/office/powerpoint/2010/main" val="2104395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36664" y="4219718"/>
            <a:ext cx="3195486" cy="731140"/>
          </a:xfrm>
        </p:spPr>
        <p:txBody>
          <a:bodyPr/>
          <a:lstStyle/>
          <a:p>
            <a:r>
              <a:rPr lang="en-US" dirty="0"/>
              <a:t>Any questions?</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en-US" b="0" dirty="0" err="1"/>
              <a:t>www</a:t>
            </a:r>
            <a:r>
              <a:rPr lang="en-US" b="0" err="1"/>
              <a:t>.</a:t>
            </a:r>
            <a:r>
              <a:rPr lang="en-US" b="0"/>
              <a:t>sustainvet.</a:t>
            </a:r>
            <a:r>
              <a:rPr lang="en-US" b="0" dirty="0" err="1"/>
              <a:t>eu</a:t>
            </a:r>
            <a:endParaRPr lang="en-US" b="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Unit 1</a:t>
            </a:r>
          </a:p>
          <a:p>
            <a:r>
              <a:rPr lang="en-US" dirty="0"/>
              <a:t>Introduction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r>
              <a:rPr lang="en-US" sz="3200" dirty="0"/>
              <a:t>“Save water today; it will rescue you tomorrow”</a:t>
            </a:r>
          </a:p>
          <a:p>
            <a:endParaRPr lang="en-US" dirty="0"/>
          </a:p>
          <a:p>
            <a:endParaRPr lang="en-US" sz="3200" b="1" dirty="0"/>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791158" y="1675120"/>
            <a:ext cx="4639192" cy="4377696"/>
          </a:xfrm>
        </p:spPr>
        <p:txBody>
          <a:bodyPr/>
          <a:lstStyle/>
          <a:p>
            <a:pPr marL="0" algn="just"/>
            <a:r>
              <a:rPr lang="en-IE" dirty="0"/>
              <a:t>Water management is becoming one of the defining challenges of our time. Aging infrastructure, increasing water pollution, more frequent droughts and floods, and growing demand from cities, agriculture, and industry all put pressure on water systems. </a:t>
            </a:r>
          </a:p>
          <a:p>
            <a:pPr marL="0" algn="just"/>
            <a:endParaRPr lang="en-IE"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p:txBody>
          <a:bodyPr/>
          <a:lstStyle/>
          <a:p>
            <a:r>
              <a:rPr lang="en-US" dirty="0"/>
              <a:t>Why AI in water management ?</a:t>
            </a:r>
          </a:p>
          <a:p>
            <a:endParaRPr lang="en-US" dirty="0"/>
          </a:p>
          <a:p>
            <a:endParaRPr lang="en-IE"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43467" y="2107770"/>
            <a:ext cx="4639192" cy="4377696"/>
          </a:xfrm>
        </p:spPr>
        <p:txBody>
          <a:bodyPr/>
          <a:lstStyle/>
          <a:p>
            <a:pPr marL="0" algn="just"/>
            <a:r>
              <a:rPr lang="en-US" dirty="0"/>
              <a:t>In this context, </a:t>
            </a:r>
            <a:r>
              <a:rPr lang="en-US" b="1" dirty="0"/>
              <a:t>Artificial Intelligence (AI)</a:t>
            </a:r>
            <a:r>
              <a:rPr lang="en-US" dirty="0"/>
              <a:t> is emerging as a practical and powerful support for sustainable water management. AI can help water professionals and institutions make faster and more accurate decisions by turning large amounts of data into actionable insights.</a:t>
            </a:r>
            <a:endParaRPr lang="en-IE"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p:txBody>
          <a:bodyPr/>
          <a:lstStyle/>
          <a:p>
            <a:r>
              <a:rPr lang="en-US" dirty="0"/>
              <a:t>Why AI in water management ?</a:t>
            </a:r>
            <a:endParaRPr lang="en-IE"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61BC1B5C-41B0-2ADC-3B51-176577FC9521}"/>
              </a:ext>
            </a:extLst>
          </p:cNvPr>
          <p:cNvSpPr txBox="1"/>
          <p:nvPr/>
        </p:nvSpPr>
        <p:spPr>
          <a:xfrm>
            <a:off x="10374658" y="6485466"/>
            <a:ext cx="2114810" cy="246221"/>
          </a:xfrm>
          <a:prstGeom prst="rect">
            <a:avLst/>
          </a:prstGeom>
          <a:noFill/>
        </p:spPr>
        <p:txBody>
          <a:bodyPr wrap="square" rtlCol="0">
            <a:spAutoFit/>
          </a:bodyPr>
          <a:lstStyle/>
          <a:p>
            <a:r>
              <a:rPr lang="en-US" sz="1000" dirty="0"/>
              <a:t>Image by WangXiNa </a:t>
            </a:r>
          </a:p>
        </p:txBody>
      </p:sp>
      <p:pic>
        <p:nvPicPr>
          <p:cNvPr id="11" name="Picture Placeholder 10" descr="A blue water drop made of dots and lines&#10;&#10;AI-generated content may be incorrect.">
            <a:extLst>
              <a:ext uri="{FF2B5EF4-FFF2-40B4-BE49-F238E27FC236}">
                <a16:creationId xmlns:a16="http://schemas.microsoft.com/office/drawing/2014/main" id="{03715850-49B7-3575-3EE4-AF8FEA4D6591}"/>
              </a:ext>
            </a:extLst>
          </p:cNvPr>
          <p:cNvPicPr>
            <a:picLocks noGrp="1" noChangeAspect="1"/>
          </p:cNvPicPr>
          <p:nvPr>
            <p:ph type="pic" sz="quarter" idx="44"/>
          </p:nvPr>
        </p:nvPicPr>
        <p:blipFill>
          <a:blip r:embed="rId2"/>
          <a:srcRect l="18785" r="18785"/>
          <a:stretch>
            <a:fillRect/>
          </a:stretch>
        </p:blipFill>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prstGeom prst="rect">
            <a:avLst/>
          </a:prstGeom>
        </p:spPr>
        <p:txBody>
          <a:bodyPr/>
          <a:lstStyle/>
          <a:p>
            <a:pPr marL="0" algn="just"/>
            <a:r>
              <a:rPr lang="en-US" dirty="0"/>
              <a:t>From sensor networks and smart meters to satellite images and weather data, AI can analyze patterns, detect anomalies, predict risks, and optimize operations, often in real time. However, AI is not a “magic solution.” Its effectiveness depends on data quality, reliable infrastructure, transparency, and responsible use. Poor data, weak systems, or unsafe deployment can lead to wrong decisions and unintended consequences, potentially undermining sustainability progress instead of strengthening it.</a:t>
            </a:r>
          </a:p>
          <a:p>
            <a:pPr marL="0"/>
            <a:r>
              <a:rPr lang="en-US" dirty="0"/>
              <a:t>This module is designed for VET teachers and learners who want to understand why AI matters in water management and how it can be applied in vocational education and real-world practice.</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prstGeom prst="rect">
            <a:avLst/>
          </a:prstGeom>
        </p:spPr>
        <p:txBody>
          <a:bodyPr/>
          <a:lstStyle/>
          <a:p>
            <a:r>
              <a:rPr lang="en-US" dirty="0"/>
              <a:t>Why AI in water management ?</a:t>
            </a:r>
            <a:endParaRPr lang="en-IE" dirty="0"/>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normAutofit fontScale="92500" lnSpcReduction="20000"/>
          </a:bodyPr>
          <a:lstStyle/>
          <a:p>
            <a:r>
              <a:rPr lang="en-US" dirty="0"/>
              <a:t>Unit 2</a:t>
            </a:r>
          </a:p>
          <a:p>
            <a:r>
              <a:rPr lang="en-GB" dirty="0"/>
              <a:t>Challenges of Water Management  in Modern Times</a:t>
            </a:r>
            <a:endParaRPr lang="en-US" dirty="0"/>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5D6C64-817C-491E-9FA0-4F94B559D90E}">
  <ds:schemaRefs>
    <ds:schemaRef ds:uri="http://schemas.microsoft.com/office/2006/metadata/properties"/>
    <ds:schemaRef ds:uri="http://schemas.microsoft.com/office/infopath/2007/PartnerControls"/>
    <ds:schemaRef ds:uri="558b41f4-9262-4964-9013-127d98c85303"/>
    <ds:schemaRef ds:uri="92a36596-4c27-4ea1-9f04-71a23c4554a9"/>
  </ds:schemaRefs>
</ds:datastoreItem>
</file>

<file path=customXml/itemProps2.xml><?xml version="1.0" encoding="utf-8"?>
<ds:datastoreItem xmlns:ds="http://schemas.openxmlformats.org/officeDocument/2006/customXml" ds:itemID="{4FABFAAD-8061-4056-BB68-62668876696D}">
  <ds:schemaRefs>
    <ds:schemaRef ds:uri="http://schemas.microsoft.com/sharepoint/v3/contenttype/forms"/>
  </ds:schemaRefs>
</ds:datastoreItem>
</file>

<file path=customXml/itemProps3.xml><?xml version="1.0" encoding="utf-8"?>
<ds:datastoreItem xmlns:ds="http://schemas.openxmlformats.org/officeDocument/2006/customXml" ds:itemID="{3DAFE678-CC03-422C-B4AA-5213D95CF8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2220</TotalTime>
  <Words>1962</Words>
  <Application>Microsoft Office PowerPoint</Application>
  <PresentationFormat>Widescreen</PresentationFormat>
  <Paragraphs>189</Paragraphs>
  <Slides>35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38</cp:revision>
  <dcterms:created xsi:type="dcterms:W3CDTF">2022-05-09T10:29:33Z</dcterms:created>
  <dcterms:modified xsi:type="dcterms:W3CDTF">2026-05-27T10:05:55Z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ies>
</file>