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notesMasterIdLst>
    <p:notesMasterId r:id="rId58"/>
  </p:notesMasterIdLst>
  <p:handoutMasterIdLst>
    <p:handoutMasterId r:id="rId59"/>
  </p:handoutMasterIdLst>
  <p:sldIdLst>
    <p:sldId id="4286" r:id="rId5"/>
    <p:sldId id="4306" r:id="rId6"/>
    <p:sldId id="4349" r:id="rId7"/>
    <p:sldId id="4366" r:id="rId8"/>
    <p:sldId id="4323" r:id="rId9"/>
    <p:sldId id="4345" r:id="rId10"/>
    <p:sldId id="4346" r:id="rId11"/>
    <p:sldId id="4350" r:id="rId12"/>
    <p:sldId id="4322" r:id="rId13"/>
    <p:sldId id="4367" r:id="rId14"/>
    <p:sldId id="4368" r:id="rId15"/>
    <p:sldId id="4369" r:id="rId16"/>
    <p:sldId id="4370" r:id="rId17"/>
    <p:sldId id="4371" r:id="rId18"/>
    <p:sldId id="4372" r:id="rId19"/>
    <p:sldId id="4351" r:id="rId20"/>
    <p:sldId id="4343" r:id="rId21"/>
    <p:sldId id="4373" r:id="rId22"/>
    <p:sldId id="4374" r:id="rId23"/>
    <p:sldId id="4375" r:id="rId24"/>
    <p:sldId id="4352" r:id="rId25"/>
    <p:sldId id="4377" r:id="rId26"/>
    <p:sldId id="4376" r:id="rId27"/>
    <p:sldId id="4378" r:id="rId28"/>
    <p:sldId id="4353" r:id="rId29"/>
    <p:sldId id="4379" r:id="rId30"/>
    <p:sldId id="4380" r:id="rId31"/>
    <p:sldId id="4357" r:id="rId32"/>
    <p:sldId id="4342" r:id="rId33"/>
    <p:sldId id="4348" r:id="rId34"/>
    <p:sldId id="4393" r:id="rId35"/>
    <p:sldId id="4355" r:id="rId36"/>
    <p:sldId id="4383" r:id="rId37"/>
    <p:sldId id="4354" r:id="rId38"/>
    <p:sldId id="4395" r:id="rId39"/>
    <p:sldId id="4382" r:id="rId40"/>
    <p:sldId id="4356" r:id="rId41"/>
    <p:sldId id="4394" r:id="rId42"/>
    <p:sldId id="4344" r:id="rId43"/>
    <p:sldId id="4396" r:id="rId44"/>
    <p:sldId id="4358" r:id="rId45"/>
    <p:sldId id="4360" r:id="rId46"/>
    <p:sldId id="4361" r:id="rId47"/>
    <p:sldId id="4384" r:id="rId48"/>
    <p:sldId id="4385" r:id="rId49"/>
    <p:sldId id="4386" r:id="rId50"/>
    <p:sldId id="4362" r:id="rId51"/>
    <p:sldId id="4387" r:id="rId52"/>
    <p:sldId id="4397" r:id="rId53"/>
    <p:sldId id="4363" r:id="rId54"/>
    <p:sldId id="4364" r:id="rId55"/>
    <p:sldId id="4398" r:id="rId56"/>
    <p:sldId id="4263"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98B"/>
    <a:srgbClr val="040C0C"/>
    <a:srgbClr val="262626"/>
    <a:srgbClr val="51C4C6"/>
    <a:srgbClr val="ADD037"/>
    <a:srgbClr val="0289AE"/>
    <a:srgbClr val="EABB22"/>
    <a:srgbClr val="62A844"/>
    <a:srgbClr val="00B6E6"/>
    <a:srgbClr val="009A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9DA886-5173-4333-816E-B28E9C0FFF03}" v="15" dt="2026-04-09T06:38:51.1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F516AF9-B2AD-104A-AF9A-F25363C3821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9588DA8-91B0-C14B-D779-3889DF35BD7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CA55AD-336F-2841-9E44-8096CEA2A7BD}" type="datetimeFigureOut">
              <a:rPr lang="en-US" smtClean="0"/>
              <a:t>5/27/2026</a:t>
            </a:fld>
            <a:endParaRPr lang="en-US"/>
          </a:p>
        </p:txBody>
      </p:sp>
      <p:sp>
        <p:nvSpPr>
          <p:cNvPr id="4" name="Footer Placeholder 3">
            <a:extLst>
              <a:ext uri="{FF2B5EF4-FFF2-40B4-BE49-F238E27FC236}">
                <a16:creationId xmlns:a16="http://schemas.microsoft.com/office/drawing/2014/main" id="{06DE9AC7-AB01-16E6-F784-94958BD7276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CF29F86-810F-CB4D-2A95-B03F85C830D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232C195-42C6-9347-A20E-4343730EB34C}" type="slidenum">
              <a:rPr lang="en-US" smtClean="0"/>
              <a:t>‹#›</a:t>
            </a:fld>
            <a:endParaRPr lang="en-US"/>
          </a:p>
        </p:txBody>
      </p:sp>
    </p:spTree>
    <p:extLst>
      <p:ext uri="{BB962C8B-B14F-4D97-AF65-F5344CB8AC3E}">
        <p14:creationId xmlns:p14="http://schemas.microsoft.com/office/powerpoint/2010/main" val="596654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5/27/2026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204409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4BE5DE82-CF29-044D-9158-06A811149881}" type="slidenum">
              <a:rPr lang="en-US" smtClean="0"/>
              <a:t>11</a:t>
            </a:fld>
            <a:endParaRPr lang="en-US"/>
          </a:p>
        </p:txBody>
      </p:sp>
    </p:spTree>
    <p:extLst>
      <p:ext uri="{BB962C8B-B14F-4D97-AF65-F5344CB8AC3E}">
        <p14:creationId xmlns:p14="http://schemas.microsoft.com/office/powerpoint/2010/main" val="4360847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0536C-A804-2B48-F216-A11B3B27B539}"/>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83B8BAB9-1C70-09CC-86D2-61453352C587}"/>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7D64B3C9-3DE6-E6C1-FBDB-86ACFB426170}"/>
              </a:ext>
            </a:extLst>
          </p:cNvPr>
          <p:cNvSpPr>
            <a:spLocks noGrp="1"/>
          </p:cNvSpPr>
          <p:nvPr>
            <p:ph type="body" idx="1"/>
          </p:nvPr>
        </p:nvSpPr>
        <p:spPr/>
        <p:txBody>
          <a:bodyPr/>
          <a:lstStyle/>
          <a:p>
            <a:endParaRPr lang="en-GB"/>
          </a:p>
        </p:txBody>
      </p:sp>
      <p:sp>
        <p:nvSpPr>
          <p:cNvPr id="4" name="Plassholder for lysbildenummer 3">
            <a:extLst>
              <a:ext uri="{FF2B5EF4-FFF2-40B4-BE49-F238E27FC236}">
                <a16:creationId xmlns:a16="http://schemas.microsoft.com/office/drawing/2014/main" id="{3156479F-944B-3CB4-C41D-5BCC091DFBC9}"/>
              </a:ext>
            </a:extLst>
          </p:cNvPr>
          <p:cNvSpPr>
            <a:spLocks noGrp="1"/>
          </p:cNvSpPr>
          <p:nvPr>
            <p:ph type="sldNum" sz="quarter" idx="5"/>
          </p:nvPr>
        </p:nvSpPr>
        <p:spPr/>
        <p:txBody>
          <a:bodyPr/>
          <a:lstStyle/>
          <a:p>
            <a:fld id="{4BE5DE82-CF29-044D-9158-06A811149881}" type="slidenum">
              <a:rPr lang="en-US" smtClean="0"/>
              <a:t>12</a:t>
            </a:fld>
            <a:endParaRPr lang="en-US"/>
          </a:p>
        </p:txBody>
      </p:sp>
    </p:spTree>
    <p:extLst>
      <p:ext uri="{BB962C8B-B14F-4D97-AF65-F5344CB8AC3E}">
        <p14:creationId xmlns:p14="http://schemas.microsoft.com/office/powerpoint/2010/main" val="3873959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F852BD-B9AB-4346-C3F9-16421BF9E48F}"/>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D22ADACF-0F96-EEBA-E2CB-EE711B6CDA5F}"/>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BBAF560D-C5FD-D456-5EE4-8678EA24D5AB}"/>
              </a:ext>
            </a:extLst>
          </p:cNvPr>
          <p:cNvSpPr>
            <a:spLocks noGrp="1"/>
          </p:cNvSpPr>
          <p:nvPr>
            <p:ph type="body" idx="1"/>
          </p:nvPr>
        </p:nvSpPr>
        <p:spPr/>
        <p:txBody>
          <a:bodyPr/>
          <a:lstStyle/>
          <a:p>
            <a:endParaRPr lang="en-GB"/>
          </a:p>
        </p:txBody>
      </p:sp>
      <p:sp>
        <p:nvSpPr>
          <p:cNvPr id="4" name="Plassholder for lysbildenummer 3">
            <a:extLst>
              <a:ext uri="{FF2B5EF4-FFF2-40B4-BE49-F238E27FC236}">
                <a16:creationId xmlns:a16="http://schemas.microsoft.com/office/drawing/2014/main" id="{6F65DAED-618E-D869-94B1-B8F7143810F1}"/>
              </a:ext>
            </a:extLst>
          </p:cNvPr>
          <p:cNvSpPr>
            <a:spLocks noGrp="1"/>
          </p:cNvSpPr>
          <p:nvPr>
            <p:ph type="sldNum" sz="quarter" idx="5"/>
          </p:nvPr>
        </p:nvSpPr>
        <p:spPr/>
        <p:txBody>
          <a:bodyPr/>
          <a:lstStyle/>
          <a:p>
            <a:fld id="{4BE5DE82-CF29-044D-9158-06A811149881}" type="slidenum">
              <a:rPr lang="en-US" smtClean="0"/>
              <a:t>13</a:t>
            </a:fld>
            <a:endParaRPr lang="en-US"/>
          </a:p>
        </p:txBody>
      </p:sp>
    </p:spTree>
    <p:extLst>
      <p:ext uri="{BB962C8B-B14F-4D97-AF65-F5344CB8AC3E}">
        <p14:creationId xmlns:p14="http://schemas.microsoft.com/office/powerpoint/2010/main" val="15846311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8C535-5F13-4768-968B-CDDF151A3881}"/>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DB8B5429-B939-8E95-A349-C58F7556F5E8}"/>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F9F49F3D-68E2-C4CA-E5AA-CE857380DCC9}"/>
              </a:ext>
            </a:extLst>
          </p:cNvPr>
          <p:cNvSpPr>
            <a:spLocks noGrp="1"/>
          </p:cNvSpPr>
          <p:nvPr>
            <p:ph type="body" idx="1"/>
          </p:nvPr>
        </p:nvSpPr>
        <p:spPr/>
        <p:txBody>
          <a:bodyPr/>
          <a:lstStyle/>
          <a:p>
            <a:endParaRPr lang="en-GB"/>
          </a:p>
        </p:txBody>
      </p:sp>
      <p:sp>
        <p:nvSpPr>
          <p:cNvPr id="4" name="Plassholder for lysbildenummer 3">
            <a:extLst>
              <a:ext uri="{FF2B5EF4-FFF2-40B4-BE49-F238E27FC236}">
                <a16:creationId xmlns:a16="http://schemas.microsoft.com/office/drawing/2014/main" id="{69F49721-4856-7276-7BA6-20EC89B7BC3F}"/>
              </a:ext>
            </a:extLst>
          </p:cNvPr>
          <p:cNvSpPr>
            <a:spLocks noGrp="1"/>
          </p:cNvSpPr>
          <p:nvPr>
            <p:ph type="sldNum" sz="quarter" idx="5"/>
          </p:nvPr>
        </p:nvSpPr>
        <p:spPr/>
        <p:txBody>
          <a:bodyPr/>
          <a:lstStyle/>
          <a:p>
            <a:fld id="{4BE5DE82-CF29-044D-9158-06A811149881}" type="slidenum">
              <a:rPr lang="en-US" smtClean="0"/>
              <a:t>14</a:t>
            </a:fld>
            <a:endParaRPr lang="en-US"/>
          </a:p>
        </p:txBody>
      </p:sp>
    </p:spTree>
    <p:extLst>
      <p:ext uri="{BB962C8B-B14F-4D97-AF65-F5344CB8AC3E}">
        <p14:creationId xmlns:p14="http://schemas.microsoft.com/office/powerpoint/2010/main" val="394071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411E5-C27C-1C8D-7944-6009C9775A13}"/>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F79D26D7-3606-7309-CE28-85EFEE59F64D}"/>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3B9DAB9D-1A4E-5DF4-0FD8-BE778F6D5F94}"/>
              </a:ext>
            </a:extLst>
          </p:cNvPr>
          <p:cNvSpPr>
            <a:spLocks noGrp="1"/>
          </p:cNvSpPr>
          <p:nvPr>
            <p:ph type="body" idx="1"/>
          </p:nvPr>
        </p:nvSpPr>
        <p:spPr/>
        <p:txBody>
          <a:bodyPr/>
          <a:lstStyle/>
          <a:p>
            <a:endParaRPr lang="en-GB"/>
          </a:p>
        </p:txBody>
      </p:sp>
      <p:sp>
        <p:nvSpPr>
          <p:cNvPr id="4" name="Plassholder for lysbildenummer 3">
            <a:extLst>
              <a:ext uri="{FF2B5EF4-FFF2-40B4-BE49-F238E27FC236}">
                <a16:creationId xmlns:a16="http://schemas.microsoft.com/office/drawing/2014/main" id="{5C0C5869-5094-7E3B-E776-1B03CB134FD6}"/>
              </a:ext>
            </a:extLst>
          </p:cNvPr>
          <p:cNvSpPr>
            <a:spLocks noGrp="1"/>
          </p:cNvSpPr>
          <p:nvPr>
            <p:ph type="sldNum" sz="quarter" idx="5"/>
          </p:nvPr>
        </p:nvSpPr>
        <p:spPr/>
        <p:txBody>
          <a:bodyPr/>
          <a:lstStyle/>
          <a:p>
            <a:fld id="{4BE5DE82-CF29-044D-9158-06A811149881}" type="slidenum">
              <a:rPr lang="en-US" smtClean="0"/>
              <a:t>15</a:t>
            </a:fld>
            <a:endParaRPr lang="en-US"/>
          </a:p>
        </p:txBody>
      </p:sp>
    </p:spTree>
    <p:extLst>
      <p:ext uri="{BB962C8B-B14F-4D97-AF65-F5344CB8AC3E}">
        <p14:creationId xmlns:p14="http://schemas.microsoft.com/office/powerpoint/2010/main" val="37862957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546C9-6F60-A513-073A-802AEA326C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6A8D9E-D7C3-B224-50FE-3AA7EE2252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80EC02-2BDC-94E1-45ED-03902809AB9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8809C90-82C2-CAE1-C8A0-2F6FCAB1EF41}"/>
              </a:ext>
            </a:extLst>
          </p:cNvPr>
          <p:cNvSpPr>
            <a:spLocks noGrp="1"/>
          </p:cNvSpPr>
          <p:nvPr>
            <p:ph type="sldNum" sz="quarter" idx="5"/>
          </p:nvPr>
        </p:nvSpPr>
        <p:spPr/>
        <p:txBody>
          <a:bodyPr/>
          <a:lstStyle/>
          <a:p>
            <a:fld id="{4BE5DE82-CF29-044D-9158-06A811149881}" type="slidenum">
              <a:rPr lang="en-US" smtClean="0"/>
              <a:t>16</a:t>
            </a:fld>
            <a:endParaRPr lang="en-US"/>
          </a:p>
        </p:txBody>
      </p:sp>
    </p:spTree>
    <p:extLst>
      <p:ext uri="{BB962C8B-B14F-4D97-AF65-F5344CB8AC3E}">
        <p14:creationId xmlns:p14="http://schemas.microsoft.com/office/powerpoint/2010/main" val="13074589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17</a:t>
            </a:fld>
            <a:endParaRPr lang="en-US"/>
          </a:p>
        </p:txBody>
      </p:sp>
    </p:spTree>
    <p:extLst>
      <p:ext uri="{BB962C8B-B14F-4D97-AF65-F5344CB8AC3E}">
        <p14:creationId xmlns:p14="http://schemas.microsoft.com/office/powerpoint/2010/main" val="27959931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280E0-4E9B-7C94-2A01-01F0ABCB84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C7F1F3-0A83-1648-E392-F0E4B2B157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36BAF3-298C-0E04-93DD-0DF65ADD044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D289741-E686-2126-9718-A4217D4A2B9E}"/>
              </a:ext>
            </a:extLst>
          </p:cNvPr>
          <p:cNvSpPr>
            <a:spLocks noGrp="1"/>
          </p:cNvSpPr>
          <p:nvPr>
            <p:ph type="sldNum" sz="quarter" idx="5"/>
          </p:nvPr>
        </p:nvSpPr>
        <p:spPr/>
        <p:txBody>
          <a:bodyPr/>
          <a:lstStyle/>
          <a:p>
            <a:fld id="{4BE5DE82-CF29-044D-9158-06A811149881}" type="slidenum">
              <a:rPr lang="en-US" smtClean="0"/>
              <a:t>18</a:t>
            </a:fld>
            <a:endParaRPr lang="en-US"/>
          </a:p>
        </p:txBody>
      </p:sp>
    </p:spTree>
    <p:extLst>
      <p:ext uri="{BB962C8B-B14F-4D97-AF65-F5344CB8AC3E}">
        <p14:creationId xmlns:p14="http://schemas.microsoft.com/office/powerpoint/2010/main" val="39013860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280E0-4E9B-7C94-2A01-01F0ABCB84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C7F1F3-0A83-1648-E392-F0E4B2B157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36BAF3-298C-0E04-93DD-0DF65ADD044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D289741-E686-2126-9718-A4217D4A2B9E}"/>
              </a:ext>
            </a:extLst>
          </p:cNvPr>
          <p:cNvSpPr>
            <a:spLocks noGrp="1"/>
          </p:cNvSpPr>
          <p:nvPr>
            <p:ph type="sldNum" sz="quarter" idx="5"/>
          </p:nvPr>
        </p:nvSpPr>
        <p:spPr/>
        <p:txBody>
          <a:bodyPr/>
          <a:lstStyle/>
          <a:p>
            <a:fld id="{4BE5DE82-CF29-044D-9158-06A811149881}" type="slidenum">
              <a:rPr lang="en-US" smtClean="0"/>
              <a:t>19</a:t>
            </a:fld>
            <a:endParaRPr lang="en-US"/>
          </a:p>
        </p:txBody>
      </p:sp>
    </p:spTree>
    <p:extLst>
      <p:ext uri="{BB962C8B-B14F-4D97-AF65-F5344CB8AC3E}">
        <p14:creationId xmlns:p14="http://schemas.microsoft.com/office/powerpoint/2010/main" val="22320659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280E0-4E9B-7C94-2A01-01F0ABCB84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C7F1F3-0A83-1648-E392-F0E4B2B157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36BAF3-298C-0E04-93DD-0DF65ADD044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D289741-E686-2126-9718-A4217D4A2B9E}"/>
              </a:ext>
            </a:extLst>
          </p:cNvPr>
          <p:cNvSpPr>
            <a:spLocks noGrp="1"/>
          </p:cNvSpPr>
          <p:nvPr>
            <p:ph type="sldNum" sz="quarter" idx="5"/>
          </p:nvPr>
        </p:nvSpPr>
        <p:spPr/>
        <p:txBody>
          <a:bodyPr/>
          <a:lstStyle/>
          <a:p>
            <a:fld id="{4BE5DE82-CF29-044D-9158-06A811149881}" type="slidenum">
              <a:rPr lang="en-US" smtClean="0"/>
              <a:t>20</a:t>
            </a:fld>
            <a:endParaRPr lang="en-US"/>
          </a:p>
        </p:txBody>
      </p:sp>
    </p:spTree>
    <p:extLst>
      <p:ext uri="{BB962C8B-B14F-4D97-AF65-F5344CB8AC3E}">
        <p14:creationId xmlns:p14="http://schemas.microsoft.com/office/powerpoint/2010/main" val="3354856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a:t>
            </a:fld>
            <a:endParaRPr lang="en-US"/>
          </a:p>
        </p:txBody>
      </p:sp>
    </p:spTree>
    <p:extLst>
      <p:ext uri="{BB962C8B-B14F-4D97-AF65-F5344CB8AC3E}">
        <p14:creationId xmlns:p14="http://schemas.microsoft.com/office/powerpoint/2010/main" val="42264682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A858A-1937-8614-14AB-8CEC27EFC2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A2E30C-3757-EF49-4EA6-5F85790315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73C560-0057-63DA-27DA-6A193140E11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206292B-0E51-CA37-75AD-03286344C688}"/>
              </a:ext>
            </a:extLst>
          </p:cNvPr>
          <p:cNvSpPr>
            <a:spLocks noGrp="1"/>
          </p:cNvSpPr>
          <p:nvPr>
            <p:ph type="sldNum" sz="quarter" idx="5"/>
          </p:nvPr>
        </p:nvSpPr>
        <p:spPr/>
        <p:txBody>
          <a:bodyPr/>
          <a:lstStyle/>
          <a:p>
            <a:fld id="{4BE5DE82-CF29-044D-9158-06A811149881}" type="slidenum">
              <a:rPr lang="en-US" smtClean="0"/>
              <a:t>21</a:t>
            </a:fld>
            <a:endParaRPr lang="en-US"/>
          </a:p>
        </p:txBody>
      </p:sp>
    </p:spTree>
    <p:extLst>
      <p:ext uri="{BB962C8B-B14F-4D97-AF65-F5344CB8AC3E}">
        <p14:creationId xmlns:p14="http://schemas.microsoft.com/office/powerpoint/2010/main" val="15082156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C70748-D6E5-81EE-6AB3-FF8D1564F8A8}"/>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4E8E619C-0201-1DC4-7673-E383979978B1}"/>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4C1F0E76-2739-422A-BD14-879F5D4BEC2E}"/>
              </a:ext>
            </a:extLst>
          </p:cNvPr>
          <p:cNvSpPr>
            <a:spLocks noGrp="1"/>
          </p:cNvSpPr>
          <p:nvPr>
            <p:ph type="body" idx="1"/>
          </p:nvPr>
        </p:nvSpPr>
        <p:spPr/>
        <p:txBody>
          <a:bodyPr/>
          <a:lstStyle/>
          <a:p>
            <a:endParaRPr lang="en-GB"/>
          </a:p>
        </p:txBody>
      </p:sp>
      <p:sp>
        <p:nvSpPr>
          <p:cNvPr id="4" name="Plassholder for lysbildenummer 3">
            <a:extLst>
              <a:ext uri="{FF2B5EF4-FFF2-40B4-BE49-F238E27FC236}">
                <a16:creationId xmlns:a16="http://schemas.microsoft.com/office/drawing/2014/main" id="{ABF11921-8EDB-4A5E-86EC-8D2187D28356}"/>
              </a:ext>
            </a:extLst>
          </p:cNvPr>
          <p:cNvSpPr>
            <a:spLocks noGrp="1"/>
          </p:cNvSpPr>
          <p:nvPr>
            <p:ph type="sldNum" sz="quarter" idx="5"/>
          </p:nvPr>
        </p:nvSpPr>
        <p:spPr/>
        <p:txBody>
          <a:bodyPr/>
          <a:lstStyle/>
          <a:p>
            <a:fld id="{4BE5DE82-CF29-044D-9158-06A811149881}" type="slidenum">
              <a:rPr lang="en-US" smtClean="0"/>
              <a:t>22</a:t>
            </a:fld>
            <a:endParaRPr lang="en-US"/>
          </a:p>
        </p:txBody>
      </p:sp>
    </p:spTree>
    <p:extLst>
      <p:ext uri="{BB962C8B-B14F-4D97-AF65-F5344CB8AC3E}">
        <p14:creationId xmlns:p14="http://schemas.microsoft.com/office/powerpoint/2010/main" val="4404416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38DF5-D2E3-5EA0-3795-189AF9137D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3EC84F-D5C4-8090-481B-F9E77BC423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11195C-6E9E-E3E5-5990-667F0CFA8B6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836F206-0217-9DD6-A3D6-5905C6FF869A}"/>
              </a:ext>
            </a:extLst>
          </p:cNvPr>
          <p:cNvSpPr>
            <a:spLocks noGrp="1"/>
          </p:cNvSpPr>
          <p:nvPr>
            <p:ph type="sldNum" sz="quarter" idx="5"/>
          </p:nvPr>
        </p:nvSpPr>
        <p:spPr/>
        <p:txBody>
          <a:bodyPr/>
          <a:lstStyle/>
          <a:p>
            <a:fld id="{4BE5DE82-CF29-044D-9158-06A811149881}" type="slidenum">
              <a:rPr lang="en-US" smtClean="0"/>
              <a:t>23</a:t>
            </a:fld>
            <a:endParaRPr lang="en-US"/>
          </a:p>
        </p:txBody>
      </p:sp>
    </p:spTree>
    <p:extLst>
      <p:ext uri="{BB962C8B-B14F-4D97-AF65-F5344CB8AC3E}">
        <p14:creationId xmlns:p14="http://schemas.microsoft.com/office/powerpoint/2010/main" val="1319734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DBBB0-77B4-2097-E3FF-A307BB7BB750}"/>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B5501930-4A2D-4BE3-F9EA-B52C12B3CCC7}"/>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528A56FA-FD53-16C8-BA38-6748FA4154FD}"/>
              </a:ext>
            </a:extLst>
          </p:cNvPr>
          <p:cNvSpPr>
            <a:spLocks noGrp="1"/>
          </p:cNvSpPr>
          <p:nvPr>
            <p:ph type="body" idx="1"/>
          </p:nvPr>
        </p:nvSpPr>
        <p:spPr/>
        <p:txBody>
          <a:bodyPr/>
          <a:lstStyle/>
          <a:p>
            <a:endParaRPr lang="en-GB"/>
          </a:p>
        </p:txBody>
      </p:sp>
      <p:sp>
        <p:nvSpPr>
          <p:cNvPr id="4" name="Plassholder for lysbildenummer 3">
            <a:extLst>
              <a:ext uri="{FF2B5EF4-FFF2-40B4-BE49-F238E27FC236}">
                <a16:creationId xmlns:a16="http://schemas.microsoft.com/office/drawing/2014/main" id="{D71C31D6-BC82-2019-C6EF-EEE181EE571F}"/>
              </a:ext>
            </a:extLst>
          </p:cNvPr>
          <p:cNvSpPr>
            <a:spLocks noGrp="1"/>
          </p:cNvSpPr>
          <p:nvPr>
            <p:ph type="sldNum" sz="quarter" idx="5"/>
          </p:nvPr>
        </p:nvSpPr>
        <p:spPr/>
        <p:txBody>
          <a:bodyPr/>
          <a:lstStyle/>
          <a:p>
            <a:fld id="{4BE5DE82-CF29-044D-9158-06A811149881}" type="slidenum">
              <a:rPr lang="en-US" smtClean="0"/>
              <a:t>24</a:t>
            </a:fld>
            <a:endParaRPr lang="en-US"/>
          </a:p>
        </p:txBody>
      </p:sp>
    </p:spTree>
    <p:extLst>
      <p:ext uri="{BB962C8B-B14F-4D97-AF65-F5344CB8AC3E}">
        <p14:creationId xmlns:p14="http://schemas.microsoft.com/office/powerpoint/2010/main" val="38398168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42010-BA2C-CF8E-0C2F-7AB9F4EFBF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454F93-4AD7-1696-F3EF-0F0CCE41FE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AB8DF5-1E21-9587-89D0-BFC8FAC2C49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EA0AD7F-9B43-B441-4978-3173A2857B48}"/>
              </a:ext>
            </a:extLst>
          </p:cNvPr>
          <p:cNvSpPr>
            <a:spLocks noGrp="1"/>
          </p:cNvSpPr>
          <p:nvPr>
            <p:ph type="sldNum" sz="quarter" idx="5"/>
          </p:nvPr>
        </p:nvSpPr>
        <p:spPr/>
        <p:txBody>
          <a:bodyPr/>
          <a:lstStyle/>
          <a:p>
            <a:fld id="{4BE5DE82-CF29-044D-9158-06A811149881}" type="slidenum">
              <a:rPr lang="en-US" smtClean="0"/>
              <a:t>28</a:t>
            </a:fld>
            <a:endParaRPr lang="en-US"/>
          </a:p>
        </p:txBody>
      </p:sp>
    </p:spTree>
    <p:extLst>
      <p:ext uri="{BB962C8B-B14F-4D97-AF65-F5344CB8AC3E}">
        <p14:creationId xmlns:p14="http://schemas.microsoft.com/office/powerpoint/2010/main" val="34403240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29</a:t>
            </a:fld>
            <a:endParaRPr lang="en-US"/>
          </a:p>
        </p:txBody>
      </p:sp>
    </p:spTree>
    <p:extLst>
      <p:ext uri="{BB962C8B-B14F-4D97-AF65-F5344CB8AC3E}">
        <p14:creationId xmlns:p14="http://schemas.microsoft.com/office/powerpoint/2010/main" val="17255689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4BE5DE82-CF29-044D-9158-06A811149881}" type="slidenum">
              <a:rPr lang="en-US" smtClean="0"/>
              <a:t>32</a:t>
            </a:fld>
            <a:endParaRPr lang="en-US"/>
          </a:p>
        </p:txBody>
      </p:sp>
    </p:spTree>
    <p:extLst>
      <p:ext uri="{BB962C8B-B14F-4D97-AF65-F5344CB8AC3E}">
        <p14:creationId xmlns:p14="http://schemas.microsoft.com/office/powerpoint/2010/main" val="42665219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473A3-E8C0-EC25-5395-B02E556B3954}"/>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27ADC96C-2008-C7A0-5387-D11C8F342253}"/>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7BA86938-F352-5BDE-376E-3814263E9D60}"/>
              </a:ext>
            </a:extLst>
          </p:cNvPr>
          <p:cNvSpPr>
            <a:spLocks noGrp="1"/>
          </p:cNvSpPr>
          <p:nvPr>
            <p:ph type="body" idx="1"/>
          </p:nvPr>
        </p:nvSpPr>
        <p:spPr/>
        <p:txBody>
          <a:bodyPr/>
          <a:lstStyle/>
          <a:p>
            <a:endParaRPr lang="en-GB"/>
          </a:p>
        </p:txBody>
      </p:sp>
      <p:sp>
        <p:nvSpPr>
          <p:cNvPr id="4" name="Plassholder for lysbildenummer 3">
            <a:extLst>
              <a:ext uri="{FF2B5EF4-FFF2-40B4-BE49-F238E27FC236}">
                <a16:creationId xmlns:a16="http://schemas.microsoft.com/office/drawing/2014/main" id="{C5D9CE49-2D37-F02F-D853-8E4A5249DD4B}"/>
              </a:ext>
            </a:extLst>
          </p:cNvPr>
          <p:cNvSpPr>
            <a:spLocks noGrp="1"/>
          </p:cNvSpPr>
          <p:nvPr>
            <p:ph type="sldNum" sz="quarter" idx="5"/>
          </p:nvPr>
        </p:nvSpPr>
        <p:spPr/>
        <p:txBody>
          <a:bodyPr/>
          <a:lstStyle/>
          <a:p>
            <a:fld id="{4BE5DE82-CF29-044D-9158-06A811149881}" type="slidenum">
              <a:rPr lang="en-US" smtClean="0"/>
              <a:t>36</a:t>
            </a:fld>
            <a:endParaRPr lang="en-US"/>
          </a:p>
        </p:txBody>
      </p:sp>
    </p:spTree>
    <p:extLst>
      <p:ext uri="{BB962C8B-B14F-4D97-AF65-F5344CB8AC3E}">
        <p14:creationId xmlns:p14="http://schemas.microsoft.com/office/powerpoint/2010/main" val="29143419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E7CE7-8F8B-ABB8-333C-A0580FFD24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092FDC-4B1C-9ED2-74BF-83B044721F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38446B-FC62-60ED-95EC-F7D36C3B069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6B1B536-5F6B-E0C4-6D44-D39A9329EA17}"/>
              </a:ext>
            </a:extLst>
          </p:cNvPr>
          <p:cNvSpPr>
            <a:spLocks noGrp="1"/>
          </p:cNvSpPr>
          <p:nvPr>
            <p:ph type="sldNum" sz="quarter" idx="5"/>
          </p:nvPr>
        </p:nvSpPr>
        <p:spPr/>
        <p:txBody>
          <a:bodyPr/>
          <a:lstStyle/>
          <a:p>
            <a:fld id="{4BE5DE82-CF29-044D-9158-06A811149881}" type="slidenum">
              <a:rPr lang="en-US" smtClean="0"/>
              <a:t>41</a:t>
            </a:fld>
            <a:endParaRPr lang="en-US"/>
          </a:p>
        </p:txBody>
      </p:sp>
    </p:spTree>
    <p:extLst>
      <p:ext uri="{BB962C8B-B14F-4D97-AF65-F5344CB8AC3E}">
        <p14:creationId xmlns:p14="http://schemas.microsoft.com/office/powerpoint/2010/main" val="38218074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79E45-AC3E-BBEB-BDEC-1DBAB89D16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66DCCF-8580-D017-F97D-7C12E8699A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1D63A2-34AD-EDF9-3415-31820732717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4924A7D-1DF8-6440-79BC-0F7B4247ACA9}"/>
              </a:ext>
            </a:extLst>
          </p:cNvPr>
          <p:cNvSpPr>
            <a:spLocks noGrp="1"/>
          </p:cNvSpPr>
          <p:nvPr>
            <p:ph type="sldNum" sz="quarter" idx="5"/>
          </p:nvPr>
        </p:nvSpPr>
        <p:spPr/>
        <p:txBody>
          <a:bodyPr/>
          <a:lstStyle/>
          <a:p>
            <a:fld id="{4BE5DE82-CF29-044D-9158-06A811149881}" type="slidenum">
              <a:rPr lang="en-US" smtClean="0"/>
              <a:t>47</a:t>
            </a:fld>
            <a:endParaRPr lang="en-US"/>
          </a:p>
        </p:txBody>
      </p:sp>
    </p:spTree>
    <p:extLst>
      <p:ext uri="{BB962C8B-B14F-4D97-AF65-F5344CB8AC3E}">
        <p14:creationId xmlns:p14="http://schemas.microsoft.com/office/powerpoint/2010/main" val="3304662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a:t>This module equips learners with both conceptual understanding and practical insight, enabling them to engage confidently with AI-supported energy management in vocational and professional contexts.</a:t>
            </a:r>
          </a:p>
        </p:txBody>
      </p:sp>
      <p:sp>
        <p:nvSpPr>
          <p:cNvPr id="4" name="Plassholder for lysbildenummer 3"/>
          <p:cNvSpPr>
            <a:spLocks noGrp="1"/>
          </p:cNvSpPr>
          <p:nvPr>
            <p:ph type="sldNum" sz="quarter" idx="5"/>
          </p:nvPr>
        </p:nvSpPr>
        <p:spPr/>
        <p:txBody>
          <a:bodyPr/>
          <a:lstStyle/>
          <a:p>
            <a:fld id="{4BE5DE82-CF29-044D-9158-06A811149881}" type="slidenum">
              <a:rPr lang="en-US" smtClean="0"/>
              <a:t>4</a:t>
            </a:fld>
            <a:endParaRPr lang="en-US"/>
          </a:p>
        </p:txBody>
      </p:sp>
    </p:spTree>
    <p:extLst>
      <p:ext uri="{BB962C8B-B14F-4D97-AF65-F5344CB8AC3E}">
        <p14:creationId xmlns:p14="http://schemas.microsoft.com/office/powerpoint/2010/main" val="14356651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dirty="0"/>
          </a:p>
        </p:txBody>
      </p:sp>
      <p:sp>
        <p:nvSpPr>
          <p:cNvPr id="4" name="Plassholder for lysbildenummer 3"/>
          <p:cNvSpPr>
            <a:spLocks noGrp="1"/>
          </p:cNvSpPr>
          <p:nvPr>
            <p:ph type="sldNum" sz="quarter" idx="5"/>
          </p:nvPr>
        </p:nvSpPr>
        <p:spPr/>
        <p:txBody>
          <a:bodyPr/>
          <a:lstStyle/>
          <a:p>
            <a:fld id="{4BE5DE82-CF29-044D-9158-06A811149881}" type="slidenum">
              <a:rPr lang="en-US" smtClean="0"/>
              <a:t>52</a:t>
            </a:fld>
            <a:endParaRPr lang="en-US"/>
          </a:p>
        </p:txBody>
      </p:sp>
    </p:spTree>
    <p:extLst>
      <p:ext uri="{BB962C8B-B14F-4D97-AF65-F5344CB8AC3E}">
        <p14:creationId xmlns:p14="http://schemas.microsoft.com/office/powerpoint/2010/main" val="42097682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53</a:t>
            </a:fld>
            <a:endParaRPr lang="en-US"/>
          </a:p>
        </p:txBody>
      </p:sp>
    </p:spTree>
    <p:extLst>
      <p:ext uri="{BB962C8B-B14F-4D97-AF65-F5344CB8AC3E}">
        <p14:creationId xmlns:p14="http://schemas.microsoft.com/office/powerpoint/2010/main" val="717219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5</a:t>
            </a:fld>
            <a:endParaRPr lang="en-US"/>
          </a:p>
        </p:txBody>
      </p:sp>
    </p:spTree>
    <p:extLst>
      <p:ext uri="{BB962C8B-B14F-4D97-AF65-F5344CB8AC3E}">
        <p14:creationId xmlns:p14="http://schemas.microsoft.com/office/powerpoint/2010/main" val="2284729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4BE5DE82-CF29-044D-9158-06A811149881}" type="slidenum">
              <a:rPr lang="en-US" smtClean="0"/>
              <a:t>6</a:t>
            </a:fld>
            <a:endParaRPr lang="en-US"/>
          </a:p>
        </p:txBody>
      </p:sp>
    </p:spTree>
    <p:extLst>
      <p:ext uri="{BB962C8B-B14F-4D97-AF65-F5344CB8AC3E}">
        <p14:creationId xmlns:p14="http://schemas.microsoft.com/office/powerpoint/2010/main" val="1217633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4BE5DE82-CF29-044D-9158-06A811149881}" type="slidenum">
              <a:rPr lang="en-US" smtClean="0"/>
              <a:t>7</a:t>
            </a:fld>
            <a:endParaRPr lang="en-US"/>
          </a:p>
        </p:txBody>
      </p:sp>
    </p:spTree>
    <p:extLst>
      <p:ext uri="{BB962C8B-B14F-4D97-AF65-F5344CB8AC3E}">
        <p14:creationId xmlns:p14="http://schemas.microsoft.com/office/powerpoint/2010/main" val="5608747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b="1"/>
              <a:t>Why AI in Energy Management? </a:t>
            </a:r>
          </a:p>
          <a:p>
            <a:r>
              <a:rPr lang="en-GB" b="1"/>
              <a:t>Key Topics</a:t>
            </a:r>
            <a:endParaRPr lang="en-GB"/>
          </a:p>
          <a:p>
            <a:r>
              <a:rPr lang="en-GB"/>
              <a:t>Modern energy systems are becoming more complex, with growing use of renewable energy and rapidly changing demand patterns. Traditional tools are no longer sufficient to manage this effectively.</a:t>
            </a:r>
          </a:p>
          <a:p>
            <a:r>
              <a:rPr lang="en-GB"/>
              <a:t>In the following sections, we explore how AI helps to handle this complexity, improves forecasting and planning, and enables smart grids to operate efficiently and reliably.</a:t>
            </a:r>
          </a:p>
          <a:p>
            <a:r>
              <a:rPr lang="en-GB"/>
              <a:t>These three topics show why AI is becoming a key technology for sustainable and secure energy systems.</a:t>
            </a:r>
          </a:p>
          <a:p>
            <a:endParaRPr lang="en-GB"/>
          </a:p>
        </p:txBody>
      </p:sp>
      <p:sp>
        <p:nvSpPr>
          <p:cNvPr id="4" name="Plassholder for lysbildenummer 3"/>
          <p:cNvSpPr>
            <a:spLocks noGrp="1"/>
          </p:cNvSpPr>
          <p:nvPr>
            <p:ph type="sldNum" sz="quarter" idx="5"/>
          </p:nvPr>
        </p:nvSpPr>
        <p:spPr/>
        <p:txBody>
          <a:bodyPr/>
          <a:lstStyle/>
          <a:p>
            <a:fld id="{4BE5DE82-CF29-044D-9158-06A811149881}" type="slidenum">
              <a:rPr lang="en-US" smtClean="0"/>
              <a:t>8</a:t>
            </a:fld>
            <a:endParaRPr lang="en-US"/>
          </a:p>
        </p:txBody>
      </p:sp>
    </p:spTree>
    <p:extLst>
      <p:ext uri="{BB962C8B-B14F-4D97-AF65-F5344CB8AC3E}">
        <p14:creationId xmlns:p14="http://schemas.microsoft.com/office/powerpoint/2010/main" val="3412063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4BE5DE82-CF29-044D-9158-06A811149881}" type="slidenum">
              <a:rPr lang="en-US" smtClean="0"/>
              <a:t>9</a:t>
            </a:fld>
            <a:endParaRPr lang="en-US"/>
          </a:p>
        </p:txBody>
      </p:sp>
    </p:spTree>
    <p:extLst>
      <p:ext uri="{BB962C8B-B14F-4D97-AF65-F5344CB8AC3E}">
        <p14:creationId xmlns:p14="http://schemas.microsoft.com/office/powerpoint/2010/main" val="3773258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3A5FD-F135-FB7E-EDC5-A41EE6070FCB}"/>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2D91A1C2-F3F8-FCB7-FEAF-C81D143B869A}"/>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A07AE2AB-5893-AA83-A884-D8230AD2B3E2}"/>
              </a:ext>
            </a:extLst>
          </p:cNvPr>
          <p:cNvSpPr>
            <a:spLocks noGrp="1"/>
          </p:cNvSpPr>
          <p:nvPr>
            <p:ph type="body" idx="1"/>
          </p:nvPr>
        </p:nvSpPr>
        <p:spPr/>
        <p:txBody>
          <a:bodyPr/>
          <a:lstStyle/>
          <a:p>
            <a:endParaRPr lang="en-GB"/>
          </a:p>
        </p:txBody>
      </p:sp>
      <p:sp>
        <p:nvSpPr>
          <p:cNvPr id="4" name="Plassholder for lysbildenummer 3">
            <a:extLst>
              <a:ext uri="{FF2B5EF4-FFF2-40B4-BE49-F238E27FC236}">
                <a16:creationId xmlns:a16="http://schemas.microsoft.com/office/drawing/2014/main" id="{B7DB1701-11E7-77DA-402C-92D2BF2036D7}"/>
              </a:ext>
            </a:extLst>
          </p:cNvPr>
          <p:cNvSpPr>
            <a:spLocks noGrp="1"/>
          </p:cNvSpPr>
          <p:nvPr>
            <p:ph type="sldNum" sz="quarter" idx="5"/>
          </p:nvPr>
        </p:nvSpPr>
        <p:spPr/>
        <p:txBody>
          <a:bodyPr/>
          <a:lstStyle/>
          <a:p>
            <a:fld id="{4BE5DE82-CF29-044D-9158-06A811149881}" type="slidenum">
              <a:rPr lang="en-US" smtClean="0"/>
              <a:t>10</a:t>
            </a:fld>
            <a:endParaRPr lang="en-US"/>
          </a:p>
        </p:txBody>
      </p:sp>
    </p:spTree>
    <p:extLst>
      <p:ext uri="{BB962C8B-B14F-4D97-AF65-F5344CB8AC3E}">
        <p14:creationId xmlns:p14="http://schemas.microsoft.com/office/powerpoint/2010/main" val="25495945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gradFill>
            <a:gsLst>
              <a:gs pos="83000">
                <a:srgbClr val="51C4C6"/>
              </a:gs>
              <a:gs pos="0">
                <a:srgbClr val="00403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a:solidFill>
                  <a:schemeClr val="bg1"/>
                </a:solidFill>
                <a:effectLst/>
                <a:latin typeface="+mn-lt"/>
                <a:ea typeface="+mn-ea"/>
                <a:cs typeface="+mn-cs"/>
                <a:sym typeface="Quattrocento Sans"/>
              </a:rPr>
              <a:t>FONT TYPEFACE &amp; SIZE</a:t>
            </a:r>
            <a:endParaRPr lang="en-IE" sz="3600" baseline="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a:solidFill>
                  <a:schemeClr val="bg1"/>
                </a:solidFill>
                <a:effectLst/>
                <a:latin typeface="+mn-lt"/>
                <a:ea typeface="+mn-ea"/>
                <a:cs typeface="+mn-cs"/>
              </a:rPr>
              <a:t>PLEASE</a:t>
            </a:r>
            <a:r>
              <a:rPr lang="en-IE" sz="3000" b="0" i="0" u="none" strike="noStrike" kern="1200" baseline="0">
                <a:solidFill>
                  <a:schemeClr val="bg1"/>
                </a:solidFill>
                <a:effectLst/>
                <a:latin typeface="+mn-lt"/>
                <a:ea typeface="+mn-ea"/>
                <a:cs typeface="+mn-cs"/>
              </a:rPr>
              <a:t> ENSURE TO KEEP FONTS AS PER THE LAYOUT</a:t>
            </a:r>
            <a:endParaRPr lang="en-IE" sz="3000" b="0" i="0" u="none" strike="noStrike" kern="1200">
              <a:solidFill>
                <a:schemeClr val="bg1"/>
              </a:solidFill>
              <a:effectLst/>
              <a:latin typeface="+mn-lt"/>
              <a:ea typeface="+mn-ea"/>
              <a:cs typeface="+mn-cs"/>
            </a:endParaRPr>
          </a:p>
          <a:p>
            <a:pPr fontAlgn="base"/>
            <a:endParaRPr lang="en-IE" sz="3000" b="0" i="0" u="none" strike="noStrike" kern="120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a:solidFill>
                  <a:schemeClr val="bg1"/>
                </a:solidFill>
                <a:effectLst/>
                <a:latin typeface="+mn-lt"/>
                <a:ea typeface="+mn-ea"/>
                <a:cs typeface="+mn-cs"/>
              </a:rPr>
              <a:t>48 point </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Divider</a:t>
            </a:r>
            <a:r>
              <a:rPr lang="en-IE" sz="3000" b="0" i="0" u="none" strike="noStrike" kern="1200" baseline="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36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30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	</a:t>
            </a:r>
            <a:r>
              <a:rPr lang="en-IE" sz="3000" b="0" i="0" u="none" strike="noStrike" kern="1200" baseline="0">
                <a:solidFill>
                  <a:schemeClr val="bg1"/>
                </a:solidFill>
                <a:effectLst/>
                <a:latin typeface="+mn-lt"/>
                <a:ea typeface="+mn-ea"/>
                <a:cs typeface="+mn-cs"/>
              </a:rPr>
              <a:t>       </a:t>
            </a:r>
            <a:r>
              <a:rPr lang="en-IE" sz="3000" b="0" i="0" u="none" strike="noStrike" kern="120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24 point</a:t>
            </a:r>
            <a:r>
              <a:rPr lang="en-IE" sz="3000" b="0" i="0" u="none" strike="noStrike" kern="1200" baseline="0">
                <a:solidFill>
                  <a:schemeClr val="bg1"/>
                </a:solidFill>
                <a:effectLst/>
                <a:latin typeface="+mn-lt"/>
                <a:ea typeface="+mn-ea"/>
                <a:cs typeface="+mn-cs"/>
              </a:rPr>
              <a:t>  -  </a:t>
            </a:r>
            <a:r>
              <a:rPr lang="en-IE" sz="3000" b="0" i="0" u="none" strike="noStrike" kern="1200" baseline="0">
                <a:solidFill>
                  <a:schemeClr val="bg1"/>
                </a:solidFill>
                <a:effectLst/>
                <a:latin typeface="+mn-lt"/>
                <a:ea typeface="Quattrocento Sans"/>
                <a:cs typeface="Quattrocento Sans"/>
                <a:sym typeface="Quattrocento Sans"/>
              </a:rPr>
              <a:t>Main </a:t>
            </a:r>
            <a:r>
              <a:rPr lang="en-IE" sz="3000" b="0" i="0" u="none" strike="noStrike" kern="1200">
                <a:solidFill>
                  <a:schemeClr val="bg1"/>
                </a:solidFill>
                <a:effectLst/>
                <a:latin typeface="+mn-lt"/>
                <a:ea typeface="+mn-ea"/>
                <a:cs typeface="+mn-cs"/>
              </a:rPr>
              <a:t>Text Body </a:t>
            </a:r>
            <a:endParaRPr lang="en-US" sz="3000">
              <a:solidFill>
                <a:schemeClr val="bg1"/>
              </a:solidFill>
            </a:endParaRPr>
          </a:p>
          <a:p>
            <a:pPr fontAlgn="base"/>
            <a:endParaRPr lang="en-IE" sz="3000" b="0" i="0" u="none" strike="noStrike" kern="120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err="1">
                <a:solidFill>
                  <a:schemeClr val="bg1"/>
                </a:solidFill>
                <a:effectLst/>
                <a:latin typeface="+mn-lt"/>
                <a:ea typeface="+mn-ea"/>
                <a:cs typeface="+mn-cs"/>
                <a:sym typeface="Quattrocento Sans"/>
              </a:rPr>
              <a:t>SUSTaiN</a:t>
            </a:r>
            <a:r>
              <a:rPr lang="en-IE" sz="2400" b="1" i="0" u="none" strike="noStrike" kern="1200" baseline="0">
                <a:solidFill>
                  <a:schemeClr val="bg1"/>
                </a:solidFill>
                <a:effectLst/>
                <a:latin typeface="+mn-lt"/>
                <a:ea typeface="+mn-ea"/>
                <a:cs typeface="+mn-cs"/>
                <a:sym typeface="Quattrocento Sans"/>
              </a:rPr>
              <a:t> </a:t>
            </a:r>
            <a:r>
              <a:rPr lang="en-IE" sz="2400" b="0" i="0" u="none" strike="noStrike" kern="1200" baseline="0">
                <a:solidFill>
                  <a:schemeClr val="bg1"/>
                </a:solidFill>
                <a:effectLst/>
                <a:latin typeface="+mn-lt"/>
                <a:ea typeface="+mn-ea"/>
                <a:cs typeface="+mn-cs"/>
                <a:sym typeface="Quattrocento Sans"/>
              </a:rPr>
              <a:t>PowerPoint is</a:t>
            </a:r>
            <a:r>
              <a:rPr lang="is-IS" sz="2400" b="0" i="0" u="none" strike="noStrike" kern="1200" baseline="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a:solidFill>
                <a:schemeClr val="bg1"/>
              </a:solidFill>
              <a:effectLst/>
              <a:latin typeface="+mn-lt"/>
              <a:ea typeface="+mn-ea"/>
              <a:cs typeface="+mn-cs"/>
              <a:sym typeface="Quattrocento Sans"/>
            </a:endParaRPr>
          </a:p>
          <a:p>
            <a:pPr fontAlgn="base"/>
            <a:endParaRPr lang="en-IE" sz="2400" b="0" i="0" u="none" strike="noStrike" kern="1200" baseline="0">
              <a:solidFill>
                <a:schemeClr val="bg1"/>
              </a:solidFill>
              <a:effectLst/>
              <a:latin typeface="+mn-lt"/>
              <a:ea typeface="+mn-ea"/>
              <a:cs typeface="+mn-cs"/>
              <a:sym typeface="Quattrocento Sans"/>
            </a:endParaRPr>
          </a:p>
          <a:p>
            <a:pPr fontAlgn="base"/>
            <a:r>
              <a:rPr lang="en-IE" sz="3600" b="1" i="1" baseline="0">
                <a:solidFill>
                  <a:schemeClr val="bg1"/>
                </a:solidFill>
                <a:latin typeface="+mn-lt"/>
                <a:ea typeface="Quattrocento Sans"/>
                <a:cs typeface="Quattrocento Sans"/>
                <a:sym typeface="Quattrocento Sans"/>
              </a:rPr>
              <a:t>Calibri</a:t>
            </a:r>
            <a:endParaRPr lang="en-IE" sz="3600" baseline="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rot="10800000">
            <a:off x="0" y="0"/>
            <a:ext cx="12192000" cy="6858000"/>
          </a:xfrm>
          <a:prstGeom prst="rect">
            <a:avLst/>
          </a:prstGeom>
          <a:gradFill>
            <a:gsLst>
              <a:gs pos="83000">
                <a:srgbClr val="51C4C6"/>
              </a:gs>
              <a:gs pos="0">
                <a:srgbClr val="00403F"/>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F122372-AF04-80D2-B77C-745F6207CD7B}"/>
              </a:ext>
            </a:extLst>
          </p:cNvPr>
          <p:cNvSpPr>
            <a:spLocks noChangeAspect="1"/>
          </p:cNvSpPr>
          <p:nvPr userDrawn="1"/>
        </p:nvSpPr>
        <p:spPr>
          <a:xfrm>
            <a:off x="370688" y="323520"/>
            <a:ext cx="11133740" cy="6210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7">
            <a:extLst>
              <a:ext uri="{FF2B5EF4-FFF2-40B4-BE49-F238E27FC236}">
                <a16:creationId xmlns:a16="http://schemas.microsoft.com/office/drawing/2014/main" id="{94629FAB-1FEE-6DD3-BAE0-63C9EDF41FAA}"/>
              </a:ext>
            </a:extLst>
          </p:cNvPr>
          <p:cNvSpPr>
            <a:spLocks noGrp="1"/>
          </p:cNvSpPr>
          <p:nvPr>
            <p:ph type="body" sz="quarter" idx="18" hasCustomPrompt="1"/>
          </p:nvPr>
        </p:nvSpPr>
        <p:spPr>
          <a:xfrm>
            <a:off x="798380" y="2045704"/>
            <a:ext cx="10595237" cy="3849918"/>
          </a:xfrm>
          <a:prstGeom prst="rect">
            <a:avLst/>
          </a:prstGeom>
        </p:spPr>
        <p:txBody>
          <a:bodyPr/>
          <a:lstStyle>
            <a:lvl1pPr algn="l">
              <a:buNone/>
              <a:defRPr sz="2400" b="0" i="0" spc="0">
                <a:solidFill>
                  <a:srgbClr val="26262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1" name="Text Placeholder 23">
            <a:extLst>
              <a:ext uri="{FF2B5EF4-FFF2-40B4-BE49-F238E27FC236}">
                <a16:creationId xmlns:a16="http://schemas.microsoft.com/office/drawing/2014/main" id="{69F67E6E-6001-52D5-328C-6DB21D316891}"/>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51C4C6"/>
                </a:solidFill>
                <a:latin typeface="+mn-lt"/>
              </a:defRPr>
            </a:lvl1pPr>
          </a:lstStyle>
          <a:p>
            <a:pPr lvl="0"/>
            <a:r>
              <a:rPr lang="en-US"/>
              <a:t>Heading</a:t>
            </a:r>
          </a:p>
        </p:txBody>
      </p:sp>
      <p:sp>
        <p:nvSpPr>
          <p:cNvPr id="5" name="Freeform 4">
            <a:extLst>
              <a:ext uri="{FF2B5EF4-FFF2-40B4-BE49-F238E27FC236}">
                <a16:creationId xmlns:a16="http://schemas.microsoft.com/office/drawing/2014/main" id="{D92A6541-CE5E-8AA2-C052-71874E8398B2}"/>
              </a:ext>
            </a:extLst>
          </p:cNvPr>
          <p:cNvSpPr/>
          <p:nvPr userDrawn="1"/>
        </p:nvSpPr>
        <p:spPr>
          <a:xfrm rot="8146203">
            <a:off x="10066356" y="-638751"/>
            <a:ext cx="3230562" cy="2833788"/>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46000"/>
            </a:srgbClr>
          </a:solidFill>
          <a:ln w="5331" cap="flat">
            <a:noFill/>
            <a:prstDash val="solid"/>
            <a:miter/>
          </a:ln>
        </p:spPr>
        <p:txBody>
          <a:bodyPr rtlCol="0" anchor="ctr"/>
          <a:lstStyle/>
          <a:p>
            <a:endParaRPr lang="en-US"/>
          </a:p>
        </p:txBody>
      </p:sp>
      <p:sp>
        <p:nvSpPr>
          <p:cNvPr id="6" name="Rectangle 5">
            <a:extLst>
              <a:ext uri="{FF2B5EF4-FFF2-40B4-BE49-F238E27FC236}">
                <a16:creationId xmlns:a16="http://schemas.microsoft.com/office/drawing/2014/main" id="{52A6A34E-8ABA-1C06-6A3C-205544F3A39D}"/>
              </a:ext>
            </a:extLst>
          </p:cNvPr>
          <p:cNvSpPr/>
          <p:nvPr userDrawn="1"/>
        </p:nvSpPr>
        <p:spPr>
          <a:xfrm>
            <a:off x="12192000" y="-287867"/>
            <a:ext cx="1185333" cy="851746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F84989F-D977-0E20-CA88-2CE283A13D9C}"/>
              </a:ext>
            </a:extLst>
          </p:cNvPr>
          <p:cNvSpPr txBox="1"/>
          <p:nvPr userDrawn="1"/>
        </p:nvSpPr>
        <p:spPr>
          <a:xfrm rot="16200000">
            <a:off x="9996557" y="4601255"/>
            <a:ext cx="3779520" cy="246221"/>
          </a:xfrm>
          <a:prstGeom prst="rect">
            <a:avLst/>
          </a:prstGeom>
          <a:noFill/>
        </p:spPr>
        <p:txBody>
          <a:bodyPr wrap="square">
            <a:spAutoFit/>
          </a:bodyPr>
          <a:lstStyle/>
          <a:p>
            <a:r>
              <a:rPr lang="en-US" sz="1000">
                <a:solidFill>
                  <a:schemeClr val="bg1"/>
                </a:solidFill>
                <a:latin typeface="Calibri" panose="020F0502020204030204" pitchFamily="34" charset="0"/>
                <a:cs typeface="Calibri" panose="020F0502020204030204" pitchFamily="34" charset="0"/>
              </a:rPr>
              <a:t>AI-enhanced Vocational Education for a Sustainable Future</a:t>
            </a:r>
          </a:p>
        </p:txBody>
      </p:sp>
    </p:spTree>
    <p:extLst>
      <p:ext uri="{BB962C8B-B14F-4D97-AF65-F5344CB8AC3E}">
        <p14:creationId xmlns:p14="http://schemas.microsoft.com/office/powerpoint/2010/main" val="41910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1553583" y="1623405"/>
            <a:ext cx="9778140" cy="4895927"/>
          </a:xfrm>
          <a:prstGeom prst="rect">
            <a:avLst/>
          </a:prstGeom>
        </p:spPr>
        <p:txBody>
          <a:bodyPr/>
          <a:lstStyle>
            <a:lvl1pPr algn="l">
              <a:buNone/>
              <a:defRPr sz="2400" b="0" i="0" spc="0">
                <a:solidFill>
                  <a:srgbClr val="26262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1503336" y="604434"/>
            <a:ext cx="9886397" cy="1018971"/>
          </a:xfrm>
          <a:prstGeom prst="rect">
            <a:avLst/>
          </a:prstGeom>
        </p:spPr>
        <p:txBody>
          <a:bodyPr>
            <a:noAutofit/>
          </a:bodyPr>
          <a:lstStyle>
            <a:lvl1pPr marL="0" indent="0" algn="l">
              <a:buNone/>
              <a:defRPr sz="3600" b="1" i="0">
                <a:solidFill>
                  <a:srgbClr val="51C4C6"/>
                </a:solidFill>
                <a:latin typeface="+mn-lt"/>
              </a:defRPr>
            </a:lvl1pPr>
          </a:lstStyle>
          <a:p>
            <a:pPr lvl="0"/>
            <a:r>
              <a:rPr lang="en-US"/>
              <a:t>Heading</a:t>
            </a:r>
          </a:p>
        </p:txBody>
      </p:sp>
      <p:sp>
        <p:nvSpPr>
          <p:cNvPr id="2" name="Rectangle 1">
            <a:extLst>
              <a:ext uri="{FF2B5EF4-FFF2-40B4-BE49-F238E27FC236}">
                <a16:creationId xmlns:a16="http://schemas.microsoft.com/office/drawing/2014/main" id="{C07CE72E-371D-1D4A-A68D-68550F825E9D}"/>
              </a:ext>
            </a:extLst>
          </p:cNvPr>
          <p:cNvSpPr/>
          <p:nvPr userDrawn="1"/>
        </p:nvSpPr>
        <p:spPr>
          <a:xfrm>
            <a:off x="12192000" y="-287867"/>
            <a:ext cx="1185333" cy="714586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936FEF51-CD71-062C-6ED0-A623D78E9564}"/>
              </a:ext>
            </a:extLst>
          </p:cNvPr>
          <p:cNvSpPr/>
          <p:nvPr userDrawn="1"/>
        </p:nvSpPr>
        <p:spPr>
          <a:xfrm rot="10800000">
            <a:off x="1" y="0"/>
            <a:ext cx="1242204" cy="6858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gradFill>
            <a:gsLst>
              <a:gs pos="83000">
                <a:srgbClr val="51C4C6"/>
              </a:gs>
              <a:gs pos="0">
                <a:srgbClr val="00403F"/>
              </a:gs>
            </a:gsLst>
            <a:lin ang="2700000" scaled="0"/>
          </a:gradFill>
          <a:ln w="3060"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865FB771-34CF-0616-EB5F-199B1B0276F7}"/>
              </a:ext>
            </a:extLst>
          </p:cNvPr>
          <p:cNvSpPr/>
          <p:nvPr userDrawn="1"/>
        </p:nvSpPr>
        <p:spPr>
          <a:xfrm rot="6762093">
            <a:off x="-257863" y="5475425"/>
            <a:ext cx="2004280" cy="161364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Tree>
    <p:extLst>
      <p:ext uri="{BB962C8B-B14F-4D97-AF65-F5344CB8AC3E}">
        <p14:creationId xmlns:p14="http://schemas.microsoft.com/office/powerpoint/2010/main" val="4806024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3E6F887F-9228-1D4F-8127-5E0D4A5B1EDB}"/>
              </a:ext>
            </a:extLst>
          </p:cNvPr>
          <p:cNvSpPr/>
          <p:nvPr userDrawn="1"/>
        </p:nvSpPr>
        <p:spPr>
          <a:xfrm>
            <a:off x="3776133" y="644599"/>
            <a:ext cx="8415867" cy="5509455"/>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gradFill>
            <a:gsLst>
              <a:gs pos="83000">
                <a:srgbClr val="51C4C6"/>
              </a:gs>
              <a:gs pos="0">
                <a:srgbClr val="00403F"/>
              </a:gs>
            </a:gsLst>
            <a:lin ang="2700000" scaled="0"/>
          </a:gradFill>
          <a:ln w="3060" cap="flat">
            <a:noFill/>
            <a:prstDash val="solid"/>
            <a:miter/>
          </a:ln>
        </p:spPr>
        <p:txBody>
          <a:bodyPr rtlCol="0" anchor="ctr"/>
          <a:lstStyle/>
          <a:p>
            <a:endParaRPr lang="en-US"/>
          </a:p>
        </p:txBody>
      </p:sp>
      <p:sp>
        <p:nvSpPr>
          <p:cNvPr id="9" name="Rectangle 8">
            <a:extLst>
              <a:ext uri="{FF2B5EF4-FFF2-40B4-BE49-F238E27FC236}">
                <a16:creationId xmlns:a16="http://schemas.microsoft.com/office/drawing/2014/main" id="{627A825B-5E41-4E4C-888D-127C62DD902C}"/>
              </a:ext>
            </a:extLst>
          </p:cNvPr>
          <p:cNvSpPr/>
          <p:nvPr userDrawn="1"/>
        </p:nvSpPr>
        <p:spPr>
          <a:xfrm>
            <a:off x="23805" y="9076427"/>
            <a:ext cx="7535870" cy="1615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97322" y="2639356"/>
            <a:ext cx="6484268" cy="2253043"/>
          </a:xfrm>
          <a:prstGeom prst="rect">
            <a:avLst/>
          </a:prstGeom>
        </p:spPr>
        <p:txBody>
          <a:bodyPr>
            <a:normAutofit/>
          </a:bodyPr>
          <a:lstStyle>
            <a:lvl1pPr marL="0" indent="0" algn="l">
              <a:buNone/>
              <a:defRPr sz="4800" b="0" i="0">
                <a:solidFill>
                  <a:schemeClr val="bg1"/>
                </a:solidFill>
                <a:latin typeface="+mn-lt"/>
              </a:defRPr>
            </a:lvl1pPr>
          </a:lstStyle>
          <a:p>
            <a:pPr lvl="0"/>
            <a:r>
              <a:rPr lang="en-US"/>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891654" y="1020928"/>
            <a:ext cx="2066906" cy="582221"/>
          </a:xfrm>
          <a:prstGeom prst="rect">
            <a:avLst/>
          </a:prstGeom>
        </p:spPr>
        <p:txBody>
          <a:bodyPr>
            <a:noAutofit/>
          </a:bodyPr>
          <a:lstStyle>
            <a:lvl1pPr marL="0" indent="0" algn="l">
              <a:buNone/>
              <a:defRPr sz="13000" b="0" i="0">
                <a:solidFill>
                  <a:srgbClr val="ADD037"/>
                </a:solidFill>
                <a:latin typeface="+mn-lt"/>
              </a:defRPr>
            </a:lvl1pPr>
          </a:lstStyle>
          <a:p>
            <a:pPr lvl="0"/>
            <a:r>
              <a:rPr lang="en-US"/>
              <a:t>01</a:t>
            </a:r>
          </a:p>
        </p:txBody>
      </p:sp>
      <p:sp>
        <p:nvSpPr>
          <p:cNvPr id="27" name="Freeform 26">
            <a:extLst>
              <a:ext uri="{FF2B5EF4-FFF2-40B4-BE49-F238E27FC236}">
                <a16:creationId xmlns:a16="http://schemas.microsoft.com/office/drawing/2014/main" id="{E14646F1-3D11-F74B-AAAD-8A7FC4063A2A}"/>
              </a:ext>
            </a:extLst>
          </p:cNvPr>
          <p:cNvSpPr/>
          <p:nvPr userDrawn="1"/>
        </p:nvSpPr>
        <p:spPr>
          <a:xfrm>
            <a:off x="0" y="2892987"/>
            <a:ext cx="5040000" cy="72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rgbClr val="51C4C6"/>
          </a:solidFill>
          <a:ln w="3060" cap="flat">
            <a:solidFill>
              <a:srgbClr val="009AC1"/>
            </a:solid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49FB156C-4A2F-3FC1-6BFF-D0D433EB9C73}"/>
              </a:ext>
            </a:extLst>
          </p:cNvPr>
          <p:cNvSpPr/>
          <p:nvPr userDrawn="1"/>
        </p:nvSpPr>
        <p:spPr>
          <a:xfrm rot="17880873">
            <a:off x="3060056" y="456857"/>
            <a:ext cx="2004280" cy="161364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CBA7ED07-8B24-7EA1-6419-09A25BE42E5D}"/>
              </a:ext>
            </a:extLst>
          </p:cNvPr>
          <p:cNvSpPr/>
          <p:nvPr userDrawn="1"/>
        </p:nvSpPr>
        <p:spPr>
          <a:xfrm rot="17100000">
            <a:off x="9944298" y="4290829"/>
            <a:ext cx="2916466" cy="2558269"/>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46000"/>
            </a:srgbClr>
          </a:solidFill>
          <a:ln w="5331" cap="flat">
            <a:noFill/>
            <a:prstDash val="solid"/>
            <a:miter/>
          </a:ln>
        </p:spPr>
        <p:txBody>
          <a:bodyPr rtlCol="0" anchor="ctr"/>
          <a:lstStyle/>
          <a:p>
            <a:endParaRPr lang="en-US"/>
          </a:p>
        </p:txBody>
      </p:sp>
    </p:spTree>
    <p:extLst>
      <p:ext uri="{BB962C8B-B14F-4D97-AF65-F5344CB8AC3E}">
        <p14:creationId xmlns:p14="http://schemas.microsoft.com/office/powerpoint/2010/main" val="220412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5757C479-C257-C247-8E86-AED0A2B9F127}"/>
              </a:ext>
            </a:extLst>
          </p:cNvPr>
          <p:cNvSpPr/>
          <p:nvPr userDrawn="1"/>
        </p:nvSpPr>
        <p:spPr>
          <a:xfrm>
            <a:off x="3058634" y="1"/>
            <a:ext cx="8439100" cy="6858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00898B"/>
          </a:solidFill>
          <a:ln w="3060"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3590F176-3505-00F4-248B-5230B3BD47DB}"/>
              </a:ext>
            </a:extLst>
          </p:cNvPr>
          <p:cNvSpPr/>
          <p:nvPr userDrawn="1"/>
        </p:nvSpPr>
        <p:spPr>
          <a:xfrm>
            <a:off x="1821024" y="-526600"/>
            <a:ext cx="3899291" cy="3420385"/>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46000"/>
            </a:srgbClr>
          </a:solidFill>
          <a:ln w="5331" cap="flat">
            <a:noFill/>
            <a:prstDash val="solid"/>
            <a:miter/>
          </a:ln>
        </p:spPr>
        <p:txBody>
          <a:bodyPr rtlCol="0" anchor="ctr"/>
          <a:lstStyle/>
          <a:p>
            <a:endParaRPr lang="en-US"/>
          </a:p>
        </p:txBody>
      </p:sp>
      <p:sp>
        <p:nvSpPr>
          <p:cNvPr id="16" name="Text Placeholder 17">
            <a:extLst>
              <a:ext uri="{FF2B5EF4-FFF2-40B4-BE49-F238E27FC236}">
                <a16:creationId xmlns:a16="http://schemas.microsoft.com/office/drawing/2014/main" id="{A29AA7C0-E80F-9940-A7DE-B7B4733D7F3D}"/>
              </a:ext>
            </a:extLst>
          </p:cNvPr>
          <p:cNvSpPr>
            <a:spLocks noGrp="1"/>
          </p:cNvSpPr>
          <p:nvPr>
            <p:ph type="body" sz="quarter" idx="18" hasCustomPrompt="1"/>
          </p:nvPr>
        </p:nvSpPr>
        <p:spPr>
          <a:xfrm>
            <a:off x="5943600" y="2076098"/>
            <a:ext cx="4867011" cy="3913188"/>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7" name="Text Placeholder 23">
            <a:extLst>
              <a:ext uri="{FF2B5EF4-FFF2-40B4-BE49-F238E27FC236}">
                <a16:creationId xmlns:a16="http://schemas.microsoft.com/office/drawing/2014/main" id="{F13E4322-43A6-A642-9B00-7405BE2B70DA}"/>
              </a:ext>
            </a:extLst>
          </p:cNvPr>
          <p:cNvSpPr>
            <a:spLocks noGrp="1"/>
          </p:cNvSpPr>
          <p:nvPr>
            <p:ph type="body" sz="quarter" idx="16" hasCustomPrompt="1"/>
          </p:nvPr>
        </p:nvSpPr>
        <p:spPr>
          <a:xfrm>
            <a:off x="5943601" y="647039"/>
            <a:ext cx="4990998" cy="992652"/>
          </a:xfrm>
          <a:prstGeom prst="rect">
            <a:avLst/>
          </a:prstGeom>
        </p:spPr>
        <p:txBody>
          <a:bodyPr>
            <a:noAutofit/>
          </a:bodyPr>
          <a:lstStyle>
            <a:lvl1pPr marL="0" indent="0" algn="l">
              <a:buNone/>
              <a:defRPr sz="3600" b="1" i="0">
                <a:solidFill>
                  <a:schemeClr val="bg1"/>
                </a:solidFill>
                <a:latin typeface="+mn-lt"/>
              </a:defRPr>
            </a:lvl1pPr>
          </a:lstStyle>
          <a:p>
            <a:pPr lvl="0"/>
            <a:r>
              <a:rPr lang="en-US"/>
              <a:t>Heading</a:t>
            </a:r>
          </a:p>
        </p:txBody>
      </p:sp>
      <p:pic>
        <p:nvPicPr>
          <p:cNvPr id="9" name="Picture 8">
            <a:extLst>
              <a:ext uri="{FF2B5EF4-FFF2-40B4-BE49-F238E27FC236}">
                <a16:creationId xmlns:a16="http://schemas.microsoft.com/office/drawing/2014/main" id="{03CBBA07-A014-9824-9079-87459BAD7EC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867"/>
          <a:stretch/>
        </p:blipFill>
        <p:spPr>
          <a:xfrm flipH="1">
            <a:off x="0" y="1333922"/>
            <a:ext cx="8439100" cy="5375657"/>
          </a:xfrm>
          <a:prstGeom prst="rect">
            <a:avLst/>
          </a:prstGeom>
        </p:spPr>
      </p:pic>
      <p:sp>
        <p:nvSpPr>
          <p:cNvPr id="10" name="Picture Placeholder 17">
            <a:extLst>
              <a:ext uri="{FF2B5EF4-FFF2-40B4-BE49-F238E27FC236}">
                <a16:creationId xmlns:a16="http://schemas.microsoft.com/office/drawing/2014/main" id="{C198CE8B-A951-4723-36EA-05C2EF0324F7}"/>
              </a:ext>
            </a:extLst>
          </p:cNvPr>
          <p:cNvSpPr>
            <a:spLocks noGrp="1"/>
          </p:cNvSpPr>
          <p:nvPr>
            <p:ph type="pic" sz="quarter" idx="10"/>
          </p:nvPr>
        </p:nvSpPr>
        <p:spPr>
          <a:xfrm>
            <a:off x="0" y="1561018"/>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r>
              <a:rPr lang="en-GB"/>
              <a:t>Click icon to add picture</a:t>
            </a:r>
            <a:endParaRPr lang="en-US"/>
          </a:p>
        </p:txBody>
      </p:sp>
    </p:spTree>
    <p:extLst>
      <p:ext uri="{BB962C8B-B14F-4D97-AF65-F5344CB8AC3E}">
        <p14:creationId xmlns:p14="http://schemas.microsoft.com/office/powerpoint/2010/main" val="9566428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C32637B4-C090-664B-9518-5B50FEB1AD29}"/>
              </a:ext>
            </a:extLst>
          </p:cNvPr>
          <p:cNvSpPr/>
          <p:nvPr userDrawn="1"/>
        </p:nvSpPr>
        <p:spPr>
          <a:xfrm>
            <a:off x="0" y="882027"/>
            <a:ext cx="12192000" cy="1437274"/>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00898B"/>
          </a:solidFill>
          <a:ln w="3060" cap="flat">
            <a:noFill/>
            <a:prstDash val="solid"/>
            <a:miter/>
          </a:ln>
        </p:spPr>
        <p:txBody>
          <a:bodyPr rtlCol="0" anchor="ctr"/>
          <a:lstStyle/>
          <a:p>
            <a:endParaRPr lang="en-US"/>
          </a:p>
        </p:txBody>
      </p:sp>
      <p:sp>
        <p:nvSpPr>
          <p:cNvPr id="2" name="Freeform 1">
            <a:extLst>
              <a:ext uri="{FF2B5EF4-FFF2-40B4-BE49-F238E27FC236}">
                <a16:creationId xmlns:a16="http://schemas.microsoft.com/office/drawing/2014/main" id="{CB6D38AC-3EF2-8069-98B7-18733AB0E698}"/>
              </a:ext>
            </a:extLst>
          </p:cNvPr>
          <p:cNvSpPr/>
          <p:nvPr userDrawn="1"/>
        </p:nvSpPr>
        <p:spPr>
          <a:xfrm rot="357296">
            <a:off x="10545377" y="414328"/>
            <a:ext cx="2004280" cy="161364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35671" y="2727702"/>
            <a:ext cx="7178174" cy="3311641"/>
          </a:xfrm>
          <a:prstGeom prst="rect">
            <a:avLst/>
          </a:prstGeom>
        </p:spPr>
        <p:txBody>
          <a:bodyPr/>
          <a:lstStyle>
            <a:lvl1pPr algn="l">
              <a:buNone/>
              <a:defRPr sz="2400" b="0" i="0" spc="0">
                <a:solidFill>
                  <a:srgbClr val="26262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1" y="1104337"/>
            <a:ext cx="7178174" cy="1031625"/>
          </a:xfrm>
          <a:prstGeom prst="rect">
            <a:avLst/>
          </a:prstGeom>
        </p:spPr>
        <p:txBody>
          <a:bodyPr>
            <a:noAutofit/>
          </a:bodyPr>
          <a:lstStyle>
            <a:lvl1pPr marL="0" indent="0" algn="l">
              <a:buNone/>
              <a:defRPr sz="3600" b="1" i="0">
                <a:solidFill>
                  <a:schemeClr val="bg1"/>
                </a:solidFill>
                <a:latin typeface="+mn-lt"/>
              </a:defRPr>
            </a:lvl1pPr>
          </a:lstStyle>
          <a:p>
            <a:pPr lvl="0"/>
            <a:r>
              <a:rPr lang="en-US"/>
              <a:t>Heading</a:t>
            </a:r>
          </a:p>
        </p:txBody>
      </p:sp>
      <p:pic>
        <p:nvPicPr>
          <p:cNvPr id="17" name="Picture 16" descr="iPhone6_mockup_front_white.png">
            <a:extLst>
              <a:ext uri="{FF2B5EF4-FFF2-40B4-BE49-F238E27FC236}">
                <a16:creationId xmlns:a16="http://schemas.microsoft.com/office/drawing/2014/main" id="{E4E01626-D8FB-DA4D-8D60-ADB5CDC507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68850" y="226918"/>
            <a:ext cx="4094254" cy="6404164"/>
          </a:xfrm>
          <a:prstGeom prst="rect">
            <a:avLst/>
          </a:prstGeom>
        </p:spPr>
      </p:pic>
      <p:sp>
        <p:nvSpPr>
          <p:cNvPr id="18" name="Picture Placeholder 17">
            <a:extLst>
              <a:ext uri="{FF2B5EF4-FFF2-40B4-BE49-F238E27FC236}">
                <a16:creationId xmlns:a16="http://schemas.microsoft.com/office/drawing/2014/main" id="{2C88D513-C68B-0445-BEAD-F3AA97638FA7}"/>
              </a:ext>
            </a:extLst>
          </p:cNvPr>
          <p:cNvSpPr>
            <a:spLocks noGrp="1"/>
          </p:cNvSpPr>
          <p:nvPr>
            <p:ph type="pic" sz="quarter" idx="10"/>
          </p:nvPr>
        </p:nvSpPr>
        <p:spPr>
          <a:xfrm>
            <a:off x="8583306" y="1246695"/>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r>
              <a:rPr lang="en-GB"/>
              <a:t>Click icon to add picture</a:t>
            </a:r>
            <a:endParaRPr lang="en-US"/>
          </a:p>
        </p:txBody>
      </p:sp>
    </p:spTree>
    <p:extLst>
      <p:ext uri="{BB962C8B-B14F-4D97-AF65-F5344CB8AC3E}">
        <p14:creationId xmlns:p14="http://schemas.microsoft.com/office/powerpoint/2010/main" val="41087756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006103A0-8832-5CC1-B4F1-21340C1B07EF}"/>
              </a:ext>
            </a:extLst>
          </p:cNvPr>
          <p:cNvSpPr/>
          <p:nvPr userDrawn="1"/>
        </p:nvSpPr>
        <p:spPr>
          <a:xfrm>
            <a:off x="0" y="2544417"/>
            <a:ext cx="12192000" cy="3218028"/>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gradFill>
            <a:gsLst>
              <a:gs pos="83000">
                <a:srgbClr val="51C4C6"/>
              </a:gs>
              <a:gs pos="0">
                <a:srgbClr val="00403F"/>
              </a:gs>
            </a:gsLst>
            <a:lin ang="0" scaled="0"/>
          </a:gradFill>
          <a:ln w="30808" cap="flat">
            <a:noFill/>
            <a:prstDash val="solid"/>
            <a:miter/>
          </a:ln>
        </p:spPr>
        <p:txBody>
          <a:bodyPr rtlCol="0" anchor="ctr"/>
          <a:lstStyle/>
          <a:p>
            <a:endParaRPr lang="en-US" sz="2069"/>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709073" y="4411104"/>
            <a:ext cx="3195486" cy="731140"/>
          </a:xfrm>
          <a:prstGeom prst="rect">
            <a:avLst/>
          </a:prstGeom>
        </p:spPr>
        <p:txBody>
          <a:bodyPr anchor="ctr">
            <a:normAutofit/>
          </a:bodyPr>
          <a:lstStyle>
            <a:lvl1pPr marL="0" indent="0" algn="l">
              <a:buNone/>
              <a:defRPr sz="2800" baseline="0">
                <a:solidFill>
                  <a:schemeClr val="bg1"/>
                </a:solidFill>
                <a:latin typeface="+mn-lt"/>
              </a:defRPr>
            </a:lvl1pPr>
          </a:lstStyle>
          <a:p>
            <a:pPr lvl="0"/>
            <a:r>
              <a:rPr lang="en-US"/>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709073" y="3601528"/>
            <a:ext cx="3195485" cy="837258"/>
          </a:xfrm>
          <a:prstGeom prst="rect">
            <a:avLst/>
          </a:prstGeom>
        </p:spPr>
        <p:txBody>
          <a:bodyPr anchor="ctr">
            <a:normAutofit/>
          </a:bodyPr>
          <a:lstStyle>
            <a:lvl1pPr marL="0" indent="0" algn="l">
              <a:buNone/>
              <a:defRPr sz="5000" b="1" baseline="0">
                <a:solidFill>
                  <a:schemeClr val="bg1"/>
                </a:solidFill>
                <a:latin typeface="+mn-lt"/>
              </a:defRPr>
            </a:lvl1pPr>
          </a:lstStyle>
          <a:p>
            <a:pPr lvl="0"/>
            <a:r>
              <a:rPr lang="en-US"/>
              <a:t>Thank You</a:t>
            </a:r>
          </a:p>
        </p:txBody>
      </p:sp>
      <p:sp>
        <p:nvSpPr>
          <p:cNvPr id="10" name="TextBox 9">
            <a:extLst>
              <a:ext uri="{FF2B5EF4-FFF2-40B4-BE49-F238E27FC236}">
                <a16:creationId xmlns:a16="http://schemas.microsoft.com/office/drawing/2014/main" id="{7AD232BA-AB45-DEAF-FE2A-CA88241DA2E9}"/>
              </a:ext>
            </a:extLst>
          </p:cNvPr>
          <p:cNvSpPr txBox="1"/>
          <p:nvPr userDrawn="1"/>
        </p:nvSpPr>
        <p:spPr>
          <a:xfrm>
            <a:off x="2612156" y="6091519"/>
            <a:ext cx="4528232" cy="461665"/>
          </a:xfrm>
          <a:prstGeom prst="rect">
            <a:avLst/>
          </a:prstGeom>
          <a:noFill/>
        </p:spPr>
        <p:txBody>
          <a:bodyPr wrap="square">
            <a:spAutoFit/>
          </a:bodyPr>
          <a:lstStyle/>
          <a:p>
            <a:pPr algn="just"/>
            <a:r>
              <a:rPr lang="en-IE" sz="800" b="0" i="0">
                <a:solidFill>
                  <a:srgbClr val="262626"/>
                </a:solidFill>
                <a:effectLst/>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US" sz="800">
              <a:solidFill>
                <a:srgbClr val="262626"/>
              </a:solidFill>
              <a:latin typeface="Calibri" panose="020F0502020204030204" pitchFamily="34" charset="0"/>
              <a:cs typeface="Calibri" panose="020F0502020204030204" pitchFamily="34" charset="0"/>
            </a:endParaRPr>
          </a:p>
        </p:txBody>
      </p:sp>
      <p:pic>
        <p:nvPicPr>
          <p:cNvPr id="11" name="Picture 10" descr="Co-funded by the European Union logo in png for web usage">
            <a:extLst>
              <a:ext uri="{FF2B5EF4-FFF2-40B4-BE49-F238E27FC236}">
                <a16:creationId xmlns:a16="http://schemas.microsoft.com/office/drawing/2014/main" id="{3C6F78D9-1A22-F4C0-4215-DB274A8EDCA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8613" y="6104964"/>
            <a:ext cx="1959683" cy="410131"/>
          </a:xfrm>
          <a:prstGeom prst="rect">
            <a:avLst/>
          </a:prstGeom>
          <a:noFill/>
          <a:ln>
            <a:noFill/>
          </a:ln>
        </p:spPr>
      </p:pic>
      <p:pic>
        <p:nvPicPr>
          <p:cNvPr id="12" name="Picture 11">
            <a:extLst>
              <a:ext uri="{FF2B5EF4-FFF2-40B4-BE49-F238E27FC236}">
                <a16:creationId xmlns:a16="http://schemas.microsoft.com/office/drawing/2014/main" id="{55976325-7540-0303-F6C2-EC30F8BB9B4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9069" y="376291"/>
            <a:ext cx="4010625" cy="1899769"/>
          </a:xfrm>
          <a:prstGeom prst="rect">
            <a:avLst/>
          </a:prstGeom>
        </p:spPr>
      </p:pic>
      <p:sp>
        <p:nvSpPr>
          <p:cNvPr id="13" name="Freeform 12">
            <a:extLst>
              <a:ext uri="{FF2B5EF4-FFF2-40B4-BE49-F238E27FC236}">
                <a16:creationId xmlns:a16="http://schemas.microsoft.com/office/drawing/2014/main" id="{1ED907B9-9F02-038D-C98B-04DEE94832B3}"/>
              </a:ext>
            </a:extLst>
          </p:cNvPr>
          <p:cNvSpPr/>
          <p:nvPr userDrawn="1"/>
        </p:nvSpPr>
        <p:spPr>
          <a:xfrm rot="17880873">
            <a:off x="-746400" y="2370718"/>
            <a:ext cx="2004280" cy="161364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37CD56FB-4424-5E4B-B641-F1B64FCE4703}"/>
              </a:ext>
            </a:extLst>
          </p:cNvPr>
          <p:cNvSpPr/>
          <p:nvPr userDrawn="1"/>
        </p:nvSpPr>
        <p:spPr>
          <a:xfrm rot="17100000">
            <a:off x="9795443" y="3546549"/>
            <a:ext cx="2916466" cy="2558269"/>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46000"/>
            </a:srgbClr>
          </a:solidFill>
          <a:ln w="5331"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A180774-9370-8C59-68B4-6AF4FCDF199C}"/>
              </a:ext>
            </a:extLst>
          </p:cNvPr>
          <p:cNvSpPr/>
          <p:nvPr userDrawn="1"/>
        </p:nvSpPr>
        <p:spPr>
          <a:xfrm>
            <a:off x="8053470" y="5367242"/>
            <a:ext cx="4138530" cy="75663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ADD037"/>
          </a:solidFill>
          <a:ln w="30808" cap="flat">
            <a:noFill/>
            <a:prstDash val="solid"/>
            <a:miter/>
          </a:ln>
        </p:spPr>
        <p:txBody>
          <a:bodyPr rtlCol="0" anchor="ctr"/>
          <a:lstStyle/>
          <a:p>
            <a:endParaRPr lang="en-US" sz="2069"/>
          </a:p>
        </p:txBody>
      </p:sp>
      <p:sp>
        <p:nvSpPr>
          <p:cNvPr id="16" name="Text Placeholder 23">
            <a:extLst>
              <a:ext uri="{FF2B5EF4-FFF2-40B4-BE49-F238E27FC236}">
                <a16:creationId xmlns:a16="http://schemas.microsoft.com/office/drawing/2014/main" id="{34AD3A3E-7D46-DDC7-C05A-A47FA69D36E7}"/>
              </a:ext>
            </a:extLst>
          </p:cNvPr>
          <p:cNvSpPr>
            <a:spLocks noGrp="1"/>
          </p:cNvSpPr>
          <p:nvPr>
            <p:ph type="body" sz="quarter" idx="45" hasCustomPrompt="1"/>
          </p:nvPr>
        </p:nvSpPr>
        <p:spPr>
          <a:xfrm>
            <a:off x="8376237" y="5392733"/>
            <a:ext cx="3195486" cy="731140"/>
          </a:xfrm>
          <a:prstGeom prst="rect">
            <a:avLst/>
          </a:prstGeom>
        </p:spPr>
        <p:txBody>
          <a:bodyPr anchor="ctr">
            <a:normAutofit/>
          </a:bodyPr>
          <a:lstStyle>
            <a:lvl1pPr marL="0" indent="0" algn="r">
              <a:buNone/>
              <a:defRPr sz="3000" b="1" baseline="0">
                <a:solidFill>
                  <a:schemeClr val="bg1"/>
                </a:solidFill>
                <a:latin typeface="+mn-lt"/>
              </a:defRPr>
            </a:lvl1pPr>
          </a:lstStyle>
          <a:p>
            <a:pPr lvl="0"/>
            <a:r>
              <a:rPr lang="en-US" err="1"/>
              <a:t>www.website.eu</a:t>
            </a:r>
            <a:endParaRPr lang="en-US"/>
          </a:p>
        </p:txBody>
      </p:sp>
    </p:spTree>
    <p:extLst>
      <p:ext uri="{BB962C8B-B14F-4D97-AF65-F5344CB8AC3E}">
        <p14:creationId xmlns:p14="http://schemas.microsoft.com/office/powerpoint/2010/main" val="3097068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438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98" name="Freeform 197">
            <a:extLst>
              <a:ext uri="{FF2B5EF4-FFF2-40B4-BE49-F238E27FC236}">
                <a16:creationId xmlns:a16="http://schemas.microsoft.com/office/drawing/2014/main" id="{51639FB9-349C-0342-B1A8-F6BC5646FE11}"/>
              </a:ext>
            </a:extLst>
          </p:cNvPr>
          <p:cNvSpPr/>
          <p:nvPr userDrawn="1"/>
        </p:nvSpPr>
        <p:spPr>
          <a:xfrm>
            <a:off x="0" y="2584174"/>
            <a:ext cx="12192000" cy="3021537"/>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gradFill>
            <a:gsLst>
              <a:gs pos="83000">
                <a:srgbClr val="51C4C6"/>
              </a:gs>
              <a:gs pos="0">
                <a:srgbClr val="00403F"/>
              </a:gs>
            </a:gsLst>
            <a:lin ang="0" scaled="0"/>
          </a:gradFill>
          <a:ln w="30808" cap="flat">
            <a:noFill/>
            <a:prstDash val="solid"/>
            <a:miter/>
          </a:ln>
        </p:spPr>
        <p:txBody>
          <a:bodyPr rtlCol="0" anchor="ctr"/>
          <a:lstStyle/>
          <a:p>
            <a:endParaRPr lang="en-US" sz="2069"/>
          </a:p>
        </p:txBody>
      </p:sp>
      <p:sp>
        <p:nvSpPr>
          <p:cNvPr id="221" name="Text Placeholder 32">
            <a:extLst>
              <a:ext uri="{FF2B5EF4-FFF2-40B4-BE49-F238E27FC236}">
                <a16:creationId xmlns:a16="http://schemas.microsoft.com/office/drawing/2014/main" id="{DFA6FF77-25B5-714D-A338-B30123147AB2}"/>
              </a:ext>
            </a:extLst>
          </p:cNvPr>
          <p:cNvSpPr>
            <a:spLocks noGrp="1"/>
          </p:cNvSpPr>
          <p:nvPr>
            <p:ph type="body" sz="quarter" idx="16" hasCustomPrompt="1"/>
          </p:nvPr>
        </p:nvSpPr>
        <p:spPr>
          <a:xfrm>
            <a:off x="699281" y="4050410"/>
            <a:ext cx="3354126" cy="1008397"/>
          </a:xfrm>
          <a:prstGeom prst="rect">
            <a:avLst/>
          </a:prstGeom>
        </p:spPr>
        <p:txBody>
          <a:bodyPr anchor="t">
            <a:noAutofit/>
          </a:bodyPr>
          <a:lstStyle>
            <a:lvl1pPr marL="0" indent="0" algn="l">
              <a:lnSpc>
                <a:spcPts val="3954"/>
              </a:lnSpc>
              <a:spcBef>
                <a:spcPts val="0"/>
              </a:spcBef>
              <a:buNone/>
              <a:defRPr sz="4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a:t>Our Project</a:t>
            </a:r>
            <a:endParaRPr lang="en-US"/>
          </a:p>
        </p:txBody>
      </p:sp>
      <p:sp>
        <p:nvSpPr>
          <p:cNvPr id="222" name="Text Placeholder 32">
            <a:extLst>
              <a:ext uri="{FF2B5EF4-FFF2-40B4-BE49-F238E27FC236}">
                <a16:creationId xmlns:a16="http://schemas.microsoft.com/office/drawing/2014/main" id="{2AAB8BE5-8520-414F-99D1-3978614F5E99}"/>
              </a:ext>
            </a:extLst>
          </p:cNvPr>
          <p:cNvSpPr>
            <a:spLocks noGrp="1"/>
          </p:cNvSpPr>
          <p:nvPr>
            <p:ph type="body" sz="quarter" idx="19" hasCustomPrompt="1"/>
          </p:nvPr>
        </p:nvSpPr>
        <p:spPr>
          <a:xfrm>
            <a:off x="741406" y="3170166"/>
            <a:ext cx="3311988" cy="533188"/>
          </a:xfrm>
          <a:prstGeom prst="rect">
            <a:avLst/>
          </a:prstGeom>
        </p:spPr>
        <p:txBody>
          <a:bodyPr anchor="t">
            <a:noAutofit/>
          </a:bodyPr>
          <a:lstStyle>
            <a:lvl1pPr marL="0" indent="0" algn="l">
              <a:lnSpc>
                <a:spcPct val="100000"/>
              </a:lnSpc>
              <a:spcBef>
                <a:spcPts val="0"/>
              </a:spcBef>
              <a:buNone/>
              <a:defRPr sz="3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a:t>Your guide to </a:t>
            </a:r>
          </a:p>
        </p:txBody>
      </p:sp>
      <p:sp>
        <p:nvSpPr>
          <p:cNvPr id="18" name="Picture Placeholder 62">
            <a:extLst>
              <a:ext uri="{FF2B5EF4-FFF2-40B4-BE49-F238E27FC236}">
                <a16:creationId xmlns:a16="http://schemas.microsoft.com/office/drawing/2014/main" id="{1A5D0226-8A9D-77A1-1812-5C8918928806}"/>
              </a:ext>
            </a:extLst>
          </p:cNvPr>
          <p:cNvSpPr>
            <a:spLocks noGrp="1"/>
          </p:cNvSpPr>
          <p:nvPr>
            <p:ph type="pic" sz="quarter" idx="44" hasCustomPrompt="1"/>
          </p:nvPr>
        </p:nvSpPr>
        <p:spPr>
          <a:xfrm>
            <a:off x="5736127" y="561497"/>
            <a:ext cx="5982506" cy="4129773"/>
          </a:xfrm>
          <a:prstGeom prst="rect">
            <a:avLst/>
          </a:prstGeom>
          <a:solidFill>
            <a:schemeClr val="bg1">
              <a:lumMod val="95000"/>
            </a:schemeClr>
          </a:solidFill>
        </p:spPr>
        <p:txBody>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a:t>g</a:t>
            </a:r>
          </a:p>
        </p:txBody>
      </p:sp>
      <p:sp>
        <p:nvSpPr>
          <p:cNvPr id="10" name="TextBox 9">
            <a:extLst>
              <a:ext uri="{FF2B5EF4-FFF2-40B4-BE49-F238E27FC236}">
                <a16:creationId xmlns:a16="http://schemas.microsoft.com/office/drawing/2014/main" id="{3F4E2D08-7237-70C1-D212-257202912B4C}"/>
              </a:ext>
            </a:extLst>
          </p:cNvPr>
          <p:cNvSpPr txBox="1"/>
          <p:nvPr userDrawn="1"/>
        </p:nvSpPr>
        <p:spPr>
          <a:xfrm>
            <a:off x="2612157" y="5952371"/>
            <a:ext cx="4528232" cy="461665"/>
          </a:xfrm>
          <a:prstGeom prst="rect">
            <a:avLst/>
          </a:prstGeom>
          <a:noFill/>
        </p:spPr>
        <p:txBody>
          <a:bodyPr wrap="square">
            <a:spAutoFit/>
          </a:bodyPr>
          <a:lstStyle/>
          <a:p>
            <a:pPr algn="just"/>
            <a:r>
              <a:rPr lang="en-IE" sz="800" b="0" i="0">
                <a:solidFill>
                  <a:srgbClr val="262626"/>
                </a:solidFill>
                <a:effectLst/>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US" sz="800">
              <a:solidFill>
                <a:srgbClr val="262626"/>
              </a:solidFill>
              <a:latin typeface="Calibri" panose="020F0502020204030204" pitchFamily="34" charset="0"/>
              <a:cs typeface="Calibri" panose="020F0502020204030204" pitchFamily="34" charset="0"/>
            </a:endParaRPr>
          </a:p>
        </p:txBody>
      </p:sp>
      <p:pic>
        <p:nvPicPr>
          <p:cNvPr id="11" name="Picture 10" descr="Co-funded by the European Union logo in png for web usage">
            <a:extLst>
              <a:ext uri="{FF2B5EF4-FFF2-40B4-BE49-F238E27FC236}">
                <a16:creationId xmlns:a16="http://schemas.microsoft.com/office/drawing/2014/main" id="{4D60B95A-B401-8ED9-525C-79A0E62051D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8614" y="5965816"/>
            <a:ext cx="1959683" cy="410131"/>
          </a:xfrm>
          <a:prstGeom prst="rect">
            <a:avLst/>
          </a:prstGeom>
          <a:noFill/>
          <a:ln>
            <a:noFill/>
          </a:ln>
        </p:spPr>
      </p:pic>
      <p:pic>
        <p:nvPicPr>
          <p:cNvPr id="12" name="Picture 11">
            <a:extLst>
              <a:ext uri="{FF2B5EF4-FFF2-40B4-BE49-F238E27FC236}">
                <a16:creationId xmlns:a16="http://schemas.microsoft.com/office/drawing/2014/main" id="{9EC4F0BB-FDA6-C0CE-408D-6238B96C6EE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9069" y="376291"/>
            <a:ext cx="4010625" cy="1899769"/>
          </a:xfrm>
          <a:prstGeom prst="rect">
            <a:avLst/>
          </a:prstGeom>
        </p:spPr>
      </p:pic>
      <p:sp>
        <p:nvSpPr>
          <p:cNvPr id="13" name="Freeform 12">
            <a:extLst>
              <a:ext uri="{FF2B5EF4-FFF2-40B4-BE49-F238E27FC236}">
                <a16:creationId xmlns:a16="http://schemas.microsoft.com/office/drawing/2014/main" id="{F2F25710-EA19-415D-B609-2CD0F77212AB}"/>
              </a:ext>
            </a:extLst>
          </p:cNvPr>
          <p:cNvSpPr/>
          <p:nvPr userDrawn="1"/>
        </p:nvSpPr>
        <p:spPr>
          <a:xfrm rot="17100000">
            <a:off x="9684991" y="3328031"/>
            <a:ext cx="3239534" cy="2841658"/>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46000"/>
            </a:srgbClr>
          </a:solidFill>
          <a:ln w="5331"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C0D8ADDE-1F9C-16B8-F8D7-372BED008F1A}"/>
              </a:ext>
            </a:extLst>
          </p:cNvPr>
          <p:cNvSpPr/>
          <p:nvPr userDrawn="1"/>
        </p:nvSpPr>
        <p:spPr>
          <a:xfrm>
            <a:off x="8053470" y="5377413"/>
            <a:ext cx="4138530" cy="75663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ADD037"/>
          </a:solidFill>
          <a:ln w="30808" cap="flat">
            <a:noFill/>
            <a:prstDash val="solid"/>
            <a:miter/>
          </a:ln>
        </p:spPr>
        <p:txBody>
          <a:bodyPr rtlCol="0" anchor="ctr"/>
          <a:lstStyle/>
          <a:p>
            <a:endParaRPr lang="en-US" sz="2069"/>
          </a:p>
        </p:txBody>
      </p:sp>
      <p:sp>
        <p:nvSpPr>
          <p:cNvPr id="15" name="Text Placeholder 23">
            <a:extLst>
              <a:ext uri="{FF2B5EF4-FFF2-40B4-BE49-F238E27FC236}">
                <a16:creationId xmlns:a16="http://schemas.microsoft.com/office/drawing/2014/main" id="{55FEB756-37DE-414C-B0FD-B0CDA3E81B66}"/>
              </a:ext>
            </a:extLst>
          </p:cNvPr>
          <p:cNvSpPr>
            <a:spLocks noGrp="1"/>
          </p:cNvSpPr>
          <p:nvPr>
            <p:ph type="body" sz="quarter" idx="45" hasCustomPrompt="1"/>
          </p:nvPr>
        </p:nvSpPr>
        <p:spPr>
          <a:xfrm>
            <a:off x="8376237" y="5402904"/>
            <a:ext cx="3195486" cy="731140"/>
          </a:xfrm>
          <a:prstGeom prst="rect">
            <a:avLst/>
          </a:prstGeom>
        </p:spPr>
        <p:txBody>
          <a:bodyPr anchor="ctr">
            <a:normAutofit/>
          </a:bodyPr>
          <a:lstStyle>
            <a:lvl1pPr marL="0" indent="0" algn="r">
              <a:buNone/>
              <a:defRPr sz="3000" b="1" baseline="0">
                <a:solidFill>
                  <a:schemeClr val="bg1"/>
                </a:solidFill>
                <a:latin typeface="+mn-lt"/>
              </a:defRPr>
            </a:lvl1pPr>
          </a:lstStyle>
          <a:p>
            <a:pPr lvl="0"/>
            <a:r>
              <a:rPr lang="en-US"/>
              <a:t>www. </a:t>
            </a:r>
            <a:r>
              <a:rPr lang="en-US" err="1"/>
              <a:t>website.eu</a:t>
            </a:r>
            <a:endParaRPr lang="en-US"/>
          </a:p>
        </p:txBody>
      </p:sp>
    </p:spTree>
    <p:extLst>
      <p:ext uri="{BB962C8B-B14F-4D97-AF65-F5344CB8AC3E}">
        <p14:creationId xmlns:p14="http://schemas.microsoft.com/office/powerpoint/2010/main" val="4220865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Content Slide">
    <p:spTree>
      <p:nvGrpSpPr>
        <p:cNvPr id="1" name=""/>
        <p:cNvGrpSpPr/>
        <p:nvPr/>
      </p:nvGrpSpPr>
      <p:grpSpPr>
        <a:xfrm>
          <a:off x="0" y="0"/>
          <a:ext cx="0" cy="0"/>
          <a:chOff x="0" y="0"/>
          <a:chExt cx="0" cy="0"/>
        </a:xfrm>
      </p:grpSpPr>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772707" y="1786741"/>
            <a:ext cx="700387" cy="689518"/>
          </a:xfrm>
          <a:prstGeom prst="rect">
            <a:avLst/>
          </a:prstGeom>
          <a:noFill/>
        </p:spPr>
        <p:txBody>
          <a:bodyPr anchor="ctr">
            <a:noAutofit/>
          </a:bodyPr>
          <a:lstStyle>
            <a:lvl1pPr marL="0" indent="0" algn="ctr">
              <a:buNone/>
              <a:defRPr sz="3200" b="1" baseline="0">
                <a:solidFill>
                  <a:srgbClr val="ADD03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1608004" y="1786741"/>
            <a:ext cx="6874660" cy="689519"/>
          </a:xfrm>
          <a:prstGeom prst="rect">
            <a:avLst/>
          </a:prstGeo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772707" y="2498531"/>
            <a:ext cx="700387" cy="689518"/>
          </a:xfrm>
          <a:prstGeom prst="rect">
            <a:avLst/>
          </a:prstGeom>
          <a:noFill/>
        </p:spPr>
        <p:txBody>
          <a:bodyPr anchor="ctr">
            <a:noAutofit/>
          </a:bodyPr>
          <a:lstStyle>
            <a:lvl1pPr marL="0" indent="0" algn="ctr">
              <a:buNone/>
              <a:defRPr sz="3200" b="1" baseline="0">
                <a:solidFill>
                  <a:srgbClr val="ADD03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1608004" y="2498531"/>
            <a:ext cx="6874660" cy="689519"/>
          </a:xfrm>
          <a:prstGeom prst="rect">
            <a:avLst/>
          </a:prstGeo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772707" y="3210318"/>
            <a:ext cx="700387" cy="689518"/>
          </a:xfrm>
          <a:prstGeom prst="rect">
            <a:avLst/>
          </a:prstGeom>
          <a:noFill/>
        </p:spPr>
        <p:txBody>
          <a:bodyPr anchor="ctr">
            <a:noAutofit/>
          </a:bodyPr>
          <a:lstStyle>
            <a:lvl1pPr marL="0" indent="0" algn="ctr">
              <a:buNone/>
              <a:defRPr sz="3200" b="1" baseline="0">
                <a:solidFill>
                  <a:srgbClr val="ADD03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1608004" y="3210318"/>
            <a:ext cx="6874660" cy="689519"/>
          </a:xfrm>
          <a:prstGeom prst="rect">
            <a:avLst/>
          </a:prstGeo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772707" y="3922110"/>
            <a:ext cx="700387" cy="689518"/>
          </a:xfrm>
          <a:prstGeom prst="rect">
            <a:avLst/>
          </a:prstGeom>
          <a:noFill/>
        </p:spPr>
        <p:txBody>
          <a:bodyPr anchor="ctr">
            <a:noAutofit/>
          </a:bodyPr>
          <a:lstStyle>
            <a:lvl1pPr marL="0" indent="0" algn="ctr">
              <a:buNone/>
              <a:defRPr sz="3200" b="1" baseline="0">
                <a:solidFill>
                  <a:srgbClr val="ADD03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1608004" y="3922110"/>
            <a:ext cx="6874660" cy="689519"/>
          </a:xfrm>
          <a:prstGeom prst="rect">
            <a:avLst/>
          </a:prstGeo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772707" y="4616963"/>
            <a:ext cx="700387" cy="689518"/>
          </a:xfrm>
          <a:prstGeom prst="rect">
            <a:avLst/>
          </a:prstGeom>
          <a:noFill/>
        </p:spPr>
        <p:txBody>
          <a:bodyPr anchor="ctr">
            <a:noAutofit/>
          </a:bodyPr>
          <a:lstStyle>
            <a:lvl1pPr marL="0" indent="0" algn="ctr">
              <a:buNone/>
              <a:defRPr sz="3200" b="1" baseline="0">
                <a:solidFill>
                  <a:srgbClr val="ADD03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1608004" y="4616963"/>
            <a:ext cx="6874660" cy="689519"/>
          </a:xfrm>
          <a:prstGeom prst="rect">
            <a:avLst/>
          </a:prstGeo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3" name="Rectangle 22">
            <a:extLst>
              <a:ext uri="{FF2B5EF4-FFF2-40B4-BE49-F238E27FC236}">
                <a16:creationId xmlns:a16="http://schemas.microsoft.com/office/drawing/2014/main" id="{4A9FE447-E059-844E-AB44-8ADA48F90A17}"/>
              </a:ext>
            </a:extLst>
          </p:cNvPr>
          <p:cNvSpPr/>
          <p:nvPr userDrawn="1"/>
        </p:nvSpPr>
        <p:spPr>
          <a:xfrm flipH="1" flipV="1">
            <a:off x="-4454" y="0"/>
            <a:ext cx="12189954" cy="1303382"/>
          </a:xfrm>
          <a:prstGeom prst="rect">
            <a:avLst/>
          </a:prstGeom>
          <a:gradFill>
            <a:gsLst>
              <a:gs pos="83000">
                <a:srgbClr val="51C4C6"/>
              </a:gs>
              <a:gs pos="0">
                <a:srgbClr val="00403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endParaRPr>
          </a:p>
        </p:txBody>
      </p:sp>
      <p:sp>
        <p:nvSpPr>
          <p:cNvPr id="51" name="Text Placeholder 23">
            <a:extLst>
              <a:ext uri="{FF2B5EF4-FFF2-40B4-BE49-F238E27FC236}">
                <a16:creationId xmlns:a16="http://schemas.microsoft.com/office/drawing/2014/main" id="{F889F8E2-E40E-4A46-B6D7-52A0D1D266BA}"/>
              </a:ext>
            </a:extLst>
          </p:cNvPr>
          <p:cNvSpPr>
            <a:spLocks noGrp="1"/>
          </p:cNvSpPr>
          <p:nvPr>
            <p:ph type="body" sz="quarter" idx="27" hasCustomPrompt="1"/>
          </p:nvPr>
        </p:nvSpPr>
        <p:spPr>
          <a:xfrm>
            <a:off x="548420" y="195206"/>
            <a:ext cx="5041923"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a:t>CONTENTS</a:t>
            </a:r>
          </a:p>
        </p:txBody>
      </p:sp>
      <p:sp>
        <p:nvSpPr>
          <p:cNvPr id="19" name="Graphic 4">
            <a:extLst>
              <a:ext uri="{FF2B5EF4-FFF2-40B4-BE49-F238E27FC236}">
                <a16:creationId xmlns:a16="http://schemas.microsoft.com/office/drawing/2014/main" id="{D81C8033-C361-E354-4AFA-A6C8B1614AB5}"/>
              </a:ext>
            </a:extLst>
          </p:cNvPr>
          <p:cNvSpPr/>
          <p:nvPr userDrawn="1"/>
        </p:nvSpPr>
        <p:spPr>
          <a:xfrm rot="5400000">
            <a:off x="1314218" y="462088"/>
            <a:ext cx="108000"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ADD037"/>
          </a:solidFill>
          <a:ln w="2370" cap="flat">
            <a:noFill/>
            <a:prstDash val="solid"/>
            <a:miter/>
          </a:ln>
        </p:spPr>
        <p:txBody>
          <a:bodyPr rtlCol="0" anchor="ctr"/>
          <a:lstStyle/>
          <a:p>
            <a:endParaRPr lang="en-US"/>
          </a:p>
        </p:txBody>
      </p:sp>
      <p:sp>
        <p:nvSpPr>
          <p:cNvPr id="3" name="TextBox 2">
            <a:extLst>
              <a:ext uri="{FF2B5EF4-FFF2-40B4-BE49-F238E27FC236}">
                <a16:creationId xmlns:a16="http://schemas.microsoft.com/office/drawing/2014/main" id="{06784E3B-91C3-207D-1833-57D41DE703C6}"/>
              </a:ext>
            </a:extLst>
          </p:cNvPr>
          <p:cNvSpPr txBox="1"/>
          <p:nvPr userDrawn="1"/>
        </p:nvSpPr>
        <p:spPr>
          <a:xfrm>
            <a:off x="2612157" y="5952371"/>
            <a:ext cx="4528232" cy="461665"/>
          </a:xfrm>
          <a:prstGeom prst="rect">
            <a:avLst/>
          </a:prstGeom>
          <a:noFill/>
        </p:spPr>
        <p:txBody>
          <a:bodyPr wrap="square">
            <a:spAutoFit/>
          </a:bodyPr>
          <a:lstStyle/>
          <a:p>
            <a:pPr algn="just"/>
            <a:r>
              <a:rPr lang="en-IE" sz="800" b="0" i="0">
                <a:solidFill>
                  <a:srgbClr val="262626"/>
                </a:solidFill>
                <a:effectLst/>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US" sz="800">
              <a:solidFill>
                <a:srgbClr val="262626"/>
              </a:solidFill>
              <a:latin typeface="Calibri" panose="020F0502020204030204" pitchFamily="34" charset="0"/>
              <a:cs typeface="Calibri" panose="020F0502020204030204" pitchFamily="34" charset="0"/>
            </a:endParaRPr>
          </a:p>
        </p:txBody>
      </p:sp>
      <p:pic>
        <p:nvPicPr>
          <p:cNvPr id="4" name="Picture 3" descr="Co-funded by the European Union logo in png for web usage">
            <a:extLst>
              <a:ext uri="{FF2B5EF4-FFF2-40B4-BE49-F238E27FC236}">
                <a16:creationId xmlns:a16="http://schemas.microsoft.com/office/drawing/2014/main" id="{040B22AC-1CF3-2ADE-A4E9-6289291E5EB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8614" y="5965816"/>
            <a:ext cx="1959683" cy="410131"/>
          </a:xfrm>
          <a:prstGeom prst="rect">
            <a:avLst/>
          </a:prstGeom>
          <a:noFill/>
          <a:ln>
            <a:noFill/>
          </a:ln>
        </p:spPr>
      </p:pic>
    </p:spTree>
    <p:extLst>
      <p:ext uri="{BB962C8B-B14F-4D97-AF65-F5344CB8AC3E}">
        <p14:creationId xmlns:p14="http://schemas.microsoft.com/office/powerpoint/2010/main" val="2476502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8CA3403D-C192-5644-849C-32E644D5A7C0}"/>
              </a:ext>
            </a:extLst>
          </p:cNvPr>
          <p:cNvSpPr/>
          <p:nvPr userDrawn="1"/>
        </p:nvSpPr>
        <p:spPr>
          <a:xfrm>
            <a:off x="4884044" y="0"/>
            <a:ext cx="6417733" cy="6858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00898B"/>
          </a:solidFill>
          <a:ln w="3060" cap="flat">
            <a:noFill/>
            <a:prstDash val="solid"/>
            <a:miter/>
          </a:ln>
        </p:spPr>
        <p:txBody>
          <a:bodyPr rtlCol="0" anchor="ctr"/>
          <a:lstStyle/>
          <a:p>
            <a:endParaRPr lang="en-US"/>
          </a:p>
        </p:txBody>
      </p:sp>
      <p:sp>
        <p:nvSpPr>
          <p:cNvPr id="10" name="Picture Placeholder 62">
            <a:extLst>
              <a:ext uri="{FF2B5EF4-FFF2-40B4-BE49-F238E27FC236}">
                <a16:creationId xmlns:a16="http://schemas.microsoft.com/office/drawing/2014/main" id="{3CDD18F0-3368-4EF8-E033-33F1C2B3C25F}"/>
              </a:ext>
            </a:extLst>
          </p:cNvPr>
          <p:cNvSpPr>
            <a:spLocks noGrp="1"/>
          </p:cNvSpPr>
          <p:nvPr>
            <p:ph type="pic" sz="quarter" idx="44" hasCustomPrompt="1"/>
          </p:nvPr>
        </p:nvSpPr>
        <p:spPr>
          <a:xfrm>
            <a:off x="414116" y="352414"/>
            <a:ext cx="5497412" cy="6099184"/>
          </a:xfrm>
          <a:prstGeom prst="rect">
            <a:avLst/>
          </a:prstGeom>
          <a:solidFill>
            <a:schemeClr val="bg1">
              <a:lumMod val="95000"/>
            </a:schemeClr>
          </a:solidFill>
        </p:spPr>
        <p:txBody>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a:t>g</a:t>
            </a:r>
          </a:p>
        </p:txBody>
      </p:sp>
      <p:sp>
        <p:nvSpPr>
          <p:cNvPr id="3" name="Text Placeholder 23">
            <a:extLst>
              <a:ext uri="{FF2B5EF4-FFF2-40B4-BE49-F238E27FC236}">
                <a16:creationId xmlns:a16="http://schemas.microsoft.com/office/drawing/2014/main" id="{398C8D4A-EAFA-1232-E817-49D4CB03FE56}"/>
              </a:ext>
            </a:extLst>
          </p:cNvPr>
          <p:cNvSpPr>
            <a:spLocks noGrp="1"/>
          </p:cNvSpPr>
          <p:nvPr>
            <p:ph type="body" sz="quarter" idx="13" hasCustomPrompt="1"/>
          </p:nvPr>
        </p:nvSpPr>
        <p:spPr>
          <a:xfrm>
            <a:off x="6096001" y="593579"/>
            <a:ext cx="4724400" cy="5604021"/>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a:t>Quote Slide</a:t>
            </a:r>
          </a:p>
        </p:txBody>
      </p:sp>
    </p:spTree>
    <p:extLst>
      <p:ext uri="{BB962C8B-B14F-4D97-AF65-F5344CB8AC3E}">
        <p14:creationId xmlns:p14="http://schemas.microsoft.com/office/powerpoint/2010/main" val="649323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Quote Slide 2">
    <p:spTree>
      <p:nvGrpSpPr>
        <p:cNvPr id="1" name=""/>
        <p:cNvGrpSpPr/>
        <p:nvPr/>
      </p:nvGrpSpPr>
      <p:grpSpPr>
        <a:xfrm>
          <a:off x="0" y="0"/>
          <a:ext cx="0" cy="0"/>
          <a:chOff x="0" y="0"/>
          <a:chExt cx="0" cy="0"/>
        </a:xfrm>
      </p:grpSpPr>
      <p:sp>
        <p:nvSpPr>
          <p:cNvPr id="30" name="Freeform 29">
            <a:extLst>
              <a:ext uri="{FF2B5EF4-FFF2-40B4-BE49-F238E27FC236}">
                <a16:creationId xmlns:a16="http://schemas.microsoft.com/office/drawing/2014/main" id="{61B6070F-794F-F449-83D1-E1387DDD2B9B}"/>
              </a:ext>
            </a:extLst>
          </p:cNvPr>
          <p:cNvSpPr/>
          <p:nvPr userDrawn="1"/>
        </p:nvSpPr>
        <p:spPr>
          <a:xfrm>
            <a:off x="0" y="1352385"/>
            <a:ext cx="6096000" cy="4388015"/>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00898B"/>
          </a:solidFill>
          <a:ln w="3060" cap="flat">
            <a:noFill/>
            <a:prstDash val="solid"/>
            <a:miter/>
          </a:ln>
        </p:spPr>
        <p:txBody>
          <a:bodyPr rtlCol="0" anchor="ctr"/>
          <a:lstStyle/>
          <a:p>
            <a:endParaRPr lang="en-US"/>
          </a:p>
        </p:txBody>
      </p:sp>
      <p:sp>
        <p:nvSpPr>
          <p:cNvPr id="29" name="Picture Placeholder 28">
            <a:extLst>
              <a:ext uri="{FF2B5EF4-FFF2-40B4-BE49-F238E27FC236}">
                <a16:creationId xmlns:a16="http://schemas.microsoft.com/office/drawing/2014/main" id="{50C4F02F-B685-C24A-A1A4-1694530C252C}"/>
              </a:ext>
            </a:extLst>
          </p:cNvPr>
          <p:cNvSpPr>
            <a:spLocks noGrp="1"/>
          </p:cNvSpPr>
          <p:nvPr>
            <p:ph type="pic" sz="quarter" idx="44"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740405 h 6858000"/>
              <a:gd name="connsiteX5" fmla="*/ 6096007 w 12192000"/>
              <a:gd name="connsiteY5" fmla="*/ 5740405 h 6858000"/>
              <a:gd name="connsiteX6" fmla="*/ 6096007 w 12192000"/>
              <a:gd name="connsiteY6" fmla="*/ 1352385 h 6858000"/>
              <a:gd name="connsiteX7" fmla="*/ 0 w 12192000"/>
              <a:gd name="connsiteY7" fmla="*/ 135238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0" y="6858000"/>
                </a:lnTo>
                <a:lnTo>
                  <a:pt x="0" y="5740405"/>
                </a:lnTo>
                <a:lnTo>
                  <a:pt x="6096007" y="5740405"/>
                </a:lnTo>
                <a:lnTo>
                  <a:pt x="6096007" y="1352385"/>
                </a:lnTo>
                <a:lnTo>
                  <a:pt x="0" y="1352385"/>
                </a:lnTo>
                <a:close/>
              </a:path>
            </a:pathLst>
          </a:custGeom>
          <a:solidFill>
            <a:schemeClr val="bg1">
              <a:lumMod val="95000"/>
            </a:schemeClr>
          </a:solidFill>
        </p:spPr>
        <p:txBody>
          <a:bodyPr wrap="square">
            <a:noAutofit/>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a:t>g</a:t>
            </a:r>
          </a:p>
        </p:txBody>
      </p:sp>
      <p:sp>
        <p:nvSpPr>
          <p:cNvPr id="3" name="Text Placeholder 23">
            <a:extLst>
              <a:ext uri="{FF2B5EF4-FFF2-40B4-BE49-F238E27FC236}">
                <a16:creationId xmlns:a16="http://schemas.microsoft.com/office/drawing/2014/main" id="{2D9E68B0-ABA3-8DBC-0CF8-2A37F1B32DBC}"/>
              </a:ext>
            </a:extLst>
          </p:cNvPr>
          <p:cNvSpPr>
            <a:spLocks noGrp="1"/>
          </p:cNvSpPr>
          <p:nvPr>
            <p:ph type="body" sz="quarter" idx="13" hasCustomPrompt="1"/>
          </p:nvPr>
        </p:nvSpPr>
        <p:spPr>
          <a:xfrm>
            <a:off x="427670" y="1747126"/>
            <a:ext cx="5126463" cy="3565651"/>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a:t>Quote Slide</a:t>
            </a:r>
          </a:p>
        </p:txBody>
      </p:sp>
    </p:spTree>
    <p:extLst>
      <p:ext uri="{BB962C8B-B14F-4D97-AF65-F5344CB8AC3E}">
        <p14:creationId xmlns:p14="http://schemas.microsoft.com/office/powerpoint/2010/main" val="826949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38A54412-A33F-8E4B-9ACC-A7AC67276BD7}"/>
              </a:ext>
            </a:extLst>
          </p:cNvPr>
          <p:cNvSpPr/>
          <p:nvPr userDrawn="1"/>
        </p:nvSpPr>
        <p:spPr>
          <a:xfrm>
            <a:off x="-110112" y="-776"/>
            <a:ext cx="4885857" cy="6858776"/>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00898B"/>
          </a:solidFill>
          <a:ln w="3060" cap="flat">
            <a:noFill/>
            <a:prstDash val="solid"/>
            <a:miter/>
          </a:ln>
        </p:spPr>
        <p:txBody>
          <a:bodyPr rtlCol="0" anchor="ctr"/>
          <a:lstStyle/>
          <a:p>
            <a:endParaRPr lang="en-US"/>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r">
              <a:lnSpc>
                <a:spcPct val="100000"/>
              </a:lnSpc>
              <a:buNone/>
              <a:defRPr sz="2400" b="1" i="0">
                <a:solidFill>
                  <a:srgbClr val="51C4C6"/>
                </a:solidFill>
                <a:latin typeface="Calibri" panose="020F0502020204030204" pitchFamily="34" charset="0"/>
                <a:cs typeface="Calibri" panose="020F0502020204030204" pitchFamily="34" charset="0"/>
              </a:defRPr>
            </a:lvl1pPr>
          </a:lstStyle>
          <a:p>
            <a:pPr lvl="0"/>
            <a:r>
              <a:rPr lang="en-US"/>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r">
              <a:lnSpc>
                <a:spcPct val="100000"/>
              </a:lnSpc>
              <a:buNone/>
              <a:defRPr lang="en-US" sz="2200" b="0" i="0" smtClean="0">
                <a:solidFill>
                  <a:srgbClr val="262626"/>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431555" y="986640"/>
            <a:ext cx="1096215" cy="955625"/>
          </a:xfrm>
          <a:prstGeom prst="rect">
            <a:avLst/>
          </a:prstGeom>
          <a:noFill/>
        </p:spPr>
        <p:txBody>
          <a:bodyPr anchor="ctr">
            <a:noAutofit/>
          </a:bodyPr>
          <a:lstStyle>
            <a:lvl1pPr marL="0" indent="0" algn="r">
              <a:lnSpc>
                <a:spcPct val="130000"/>
              </a:lnSpc>
              <a:buNone/>
              <a:defRPr sz="5400" b="0" i="0">
                <a:solidFill>
                  <a:schemeClr val="bg1"/>
                </a:solidFill>
                <a:latin typeface="Calibri" panose="020F0502020204030204" pitchFamily="34" charset="0"/>
                <a:cs typeface="Calibri" panose="020F0502020204030204" pitchFamily="34" charset="0"/>
              </a:defRPr>
            </a:lvl1pPr>
          </a:lstStyle>
          <a:p>
            <a:pPr lvl="0"/>
            <a:r>
              <a:rPr lang="en-US"/>
              <a:t>01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126342" y="0"/>
            <a:ext cx="3669321" cy="6858000"/>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r>
              <a:rPr lang="en-GB"/>
              <a:t>Click icon to add picture</a:t>
            </a:r>
            <a:endParaRPr lang="en-US"/>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r">
              <a:lnSpc>
                <a:spcPct val="100000"/>
              </a:lnSpc>
              <a:buNone/>
              <a:defRPr sz="2400" b="1" i="0">
                <a:solidFill>
                  <a:srgbClr val="51C4C6"/>
                </a:solidFill>
                <a:latin typeface="Calibri" panose="020F0502020204030204" pitchFamily="34" charset="0"/>
                <a:cs typeface="Calibri" panose="020F0502020204030204" pitchFamily="34" charset="0"/>
              </a:defRPr>
            </a:lvl1pPr>
          </a:lstStyle>
          <a:p>
            <a:pPr lvl="0"/>
            <a:r>
              <a:rPr lang="en-US"/>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r">
              <a:lnSpc>
                <a:spcPct val="100000"/>
              </a:lnSpc>
              <a:buNone/>
              <a:defRPr lang="en-US" sz="2200" b="0" i="0" smtClean="0">
                <a:solidFill>
                  <a:srgbClr val="262626"/>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431554" y="2940769"/>
            <a:ext cx="1096215" cy="955625"/>
          </a:xfrm>
          <a:prstGeom prst="rect">
            <a:avLst/>
          </a:prstGeom>
          <a:noFill/>
        </p:spPr>
        <p:txBody>
          <a:bodyPr anchor="ctr">
            <a:noAutofit/>
          </a:bodyPr>
          <a:lstStyle>
            <a:lvl1pPr marL="0" indent="0" algn="r">
              <a:lnSpc>
                <a:spcPct val="130000"/>
              </a:lnSpc>
              <a:buNone/>
              <a:defRPr sz="5400" b="0" i="0">
                <a:solidFill>
                  <a:schemeClr val="bg1"/>
                </a:solidFill>
                <a:latin typeface="Calibri" panose="020F0502020204030204" pitchFamily="34" charset="0"/>
                <a:cs typeface="Calibri" panose="020F0502020204030204" pitchFamily="34" charset="0"/>
              </a:defRPr>
            </a:lvl1pPr>
          </a:lstStyle>
          <a:p>
            <a:pPr lvl="0"/>
            <a:r>
              <a:rPr lang="en-US"/>
              <a:t>02</a:t>
            </a:r>
          </a:p>
        </p:txBody>
      </p: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r">
              <a:lnSpc>
                <a:spcPct val="100000"/>
              </a:lnSpc>
              <a:buNone/>
              <a:defRPr sz="2400" b="1" i="0">
                <a:solidFill>
                  <a:srgbClr val="51C4C6"/>
                </a:solidFill>
                <a:latin typeface="Calibri" panose="020F0502020204030204" pitchFamily="34" charset="0"/>
                <a:cs typeface="Calibri" panose="020F0502020204030204" pitchFamily="34" charset="0"/>
              </a:defRPr>
            </a:lvl1pPr>
          </a:lstStyle>
          <a:p>
            <a:pPr lvl="0"/>
            <a:r>
              <a:rPr lang="en-US"/>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r">
              <a:lnSpc>
                <a:spcPct val="100000"/>
              </a:lnSpc>
              <a:buNone/>
              <a:defRPr lang="en-US" sz="2200" b="0" i="0" smtClean="0">
                <a:solidFill>
                  <a:srgbClr val="262626"/>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447052" y="4804566"/>
            <a:ext cx="1096215" cy="955625"/>
          </a:xfrm>
          <a:prstGeom prst="rect">
            <a:avLst/>
          </a:prstGeom>
          <a:noFill/>
        </p:spPr>
        <p:txBody>
          <a:bodyPr anchor="ctr">
            <a:noAutofit/>
          </a:bodyPr>
          <a:lstStyle>
            <a:lvl1pPr marL="0" indent="0" algn="r">
              <a:lnSpc>
                <a:spcPct val="130000"/>
              </a:lnSpc>
              <a:buNone/>
              <a:defRPr sz="5400" b="0" i="0">
                <a:solidFill>
                  <a:schemeClr val="bg1"/>
                </a:solidFill>
                <a:latin typeface="Calibri" panose="020F0502020204030204" pitchFamily="34" charset="0"/>
                <a:cs typeface="Calibri" panose="020F0502020204030204" pitchFamily="34" charset="0"/>
              </a:defRPr>
            </a:lvl1pPr>
          </a:lstStyle>
          <a:p>
            <a:pPr lvl="0"/>
            <a:r>
              <a:rPr lang="en-US"/>
              <a:t>03</a:t>
            </a:r>
          </a:p>
        </p:txBody>
      </p:sp>
      <p:grpSp>
        <p:nvGrpSpPr>
          <p:cNvPr id="2" name="Group 1">
            <a:extLst>
              <a:ext uri="{FF2B5EF4-FFF2-40B4-BE49-F238E27FC236}">
                <a16:creationId xmlns:a16="http://schemas.microsoft.com/office/drawing/2014/main" id="{22C36F44-39CB-A8B9-6CF6-CDDAC1277DC8}"/>
              </a:ext>
            </a:extLst>
          </p:cNvPr>
          <p:cNvGrpSpPr/>
          <p:nvPr userDrawn="1"/>
        </p:nvGrpSpPr>
        <p:grpSpPr>
          <a:xfrm>
            <a:off x="4054159" y="721803"/>
            <a:ext cx="7578908" cy="5461417"/>
            <a:chOff x="4054159" y="721803"/>
            <a:chExt cx="7578908" cy="5461417"/>
          </a:xfrm>
        </p:grpSpPr>
        <p:grpSp>
          <p:nvGrpSpPr>
            <p:cNvPr id="43" name="Group 42">
              <a:extLst>
                <a:ext uri="{FF2B5EF4-FFF2-40B4-BE49-F238E27FC236}">
                  <a16:creationId xmlns:a16="http://schemas.microsoft.com/office/drawing/2014/main" id="{6EE1E9FF-0316-EF43-9A90-1F3EEF56451C}"/>
                </a:ext>
              </a:extLst>
            </p:cNvPr>
            <p:cNvGrpSpPr/>
            <p:nvPr userDrawn="1"/>
          </p:nvGrpSpPr>
          <p:grpSpPr>
            <a:xfrm>
              <a:off x="4054161" y="721803"/>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54160" y="2000290"/>
              <a:ext cx="0" cy="39600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69659" y="2388245"/>
              <a:ext cx="7547911" cy="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54160" y="2644936"/>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54159" y="3923423"/>
              <a:ext cx="0" cy="39600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69658" y="4311378"/>
              <a:ext cx="7547911" cy="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69658" y="4508733"/>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69657" y="5787220"/>
              <a:ext cx="0" cy="39600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85156" y="6175175"/>
              <a:ext cx="7547911" cy="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96454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CA6B076-9BFA-2346-A8EF-0964DD60C975}"/>
              </a:ext>
            </a:extLst>
          </p:cNvPr>
          <p:cNvSpPr/>
          <p:nvPr userDrawn="1"/>
        </p:nvSpPr>
        <p:spPr>
          <a:xfrm>
            <a:off x="0" y="0"/>
            <a:ext cx="6417733" cy="6858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00898B"/>
          </a:solidFill>
          <a:ln w="3060" cap="flat">
            <a:noFill/>
            <a:prstDash val="solid"/>
            <a:miter/>
          </a:ln>
        </p:spPr>
        <p:txBody>
          <a:bodyPr rtlCol="0" anchor="ctr"/>
          <a:lstStyle/>
          <a:p>
            <a:endParaRPr lang="en-US"/>
          </a:p>
        </p:txBody>
      </p:sp>
      <p:sp>
        <p:nvSpPr>
          <p:cNvPr id="26" name="Picture Placeholder 62">
            <a:extLst>
              <a:ext uri="{FF2B5EF4-FFF2-40B4-BE49-F238E27FC236}">
                <a16:creationId xmlns:a16="http://schemas.microsoft.com/office/drawing/2014/main" id="{6F2FA5C4-F5A3-1D40-9151-447AF9FD00A2}"/>
              </a:ext>
            </a:extLst>
          </p:cNvPr>
          <p:cNvSpPr>
            <a:spLocks noGrp="1"/>
          </p:cNvSpPr>
          <p:nvPr>
            <p:ph type="pic" sz="quarter" idx="44" hasCustomPrompt="1"/>
          </p:nvPr>
        </p:nvSpPr>
        <p:spPr>
          <a:xfrm>
            <a:off x="5888002" y="439730"/>
            <a:ext cx="5660531" cy="6045736"/>
          </a:xfrm>
          <a:prstGeom prst="rect">
            <a:avLst/>
          </a:prstGeom>
          <a:solidFill>
            <a:schemeClr val="bg1">
              <a:lumMod val="95000"/>
            </a:schemeClr>
          </a:solidFill>
        </p:spPr>
        <p:txBody>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a:t>g</a:t>
            </a:r>
          </a:p>
        </p:txBody>
      </p:sp>
      <p:sp>
        <p:nvSpPr>
          <p:cNvPr id="3" name="Text Placeholder 17">
            <a:extLst>
              <a:ext uri="{FF2B5EF4-FFF2-40B4-BE49-F238E27FC236}">
                <a16:creationId xmlns:a16="http://schemas.microsoft.com/office/drawing/2014/main" id="{3768FB9D-1C3F-3F8B-67CF-80CAD18DCC5A}"/>
              </a:ext>
            </a:extLst>
          </p:cNvPr>
          <p:cNvSpPr>
            <a:spLocks noGrp="1"/>
          </p:cNvSpPr>
          <p:nvPr>
            <p:ph type="body" sz="quarter" idx="18" hasCustomPrompt="1"/>
          </p:nvPr>
        </p:nvSpPr>
        <p:spPr>
          <a:xfrm>
            <a:off x="898358" y="2107770"/>
            <a:ext cx="4639192" cy="437769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4" name="Text Placeholder 23">
            <a:extLst>
              <a:ext uri="{FF2B5EF4-FFF2-40B4-BE49-F238E27FC236}">
                <a16:creationId xmlns:a16="http://schemas.microsoft.com/office/drawing/2014/main" id="{3B2B280E-719F-F2F5-A004-29C6D40BEFC3}"/>
              </a:ext>
            </a:extLst>
          </p:cNvPr>
          <p:cNvSpPr>
            <a:spLocks noGrp="1"/>
          </p:cNvSpPr>
          <p:nvPr>
            <p:ph type="body" sz="quarter" idx="16" hasCustomPrompt="1"/>
          </p:nvPr>
        </p:nvSpPr>
        <p:spPr>
          <a:xfrm>
            <a:off x="898358" y="890242"/>
            <a:ext cx="4757375" cy="992652"/>
          </a:xfrm>
          <a:prstGeom prst="rect">
            <a:avLst/>
          </a:prstGeom>
        </p:spPr>
        <p:txBody>
          <a:bodyPr>
            <a:noAutofit/>
          </a:bodyPr>
          <a:lstStyle>
            <a:lvl1pPr marL="0" indent="0" algn="l">
              <a:buNone/>
              <a:defRPr sz="3600" b="1" i="0">
                <a:solidFill>
                  <a:schemeClr val="bg1"/>
                </a:solidFill>
                <a:latin typeface="+mn-lt"/>
              </a:defRPr>
            </a:lvl1pPr>
          </a:lstStyle>
          <a:p>
            <a:pPr lvl="0"/>
            <a:r>
              <a:rPr lang="en-US"/>
              <a:t>Heading</a:t>
            </a:r>
          </a:p>
        </p:txBody>
      </p:sp>
    </p:spTree>
    <p:extLst>
      <p:ext uri="{BB962C8B-B14F-4D97-AF65-F5344CB8AC3E}">
        <p14:creationId xmlns:p14="http://schemas.microsoft.com/office/powerpoint/2010/main" val="49209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Photo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CA6B076-9BFA-2346-A8EF-0964DD60C975}"/>
              </a:ext>
            </a:extLst>
          </p:cNvPr>
          <p:cNvSpPr/>
          <p:nvPr userDrawn="1"/>
        </p:nvSpPr>
        <p:spPr>
          <a:xfrm>
            <a:off x="5774267" y="0"/>
            <a:ext cx="6417733" cy="6858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00898B"/>
          </a:solidFill>
          <a:ln w="3060" cap="flat">
            <a:noFill/>
            <a:prstDash val="solid"/>
            <a:miter/>
          </a:ln>
        </p:spPr>
        <p:txBody>
          <a:bodyPr rtlCol="0" anchor="ctr"/>
          <a:lstStyle/>
          <a:p>
            <a:endParaRPr lang="en-US"/>
          </a:p>
        </p:txBody>
      </p:sp>
      <p:sp>
        <p:nvSpPr>
          <p:cNvPr id="26" name="Picture Placeholder 62">
            <a:extLst>
              <a:ext uri="{FF2B5EF4-FFF2-40B4-BE49-F238E27FC236}">
                <a16:creationId xmlns:a16="http://schemas.microsoft.com/office/drawing/2014/main" id="{6F2FA5C4-F5A3-1D40-9151-447AF9FD00A2}"/>
              </a:ext>
            </a:extLst>
          </p:cNvPr>
          <p:cNvSpPr>
            <a:spLocks noGrp="1"/>
          </p:cNvSpPr>
          <p:nvPr>
            <p:ph type="pic" sz="quarter" idx="44" hasCustomPrompt="1"/>
          </p:nvPr>
        </p:nvSpPr>
        <p:spPr>
          <a:xfrm>
            <a:off x="487160" y="524738"/>
            <a:ext cx="5660531" cy="6045736"/>
          </a:xfrm>
          <a:prstGeom prst="rect">
            <a:avLst/>
          </a:prstGeom>
          <a:solidFill>
            <a:schemeClr val="bg1">
              <a:lumMod val="95000"/>
            </a:schemeClr>
          </a:solidFill>
        </p:spPr>
        <p:txBody>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a:t>g</a:t>
            </a:r>
          </a:p>
        </p:txBody>
      </p:sp>
      <p:sp>
        <p:nvSpPr>
          <p:cNvPr id="3" name="Text Placeholder 17">
            <a:extLst>
              <a:ext uri="{FF2B5EF4-FFF2-40B4-BE49-F238E27FC236}">
                <a16:creationId xmlns:a16="http://schemas.microsoft.com/office/drawing/2014/main" id="{3768FB9D-1C3F-3F8B-67CF-80CAD18DCC5A}"/>
              </a:ext>
            </a:extLst>
          </p:cNvPr>
          <p:cNvSpPr>
            <a:spLocks noGrp="1"/>
          </p:cNvSpPr>
          <p:nvPr>
            <p:ph type="body" sz="quarter" idx="18" hasCustomPrompt="1"/>
          </p:nvPr>
        </p:nvSpPr>
        <p:spPr>
          <a:xfrm>
            <a:off x="6791158" y="2218607"/>
            <a:ext cx="4639192" cy="437769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4" name="Text Placeholder 23">
            <a:extLst>
              <a:ext uri="{FF2B5EF4-FFF2-40B4-BE49-F238E27FC236}">
                <a16:creationId xmlns:a16="http://schemas.microsoft.com/office/drawing/2014/main" id="{3B2B280E-719F-F2F5-A004-29C6D40BEFC3}"/>
              </a:ext>
            </a:extLst>
          </p:cNvPr>
          <p:cNvSpPr>
            <a:spLocks noGrp="1"/>
          </p:cNvSpPr>
          <p:nvPr>
            <p:ph type="body" sz="quarter" idx="16" hasCustomPrompt="1"/>
          </p:nvPr>
        </p:nvSpPr>
        <p:spPr>
          <a:xfrm>
            <a:off x="6791158" y="475351"/>
            <a:ext cx="4757375" cy="992652"/>
          </a:xfrm>
          <a:prstGeom prst="rect">
            <a:avLst/>
          </a:prstGeom>
        </p:spPr>
        <p:txBody>
          <a:bodyPr>
            <a:noAutofit/>
          </a:bodyPr>
          <a:lstStyle>
            <a:lvl1pPr marL="0" indent="0" algn="l">
              <a:buNone/>
              <a:defRPr sz="3600" b="1" i="0">
                <a:solidFill>
                  <a:schemeClr val="bg1"/>
                </a:solidFill>
                <a:latin typeface="+mn-lt"/>
              </a:defRPr>
            </a:lvl1pPr>
          </a:lstStyle>
          <a:p>
            <a:pPr lvl="0"/>
            <a:r>
              <a:rPr lang="en-US"/>
              <a:t>Heading</a:t>
            </a:r>
          </a:p>
        </p:txBody>
      </p:sp>
    </p:spTree>
    <p:extLst>
      <p:ext uri="{BB962C8B-B14F-4D97-AF65-F5344CB8AC3E}">
        <p14:creationId xmlns:p14="http://schemas.microsoft.com/office/powerpoint/2010/main" val="3739459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4797FF0D-DACD-E343-AAC4-7335CAE89C12}"/>
              </a:ext>
            </a:extLst>
          </p:cNvPr>
          <p:cNvCxnSpPr>
            <a:cxnSpLocks/>
          </p:cNvCxnSpPr>
          <p:nvPr userDrawn="1"/>
        </p:nvCxnSpPr>
        <p:spPr>
          <a:xfrm flipH="1">
            <a:off x="11791088" y="6608548"/>
            <a:ext cx="224149" cy="0"/>
          </a:xfrm>
          <a:prstGeom prst="line">
            <a:avLst/>
          </a:prstGeom>
          <a:noFill/>
          <a:ln w="9525" cap="flat">
            <a:solidFill>
              <a:srgbClr val="51C4C6"/>
            </a:solidFill>
            <a:prstDash val="solid"/>
            <a:miter lim="400000"/>
          </a:ln>
          <a:effectLst/>
          <a:sp3d/>
        </p:spPr>
        <p:style>
          <a:lnRef idx="0">
            <a:scrgbClr r="0" g="0" b="0"/>
          </a:lnRef>
          <a:fillRef idx="0">
            <a:scrgbClr r="0" g="0" b="0"/>
          </a:fillRef>
          <a:effectRef idx="0">
            <a:scrgbClr r="0" g="0" b="0"/>
          </a:effectRef>
          <a:fontRef idx="none"/>
        </p:style>
      </p:cxnSp>
      <p:sp>
        <p:nvSpPr>
          <p:cNvPr id="4" name="TextBox 3">
            <a:extLst>
              <a:ext uri="{FF2B5EF4-FFF2-40B4-BE49-F238E27FC236}">
                <a16:creationId xmlns:a16="http://schemas.microsoft.com/office/drawing/2014/main" id="{8A3D008B-48DB-48C4-0071-B7D9CF7B148A}"/>
              </a:ext>
            </a:extLst>
          </p:cNvPr>
          <p:cNvSpPr txBox="1"/>
          <p:nvPr userDrawn="1"/>
        </p:nvSpPr>
        <p:spPr>
          <a:xfrm rot="16200000">
            <a:off x="9996557" y="4624338"/>
            <a:ext cx="3779520" cy="200055"/>
          </a:xfrm>
          <a:prstGeom prst="rect">
            <a:avLst/>
          </a:prstGeom>
          <a:noFill/>
        </p:spPr>
        <p:txBody>
          <a:bodyPr wrap="square">
            <a:spAutoFit/>
          </a:bodyPr>
          <a:lstStyle/>
          <a:p>
            <a:r>
              <a:rPr lang="en-US" sz="700">
                <a:solidFill>
                  <a:srgbClr val="00898B"/>
                </a:solidFill>
                <a:latin typeface="Calibri" panose="020F0502020204030204" pitchFamily="34" charset="0"/>
                <a:cs typeface="Calibri" panose="020F0502020204030204" pitchFamily="34" charset="0"/>
              </a:rPr>
              <a:t>AI-enhanced Vocational Education for a Sustainable Future</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29" r:id="rId3"/>
    <p:sldLayoutId id="2147483842" r:id="rId4"/>
    <p:sldLayoutId id="2147483840" r:id="rId5"/>
    <p:sldLayoutId id="2147483880" r:id="rId6"/>
    <p:sldLayoutId id="2147483877" r:id="rId7"/>
    <p:sldLayoutId id="2147483841" r:id="rId8"/>
    <p:sldLayoutId id="2147483882" r:id="rId9"/>
    <p:sldLayoutId id="2147483879" r:id="rId10"/>
    <p:sldLayoutId id="2147483878" r:id="rId11"/>
    <p:sldLayoutId id="2147483861" r:id="rId12"/>
    <p:sldLayoutId id="2147483833" r:id="rId13"/>
    <p:sldLayoutId id="2147483847" r:id="rId14"/>
    <p:sldLayoutId id="214748385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3.xml"/><Relationship Id="rId1" Type="http://schemas.openxmlformats.org/officeDocument/2006/relationships/video" Target="https://www.youtube.com/embed/ms6Wlr84EWs?feature=oembed" TargetMode="External"/><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video" Target="https://www.youtube.com/embed/b6i-AdvpdEk?feature=oembed" TargetMode="External"/><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3.xml"/><Relationship Id="rId1" Type="http://schemas.openxmlformats.org/officeDocument/2006/relationships/video" Target="https://www.youtube.com/embed/2m11uCU9IUU?feature=oembed" TargetMode="External"/><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hyperlink" Target="https://www.grid4c.com/?utm_source=chatgpt.com"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hyperlink" Target="https://www.enersee.ai/insights/ai-energy-management-software?utm_source=chatgpt.com" TargetMode="External"/><Relationship Id="rId4" Type="http://schemas.openxmlformats.org/officeDocument/2006/relationships/hyperlink" Target="https://c3.ai/products/c3-ai-energy-management/?utm_source=chatgpt.com"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3.xml"/><Relationship Id="rId1" Type="http://schemas.openxmlformats.org/officeDocument/2006/relationships/video" Target="https://www.youtube.com/embed/mWTjQLInIvc?feature=oembed" TargetMode="External"/><Relationship Id="rId4" Type="http://schemas.openxmlformats.org/officeDocument/2006/relationships/image" Target="../media/image22.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8.xml"/><Relationship Id="rId1" Type="http://schemas.openxmlformats.org/officeDocument/2006/relationships/video" Target="https://www.youtube.com/embed/_tUD0zrPirk?feature=oembed" TargetMode="External"/><Relationship Id="rId4" Type="http://schemas.openxmlformats.org/officeDocument/2006/relationships/image" Target="../media/image24.jpe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8.xml"/><Relationship Id="rId1" Type="http://schemas.openxmlformats.org/officeDocument/2006/relationships/video" Target="https://www.youtube.com/embed/CxNbdC1QGtw?feature=oembed" TargetMode="External"/><Relationship Id="rId4" Type="http://schemas.openxmlformats.org/officeDocument/2006/relationships/image" Target="../media/image27.jpe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8.xml"/><Relationship Id="rId1" Type="http://schemas.openxmlformats.org/officeDocument/2006/relationships/video" Target="https://www.youtube.com/embed/UuAXKQiPZPs?feature=oembed" TargetMode="External"/><Relationship Id="rId4" Type="http://schemas.openxmlformats.org/officeDocument/2006/relationships/image" Target="../media/image29.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8.xml"/><Relationship Id="rId1" Type="http://schemas.openxmlformats.org/officeDocument/2006/relationships/video" Target="https://www.youtube.com/embed/8GYElmEi_J4?feature=oembed" TargetMode="External"/><Relationship Id="rId4" Type="http://schemas.openxmlformats.org/officeDocument/2006/relationships/image" Target="../media/image32.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4">
            <a:extLst>
              <a:ext uri="{FF2B5EF4-FFF2-40B4-BE49-F238E27FC236}">
                <a16:creationId xmlns:a16="http://schemas.microsoft.com/office/drawing/2014/main" id="{24F62980-F3C7-4ADD-44DC-5DB69C683104}"/>
              </a:ext>
            </a:extLst>
          </p:cNvPr>
          <p:cNvPicPr>
            <a:picLocks noGrp="1" noChangeAspect="1"/>
          </p:cNvPicPr>
          <p:nvPr>
            <p:ph type="pic" sz="quarter" idx="44"/>
          </p:nvPr>
        </p:nvPicPr>
        <p:blipFill>
          <a:blip r:embed="rId3" cstate="screen">
            <a:extLst>
              <a:ext uri="{28A0092B-C50C-407E-A947-70E740481C1C}">
                <a14:useLocalDpi xmlns:a14="http://schemas.microsoft.com/office/drawing/2010/main"/>
              </a:ext>
            </a:extLst>
          </a:blip>
          <a:srcRect/>
          <a:stretch>
            <a:fillRect/>
          </a:stretch>
        </p:blipFill>
        <p:spPr/>
      </p:pic>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6"/>
          </p:nvPr>
        </p:nvSpPr>
        <p:spPr>
          <a:xfrm>
            <a:off x="709897" y="3919636"/>
            <a:ext cx="6172165" cy="1008397"/>
          </a:xfrm>
          <a:prstGeom prst="rect">
            <a:avLst/>
          </a:prstGeom>
        </p:spPr>
        <p:txBody>
          <a:bodyPr lIns="91440" tIns="45720" rIns="91440" bIns="45720" anchor="t">
            <a:noAutofit/>
          </a:bodyPr>
          <a:lstStyle/>
          <a:p>
            <a:r>
              <a:rPr lang="en-US" b="1">
                <a:latin typeface="Calibri"/>
                <a:ea typeface="Open Sans"/>
                <a:cs typeface="Calibri"/>
              </a:rPr>
              <a:t>AI in Energy Management</a:t>
            </a:r>
            <a:endParaRPr lang="en-US" sz="4400" b="1"/>
          </a:p>
        </p:txBody>
      </p:sp>
      <p:sp>
        <p:nvSpPr>
          <p:cNvPr id="9" name="Text Placeholder 8">
            <a:extLst>
              <a:ext uri="{FF2B5EF4-FFF2-40B4-BE49-F238E27FC236}">
                <a16:creationId xmlns:a16="http://schemas.microsoft.com/office/drawing/2014/main" id="{89177E28-4F22-7E40-AB64-D1BAC04F32A8}"/>
              </a:ext>
            </a:extLst>
          </p:cNvPr>
          <p:cNvSpPr>
            <a:spLocks noGrp="1"/>
          </p:cNvSpPr>
          <p:nvPr>
            <p:ph type="body" sz="quarter" idx="19"/>
          </p:nvPr>
        </p:nvSpPr>
        <p:spPr>
          <a:xfrm>
            <a:off x="760697" y="2716824"/>
            <a:ext cx="3311988" cy="533188"/>
          </a:xfrm>
          <a:prstGeom prst="rect">
            <a:avLst/>
          </a:prstGeom>
        </p:spPr>
        <p:txBody>
          <a:bodyPr/>
          <a:lstStyle/>
          <a:p>
            <a:r>
              <a:rPr lang="en-US" sz="4800" b="1" dirty="0"/>
              <a:t>Module 4</a:t>
            </a:r>
          </a:p>
        </p:txBody>
      </p:sp>
      <p:sp>
        <p:nvSpPr>
          <p:cNvPr id="3" name="Text Placeholder 2">
            <a:extLst>
              <a:ext uri="{FF2B5EF4-FFF2-40B4-BE49-F238E27FC236}">
                <a16:creationId xmlns:a16="http://schemas.microsoft.com/office/drawing/2014/main" id="{65B15D0B-CBC7-E04A-B025-FE49C1E6B0D5}"/>
              </a:ext>
            </a:extLst>
          </p:cNvPr>
          <p:cNvSpPr>
            <a:spLocks noGrp="1"/>
          </p:cNvSpPr>
          <p:nvPr>
            <p:ph type="body" sz="quarter" idx="4294967295"/>
          </p:nvPr>
        </p:nvSpPr>
        <p:spPr>
          <a:xfrm>
            <a:off x="8376237" y="5551760"/>
            <a:ext cx="3195486" cy="731140"/>
          </a:xfrm>
          <a:prstGeom prst="rect">
            <a:avLst/>
          </a:prstGeom>
        </p:spPr>
        <p:txBody>
          <a:bodyPr/>
          <a:lstStyle/>
          <a:p>
            <a:pPr marL="0" indent="0">
              <a:buNone/>
            </a:pPr>
            <a:r>
              <a:rPr lang="en-US" b="0"/>
              <a:t>www.</a:t>
            </a:r>
            <a:r>
              <a:rPr lang="en-US"/>
              <a:t>sustainvet.eu</a:t>
            </a:r>
            <a:endParaRPr lang="en-US" b="0"/>
          </a:p>
        </p:txBody>
      </p:sp>
      <p:sp>
        <p:nvSpPr>
          <p:cNvPr id="12" name="Freeform 11">
            <a:extLst>
              <a:ext uri="{FF2B5EF4-FFF2-40B4-BE49-F238E27FC236}">
                <a16:creationId xmlns:a16="http://schemas.microsoft.com/office/drawing/2014/main" id="{A491D2E9-853F-F4A8-2BA9-284DE843A771}"/>
              </a:ext>
            </a:extLst>
          </p:cNvPr>
          <p:cNvSpPr/>
          <p:nvPr/>
        </p:nvSpPr>
        <p:spPr>
          <a:xfrm rot="17880873">
            <a:off x="5058977" y="456857"/>
            <a:ext cx="2004280" cy="161364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
        <p:nvSpPr>
          <p:cNvPr id="2" name="Text Placeholder 6">
            <a:extLst>
              <a:ext uri="{FF2B5EF4-FFF2-40B4-BE49-F238E27FC236}">
                <a16:creationId xmlns:a16="http://schemas.microsoft.com/office/drawing/2014/main" id="{E87E6743-DEBE-7A51-63EB-44FAE20D40A5}"/>
              </a:ext>
            </a:extLst>
          </p:cNvPr>
          <p:cNvSpPr txBox="1">
            <a:spLocks/>
          </p:cNvSpPr>
          <p:nvPr/>
        </p:nvSpPr>
        <p:spPr>
          <a:xfrm>
            <a:off x="764083" y="4921829"/>
            <a:ext cx="5982505" cy="389163"/>
          </a:xfrm>
          <a:prstGeom prst="rect">
            <a:avLst/>
          </a:prstGeom>
        </p:spPr>
        <p:txBody>
          <a:bodyPr lIns="91440" tIns="45720" rIns="91440" bIns="45720" anchor="t">
            <a:noAutofit/>
          </a:bodyPr>
          <a:lstStyle>
            <a:lvl1pPr marL="0" indent="0" algn="l" defTabSz="914400" rtl="0" eaLnBrk="1" latinLnBrk="0" hangingPunct="1">
              <a:lnSpc>
                <a:spcPts val="3954"/>
              </a:lnSpc>
              <a:spcBef>
                <a:spcPts val="0"/>
              </a:spcBef>
              <a:buFont typeface="Arial" panose="020B0604020202020204" pitchFamily="34" charset="0"/>
              <a:buNone/>
              <a:defRPr sz="40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914400" rtl="0" eaLnBrk="1" latinLnBrk="0" hangingPunct="1">
              <a:lnSpc>
                <a:spcPct val="90000"/>
              </a:lnSpc>
              <a:spcBef>
                <a:spcPts val="500"/>
              </a:spcBef>
              <a:buFont typeface="Arial" panose="020B0604020202020204" pitchFamily="34" charset="0"/>
              <a:buNone/>
              <a:defRPr sz="5161" kern="1200">
                <a:solidFill>
                  <a:srgbClr val="011E3B"/>
                </a:solidFill>
                <a:latin typeface="Montserrat" pitchFamily="2" charset="77"/>
                <a:ea typeface="+mn-ea"/>
                <a:cs typeface="+mn-cs"/>
              </a:defRPr>
            </a:lvl2pPr>
            <a:lvl3pPr marL="1219185" indent="0" algn="l" defTabSz="914400" rtl="0" eaLnBrk="1" latinLnBrk="0" hangingPunct="1">
              <a:lnSpc>
                <a:spcPct val="90000"/>
              </a:lnSpc>
              <a:spcBef>
                <a:spcPts val="500"/>
              </a:spcBef>
              <a:buFont typeface="Arial" panose="020B0604020202020204" pitchFamily="34" charset="0"/>
              <a:buNone/>
              <a:defRPr sz="5161" kern="1200">
                <a:solidFill>
                  <a:srgbClr val="011E3B"/>
                </a:solidFill>
                <a:latin typeface="Montserrat" pitchFamily="2" charset="77"/>
                <a:ea typeface="+mn-ea"/>
                <a:cs typeface="+mn-cs"/>
              </a:defRPr>
            </a:lvl3pPr>
            <a:lvl4pPr marL="1828778" indent="0" algn="l" defTabSz="914400" rtl="0" eaLnBrk="1" latinLnBrk="0" hangingPunct="1">
              <a:lnSpc>
                <a:spcPct val="90000"/>
              </a:lnSpc>
              <a:spcBef>
                <a:spcPts val="500"/>
              </a:spcBef>
              <a:buFont typeface="Arial" panose="020B0604020202020204" pitchFamily="34" charset="0"/>
              <a:buNone/>
              <a:defRPr sz="5161" kern="1200">
                <a:solidFill>
                  <a:srgbClr val="011E3B"/>
                </a:solidFill>
                <a:latin typeface="Montserrat" pitchFamily="2" charset="77"/>
                <a:ea typeface="+mn-ea"/>
                <a:cs typeface="+mn-cs"/>
              </a:defRPr>
            </a:lvl4pPr>
            <a:lvl5pPr marL="2438374" indent="0" algn="l" defTabSz="914400" rtl="0" eaLnBrk="1" latinLnBrk="0" hangingPunct="1">
              <a:lnSpc>
                <a:spcPct val="90000"/>
              </a:lnSpc>
              <a:spcBef>
                <a:spcPts val="500"/>
              </a:spcBef>
              <a:buFont typeface="Arial" panose="020B0604020202020204" pitchFamily="34" charset="0"/>
              <a:buNone/>
              <a:defRPr sz="5161"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err="1">
                <a:latin typeface="Calibri"/>
                <a:ea typeface="Open Sans"/>
                <a:cs typeface="Calibri"/>
              </a:rPr>
              <a:t>Fagskolen</a:t>
            </a:r>
            <a:r>
              <a:rPr lang="en-GB" sz="2400" dirty="0">
                <a:latin typeface="Calibri"/>
                <a:ea typeface="Open Sans"/>
                <a:cs typeface="Calibri"/>
              </a:rPr>
              <a:t> Rogaland, Stavanger, Norway</a:t>
            </a:r>
            <a:endParaRPr lang="en-US" sz="2400" b="1" dirty="0">
              <a:latin typeface="Calibri"/>
              <a:ea typeface="Open Sans"/>
              <a:cs typeface="Calibri"/>
            </a:endParaRPr>
          </a:p>
        </p:txBody>
      </p:sp>
      <p:pic>
        <p:nvPicPr>
          <p:cNvPr id="4" name="Picture 3">
            <a:extLst>
              <a:ext uri="{FF2B5EF4-FFF2-40B4-BE49-F238E27FC236}">
                <a16:creationId xmlns:a16="http://schemas.microsoft.com/office/drawing/2014/main" id="{26EE1B0D-9A98-6C73-9E7A-B644D751B7BF}"/>
              </a:ext>
            </a:extLst>
          </p:cNvPr>
          <p:cNvPicPr>
            <a:picLocks noChangeAspect="1"/>
          </p:cNvPicPr>
          <p:nvPr/>
        </p:nvPicPr>
        <p:blipFill>
          <a:blip r:embed="rId4"/>
          <a:stretch>
            <a:fillRect/>
          </a:stretch>
        </p:blipFill>
        <p:spPr>
          <a:xfrm>
            <a:off x="10969363" y="6151719"/>
            <a:ext cx="1047758" cy="619130"/>
          </a:xfrm>
          <a:prstGeom prst="rect">
            <a:avLst/>
          </a:prstGeom>
        </p:spPr>
      </p:pic>
    </p:spTree>
    <p:extLst>
      <p:ext uri="{BB962C8B-B14F-4D97-AF65-F5344CB8AC3E}">
        <p14:creationId xmlns:p14="http://schemas.microsoft.com/office/powerpoint/2010/main" val="2288239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DF6639-D7C9-66D0-BE5D-5D41C5C3983A}"/>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914F6B51-7D06-9C2C-28CB-67AC7BC49EC7}"/>
              </a:ext>
            </a:extLst>
          </p:cNvPr>
          <p:cNvSpPr>
            <a:spLocks noGrp="1"/>
          </p:cNvSpPr>
          <p:nvPr>
            <p:ph type="body" sz="quarter" idx="18"/>
          </p:nvPr>
        </p:nvSpPr>
        <p:spPr>
          <a:xfrm>
            <a:off x="798380" y="1913357"/>
            <a:ext cx="10595237" cy="3849918"/>
          </a:xfrm>
          <a:prstGeom prst="rect">
            <a:avLst/>
          </a:prstGeom>
        </p:spPr>
        <p:txBody>
          <a:bodyPr lIns="91440" tIns="45720" rIns="91440" bIns="45720" anchor="t"/>
          <a:lstStyle/>
          <a:p>
            <a:pPr algn="just"/>
            <a:r>
              <a:rPr lang="en-GB" b="1"/>
              <a:t>This creates three major challenges:</a:t>
            </a:r>
          </a:p>
          <a:p>
            <a:pPr algn="just"/>
            <a:endParaRPr lang="en-GB" sz="800" b="1" i="1"/>
          </a:p>
          <a:p>
            <a:pPr marL="0" indent="0" algn="just"/>
            <a:r>
              <a:rPr lang="en-GB" b="1"/>
              <a:t>Variability:</a:t>
            </a:r>
            <a:r>
              <a:rPr lang="en-GB"/>
              <a:t> Renewable energy production depends on weather conditions and time of day.</a:t>
            </a:r>
            <a:endParaRPr lang="en-GB">
              <a:ea typeface="Calibri" panose="020F0502020204030204"/>
              <a:cs typeface="Calibri" panose="020F0502020204030204"/>
            </a:endParaRPr>
          </a:p>
          <a:p>
            <a:pPr marL="0" indent="0" algn="just"/>
            <a:r>
              <a:rPr lang="en-GB" b="1"/>
              <a:t>Uncertainty:</a:t>
            </a:r>
            <a:r>
              <a:rPr lang="en-GB"/>
              <a:t> Consumption patterns change rapidly due to human behaviour and new technologies.</a:t>
            </a:r>
            <a:endParaRPr lang="en-GB">
              <a:ea typeface="Calibri" panose="020F0502020204030204"/>
              <a:cs typeface="Calibri" panose="020F0502020204030204"/>
            </a:endParaRPr>
          </a:p>
          <a:p>
            <a:pPr marL="0" indent="0" algn="just"/>
            <a:r>
              <a:rPr lang="en-GB" b="1"/>
              <a:t>System balance:</a:t>
            </a:r>
            <a:r>
              <a:rPr lang="en-GB"/>
              <a:t> Electricity supply and demand must always be equal to avoid blackouts or damage to infrastructure.</a:t>
            </a:r>
            <a:endParaRPr lang="en-GB">
              <a:ea typeface="Calibri" panose="020F0502020204030204"/>
              <a:cs typeface="Calibri" panose="020F0502020204030204"/>
            </a:endParaRPr>
          </a:p>
          <a:p>
            <a:pPr marL="0" indent="0" algn="just"/>
            <a:r>
              <a:rPr lang="en-GB"/>
              <a:t>Managing this level of complexity using traditional tools and manual planning is increasingly difficult. Energy operators must process vast amounts of data in real time, including weather forecasts, consumption data, market prices, and grid conditions.</a:t>
            </a:r>
            <a:endParaRPr lang="en-GB">
              <a:ea typeface="Calibri" panose="020F0502020204030204"/>
              <a:cs typeface="Calibri" panose="020F0502020204030204"/>
            </a:endParaRPr>
          </a:p>
          <a:p>
            <a:pPr algn="just"/>
            <a:endParaRPr lang="en-US"/>
          </a:p>
        </p:txBody>
      </p:sp>
      <p:sp>
        <p:nvSpPr>
          <p:cNvPr id="5" name="Text Placeholder 4">
            <a:extLst>
              <a:ext uri="{FF2B5EF4-FFF2-40B4-BE49-F238E27FC236}">
                <a16:creationId xmlns:a16="http://schemas.microsoft.com/office/drawing/2014/main" id="{B0BC90F7-87C7-6EF9-879F-1E27F6317BB3}"/>
              </a:ext>
            </a:extLst>
          </p:cNvPr>
          <p:cNvSpPr>
            <a:spLocks noGrp="1"/>
          </p:cNvSpPr>
          <p:nvPr>
            <p:ph type="body" sz="quarter" idx="16"/>
          </p:nvPr>
        </p:nvSpPr>
        <p:spPr>
          <a:xfrm>
            <a:off x="798380" y="560551"/>
            <a:ext cx="10595237" cy="803654"/>
          </a:xfrm>
          <a:prstGeom prst="rect">
            <a:avLst/>
          </a:prstGeom>
        </p:spPr>
        <p:txBody>
          <a:bodyPr/>
          <a:lstStyle/>
          <a:p>
            <a:r>
              <a:rPr lang="en-US"/>
              <a:t>Topic 1: The growing complexity of modern energy systems</a:t>
            </a:r>
          </a:p>
        </p:txBody>
      </p:sp>
    </p:spTree>
    <p:extLst>
      <p:ext uri="{BB962C8B-B14F-4D97-AF65-F5344CB8AC3E}">
        <p14:creationId xmlns:p14="http://schemas.microsoft.com/office/powerpoint/2010/main" val="2737425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290F3-C7A6-BBB3-C0A5-23F28B816C98}"/>
            </a:ext>
          </a:extLst>
        </p:cNvPr>
        <p:cNvGrpSpPr/>
        <p:nvPr/>
      </p:nvGrpSpPr>
      <p:grpSpPr>
        <a:xfrm>
          <a:off x="0" y="0"/>
          <a:ext cx="0" cy="0"/>
          <a:chOff x="0" y="0"/>
          <a:chExt cx="0" cy="0"/>
        </a:xfrm>
      </p:grpSpPr>
      <p:sp>
        <p:nvSpPr>
          <p:cNvPr id="6" name="Text Placeholder 4">
            <a:extLst>
              <a:ext uri="{FF2B5EF4-FFF2-40B4-BE49-F238E27FC236}">
                <a16:creationId xmlns:a16="http://schemas.microsoft.com/office/drawing/2014/main" id="{20EC09D7-A393-C894-E5DF-664BF14126F4}"/>
              </a:ext>
            </a:extLst>
          </p:cNvPr>
          <p:cNvSpPr txBox="1">
            <a:spLocks/>
          </p:cNvSpPr>
          <p:nvPr/>
        </p:nvSpPr>
        <p:spPr>
          <a:xfrm>
            <a:off x="1553583" y="442990"/>
            <a:ext cx="10595237"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51C4C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Topic 2: Improving forecasting and planning with AI</a:t>
            </a:r>
          </a:p>
        </p:txBody>
      </p:sp>
      <p:sp>
        <p:nvSpPr>
          <p:cNvPr id="8" name="Plassholder for tekst 7">
            <a:extLst>
              <a:ext uri="{FF2B5EF4-FFF2-40B4-BE49-F238E27FC236}">
                <a16:creationId xmlns:a16="http://schemas.microsoft.com/office/drawing/2014/main" id="{425CC283-A8E0-3A73-7EC7-807D8E87C1CD}"/>
              </a:ext>
            </a:extLst>
          </p:cNvPr>
          <p:cNvSpPr>
            <a:spLocks noGrp="1"/>
          </p:cNvSpPr>
          <p:nvPr>
            <p:ph type="body" sz="quarter" idx="18"/>
          </p:nvPr>
        </p:nvSpPr>
        <p:spPr>
          <a:xfrm>
            <a:off x="1553583" y="1382774"/>
            <a:ext cx="10502059" cy="4895927"/>
          </a:xfrm>
        </p:spPr>
        <p:txBody>
          <a:bodyPr lIns="91440" tIns="45720" rIns="91440" bIns="45720" anchor="t"/>
          <a:lstStyle/>
          <a:p>
            <a:r>
              <a:rPr lang="en-GB"/>
              <a:t>One of the most important applications of AI in energy management is </a:t>
            </a:r>
            <a:r>
              <a:rPr lang="en-GB" b="1"/>
              <a:t>forecasting</a:t>
            </a:r>
            <a:r>
              <a:rPr lang="en-GB"/>
              <a:t>.</a:t>
            </a:r>
          </a:p>
          <a:p>
            <a:r>
              <a:rPr lang="en-GB"/>
              <a:t>Accurate forecasts are essential for:</a:t>
            </a:r>
          </a:p>
          <a:p>
            <a:pPr marL="342900" indent="-342900">
              <a:buFont typeface="Arial" panose="020B0604020202020204" pitchFamily="34" charset="0"/>
              <a:buChar char="•"/>
            </a:pPr>
            <a:r>
              <a:rPr lang="en-GB"/>
              <a:t>planning electricity production,</a:t>
            </a:r>
          </a:p>
          <a:p>
            <a:pPr marL="342900" indent="-342900">
              <a:buFont typeface="Arial" panose="020B0604020202020204" pitchFamily="34" charset="0"/>
              <a:buChar char="•"/>
            </a:pPr>
            <a:r>
              <a:rPr lang="en-GB"/>
              <a:t>balancing renewable and conventional energy sources,</a:t>
            </a:r>
          </a:p>
          <a:p>
            <a:pPr marL="342900" indent="-342900">
              <a:buFont typeface="Arial" panose="020B0604020202020204" pitchFamily="34" charset="0"/>
              <a:buChar char="•"/>
            </a:pPr>
            <a:r>
              <a:rPr lang="en-GB"/>
              <a:t>avoiding energy shortages or oversupply,</a:t>
            </a:r>
          </a:p>
          <a:p>
            <a:pPr marL="342900" indent="-342900">
              <a:buFont typeface="Arial" panose="020B0604020202020204" pitchFamily="34" charset="0"/>
              <a:buChar char="•"/>
            </a:pPr>
            <a:r>
              <a:rPr lang="en-GB"/>
              <a:t>reducing operational costs, and</a:t>
            </a:r>
          </a:p>
          <a:p>
            <a:pPr marL="342900" indent="-342900">
              <a:buFont typeface="Arial" panose="020B0604020202020204" pitchFamily="34" charset="0"/>
              <a:buChar char="•"/>
            </a:pPr>
            <a:r>
              <a:rPr lang="en-GB"/>
              <a:t>lowering CO₂ emissions.</a:t>
            </a:r>
          </a:p>
          <a:p>
            <a:pPr marL="342900" indent="-342900">
              <a:lnSpc>
                <a:spcPct val="100000"/>
              </a:lnSpc>
              <a:buFont typeface="Arial" panose="020B0604020202020204" pitchFamily="34" charset="0"/>
              <a:buChar char="•"/>
            </a:pPr>
            <a:endParaRPr lang="en-GB" sz="800"/>
          </a:p>
          <a:p>
            <a:r>
              <a:rPr lang="en-GB" b="1"/>
              <a:t>Renewable energy forecasting</a:t>
            </a:r>
          </a:p>
          <a:p>
            <a:pPr marL="0" indent="0"/>
            <a:r>
              <a:rPr lang="en-GB"/>
              <a:t>Solar and wind energy are highly dependent on weather conditions. Even small changes in cloud cover or wind speed can significantly affect production.</a:t>
            </a:r>
            <a:endParaRPr lang="en-GB">
              <a:ea typeface="Calibri" panose="020F0502020204030204"/>
              <a:cs typeface="Calibri" panose="020F0502020204030204"/>
            </a:endParaRPr>
          </a:p>
          <a:p>
            <a:pPr marL="342900" indent="-342900">
              <a:buChar char="•"/>
            </a:pPr>
            <a:endParaRPr lang="en-GB">
              <a:ea typeface="Calibri" panose="020F0502020204030204"/>
              <a:cs typeface="Calibri" panose="020F0502020204030204"/>
            </a:endParaRPr>
          </a:p>
        </p:txBody>
      </p:sp>
    </p:spTree>
    <p:extLst>
      <p:ext uri="{BB962C8B-B14F-4D97-AF65-F5344CB8AC3E}">
        <p14:creationId xmlns:p14="http://schemas.microsoft.com/office/powerpoint/2010/main" val="38150542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A6D71D-47B5-3E08-F3A6-63DF3DEF20E4}"/>
            </a:ext>
          </a:extLst>
        </p:cNvPr>
        <p:cNvGrpSpPr/>
        <p:nvPr/>
      </p:nvGrpSpPr>
      <p:grpSpPr>
        <a:xfrm>
          <a:off x="0" y="0"/>
          <a:ext cx="0" cy="0"/>
          <a:chOff x="0" y="0"/>
          <a:chExt cx="0" cy="0"/>
        </a:xfrm>
      </p:grpSpPr>
      <p:pic>
        <p:nvPicPr>
          <p:cNvPr id="3" name="Bilde 2" descr="Et bilde som inneholder natur, skjermbilde, Fraktal kunst, bølge&#10;&#10;KI-generert innhold kan være feil.">
            <a:extLst>
              <a:ext uri="{FF2B5EF4-FFF2-40B4-BE49-F238E27FC236}">
                <a16:creationId xmlns:a16="http://schemas.microsoft.com/office/drawing/2014/main" id="{4B31F01D-6D0D-9629-88DD-007A18E07122}"/>
              </a:ext>
            </a:extLst>
          </p:cNvPr>
          <p:cNvPicPr>
            <a:picLocks noChangeAspect="1"/>
          </p:cNvPicPr>
          <p:nvPr/>
        </p:nvPicPr>
        <p:blipFill>
          <a:blip r:embed="rId3"/>
          <a:srcRect t="12973" b="43784"/>
          <a:stretch>
            <a:fillRect/>
          </a:stretch>
        </p:blipFill>
        <p:spPr>
          <a:xfrm>
            <a:off x="1215189" y="3892378"/>
            <a:ext cx="10976811" cy="2965622"/>
          </a:xfrm>
          <a:prstGeom prst="rect">
            <a:avLst/>
          </a:prstGeom>
        </p:spPr>
      </p:pic>
      <p:sp>
        <p:nvSpPr>
          <p:cNvPr id="6" name="Text Placeholder 4">
            <a:extLst>
              <a:ext uri="{FF2B5EF4-FFF2-40B4-BE49-F238E27FC236}">
                <a16:creationId xmlns:a16="http://schemas.microsoft.com/office/drawing/2014/main" id="{8BCBEA78-E79C-CAF9-2494-1AC9BAF437C2}"/>
              </a:ext>
            </a:extLst>
          </p:cNvPr>
          <p:cNvSpPr txBox="1">
            <a:spLocks/>
          </p:cNvSpPr>
          <p:nvPr/>
        </p:nvSpPr>
        <p:spPr>
          <a:xfrm>
            <a:off x="1468986" y="313602"/>
            <a:ext cx="10595237"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51C4C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Topic 2: Improving forecasting and planning with AI</a:t>
            </a:r>
          </a:p>
        </p:txBody>
      </p:sp>
      <p:sp>
        <p:nvSpPr>
          <p:cNvPr id="8" name="Plassholder for tekst 7">
            <a:extLst>
              <a:ext uri="{FF2B5EF4-FFF2-40B4-BE49-F238E27FC236}">
                <a16:creationId xmlns:a16="http://schemas.microsoft.com/office/drawing/2014/main" id="{6B4FA17D-D5A5-6E96-254A-36C8329EB94B}"/>
              </a:ext>
            </a:extLst>
          </p:cNvPr>
          <p:cNvSpPr>
            <a:spLocks noGrp="1"/>
          </p:cNvSpPr>
          <p:nvPr>
            <p:ph type="body" sz="quarter" idx="18"/>
          </p:nvPr>
        </p:nvSpPr>
        <p:spPr>
          <a:xfrm>
            <a:off x="1468986" y="1117256"/>
            <a:ext cx="10502059" cy="4895927"/>
          </a:xfrm>
        </p:spPr>
        <p:txBody>
          <a:bodyPr/>
          <a:lstStyle/>
          <a:p>
            <a:r>
              <a:rPr lang="en-GB" sz="2200"/>
              <a:t>To predict how much energy will be produced hours or days ahead, AI models use:</a:t>
            </a:r>
          </a:p>
          <a:p>
            <a:pPr marL="342900" indent="-342900">
              <a:buFont typeface="Arial" panose="020B0604020202020204" pitchFamily="34" charset="0"/>
              <a:buChar char="•"/>
            </a:pPr>
            <a:r>
              <a:rPr lang="en-GB" sz="2200"/>
              <a:t>historical production data,</a:t>
            </a:r>
          </a:p>
          <a:p>
            <a:pPr marL="342900" indent="-342900">
              <a:buFont typeface="Arial" panose="020B0604020202020204" pitchFamily="34" charset="0"/>
              <a:buChar char="•"/>
            </a:pPr>
            <a:r>
              <a:rPr lang="en-GB" sz="2200"/>
              <a:t>satellite images,</a:t>
            </a:r>
          </a:p>
          <a:p>
            <a:pPr marL="342900" indent="-342900">
              <a:buFont typeface="Arial" panose="020B0604020202020204" pitchFamily="34" charset="0"/>
              <a:buChar char="•"/>
            </a:pPr>
            <a:r>
              <a:rPr lang="en-GB" sz="2200"/>
              <a:t>weather forecasts,</a:t>
            </a:r>
          </a:p>
          <a:p>
            <a:pPr marL="342900" indent="-342900">
              <a:buFont typeface="Arial" panose="020B0604020202020204" pitchFamily="34" charset="0"/>
              <a:buChar char="•"/>
            </a:pPr>
            <a:r>
              <a:rPr lang="en-GB" sz="2200"/>
              <a:t>seasonal patterns, and</a:t>
            </a:r>
          </a:p>
          <a:p>
            <a:pPr marL="342900" indent="-342900">
              <a:buFont typeface="Arial" panose="020B0604020202020204" pitchFamily="34" charset="0"/>
              <a:buChar char="•"/>
            </a:pPr>
            <a:r>
              <a:rPr lang="en-GB" sz="2200"/>
              <a:t>geographical information</a:t>
            </a:r>
          </a:p>
          <a:p>
            <a:pPr marL="342900" indent="-342900">
              <a:buFont typeface="Arial" panose="020B0604020202020204" pitchFamily="34" charset="0"/>
              <a:buChar char="•"/>
            </a:pPr>
            <a:endParaRPr lang="en-GB" sz="2200"/>
          </a:p>
          <a:p>
            <a:r>
              <a:rPr lang="en-GB" sz="2200" b="1">
                <a:solidFill>
                  <a:schemeClr val="bg1"/>
                </a:solidFill>
              </a:rPr>
              <a:t>This allows grid operators to:</a:t>
            </a:r>
          </a:p>
          <a:p>
            <a:pPr marL="342900" indent="-342900">
              <a:buFont typeface="Arial" panose="020B0604020202020204" pitchFamily="34" charset="0"/>
              <a:buChar char="•"/>
            </a:pPr>
            <a:r>
              <a:rPr lang="en-GB" sz="2200">
                <a:solidFill>
                  <a:schemeClr val="bg1"/>
                </a:solidFill>
              </a:rPr>
              <a:t>prepare backup generation when renewable output is low,</a:t>
            </a:r>
          </a:p>
          <a:p>
            <a:pPr marL="342900" indent="-342900">
              <a:buFont typeface="Arial" panose="020B0604020202020204" pitchFamily="34" charset="0"/>
              <a:buChar char="•"/>
            </a:pPr>
            <a:r>
              <a:rPr lang="en-GB" sz="2200">
                <a:solidFill>
                  <a:schemeClr val="bg1"/>
                </a:solidFill>
              </a:rPr>
              <a:t>avoid wasting energy when production is high, and</a:t>
            </a:r>
          </a:p>
          <a:p>
            <a:pPr marL="342900" indent="-342900">
              <a:buFont typeface="Arial" panose="020B0604020202020204" pitchFamily="34" charset="0"/>
              <a:buChar char="•"/>
            </a:pPr>
            <a:r>
              <a:rPr lang="en-GB" sz="2200">
                <a:solidFill>
                  <a:schemeClr val="bg1"/>
                </a:solidFill>
              </a:rPr>
              <a:t>integrate a higher share of renewables safely into the system.</a:t>
            </a:r>
          </a:p>
        </p:txBody>
      </p:sp>
    </p:spTree>
    <p:extLst>
      <p:ext uri="{BB962C8B-B14F-4D97-AF65-F5344CB8AC3E}">
        <p14:creationId xmlns:p14="http://schemas.microsoft.com/office/powerpoint/2010/main" val="26836857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F487A-104E-484A-F751-34CF5FA484F2}"/>
            </a:ext>
          </a:extLst>
        </p:cNvPr>
        <p:cNvGrpSpPr/>
        <p:nvPr/>
      </p:nvGrpSpPr>
      <p:grpSpPr>
        <a:xfrm>
          <a:off x="0" y="0"/>
          <a:ext cx="0" cy="0"/>
          <a:chOff x="0" y="0"/>
          <a:chExt cx="0" cy="0"/>
        </a:xfrm>
      </p:grpSpPr>
      <p:pic>
        <p:nvPicPr>
          <p:cNvPr id="3" name="Bilde 2" descr="Et bilde som inneholder himmel, tre, sky, utendørs&#10;&#10;KI-generert innhold kan være feil.">
            <a:extLst>
              <a:ext uri="{FF2B5EF4-FFF2-40B4-BE49-F238E27FC236}">
                <a16:creationId xmlns:a16="http://schemas.microsoft.com/office/drawing/2014/main" id="{9B4D36E9-7E1A-9E67-D303-859C2CB00EEB}"/>
              </a:ext>
            </a:extLst>
          </p:cNvPr>
          <p:cNvPicPr>
            <a:picLocks noChangeAspect="1"/>
          </p:cNvPicPr>
          <p:nvPr/>
        </p:nvPicPr>
        <p:blipFill>
          <a:blip r:embed="rId3"/>
          <a:srcRect l="-30451" r="29509"/>
          <a:stretch>
            <a:fillRect/>
          </a:stretch>
        </p:blipFill>
        <p:spPr>
          <a:xfrm>
            <a:off x="-853368" y="0"/>
            <a:ext cx="6949368" cy="6858000"/>
          </a:xfrm>
          <a:prstGeom prst="rect">
            <a:avLst/>
          </a:prstGeom>
        </p:spPr>
      </p:pic>
      <p:sp>
        <p:nvSpPr>
          <p:cNvPr id="6" name="Text Placeholder 4">
            <a:extLst>
              <a:ext uri="{FF2B5EF4-FFF2-40B4-BE49-F238E27FC236}">
                <a16:creationId xmlns:a16="http://schemas.microsoft.com/office/drawing/2014/main" id="{4427256B-F882-4C32-577E-8D1CC0C5C7F5}"/>
              </a:ext>
            </a:extLst>
          </p:cNvPr>
          <p:cNvSpPr txBox="1">
            <a:spLocks/>
          </p:cNvSpPr>
          <p:nvPr/>
        </p:nvSpPr>
        <p:spPr>
          <a:xfrm>
            <a:off x="6187369" y="246312"/>
            <a:ext cx="5869900"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51C4C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Topic 2: Improving forecasting and planning with AI</a:t>
            </a:r>
          </a:p>
        </p:txBody>
      </p:sp>
      <p:sp>
        <p:nvSpPr>
          <p:cNvPr id="8" name="Plassholder for tekst 7">
            <a:extLst>
              <a:ext uri="{FF2B5EF4-FFF2-40B4-BE49-F238E27FC236}">
                <a16:creationId xmlns:a16="http://schemas.microsoft.com/office/drawing/2014/main" id="{5A6692F2-106B-0235-FB10-2D191CF1D80B}"/>
              </a:ext>
            </a:extLst>
          </p:cNvPr>
          <p:cNvSpPr>
            <a:spLocks noGrp="1"/>
          </p:cNvSpPr>
          <p:nvPr>
            <p:ph type="body" sz="quarter" idx="18"/>
          </p:nvPr>
        </p:nvSpPr>
        <p:spPr>
          <a:xfrm>
            <a:off x="6319716" y="2032938"/>
            <a:ext cx="5605206" cy="4346130"/>
          </a:xfrm>
        </p:spPr>
        <p:txBody>
          <a:bodyPr lIns="91440" tIns="45720" rIns="91440" bIns="45720" anchor="t"/>
          <a:lstStyle/>
          <a:p>
            <a:r>
              <a:rPr lang="en-GB" sz="2200" b="1"/>
              <a:t>Demand forecasting</a:t>
            </a:r>
          </a:p>
          <a:p>
            <a:pPr marL="0" indent="0"/>
            <a:r>
              <a:rPr lang="en-GB" sz="2200" dirty="0"/>
              <a:t>AI is also used to predict how much electricity consumers will need at different times of the day or year. For example, AI can learn that:</a:t>
            </a:r>
            <a:endParaRPr lang="en-GB" sz="2200" dirty="0">
              <a:ea typeface="Calibri" panose="020F0502020204030204"/>
              <a:cs typeface="Calibri" panose="020F0502020204030204"/>
            </a:endParaRPr>
          </a:p>
          <a:p>
            <a:pPr marL="342900" indent="-342900">
              <a:buFont typeface="Arial" panose="020B0604020202020204" pitchFamily="34" charset="0"/>
              <a:buChar char="•"/>
            </a:pPr>
            <a:r>
              <a:rPr lang="en-GB" sz="2200"/>
              <a:t>energy use increases during cold mornings,</a:t>
            </a:r>
          </a:p>
          <a:p>
            <a:pPr marL="342900" indent="-342900">
              <a:buFont typeface="Arial" panose="020B0604020202020204" pitchFamily="34" charset="0"/>
              <a:buChar char="•"/>
            </a:pPr>
            <a:r>
              <a:rPr lang="en-GB" sz="2200"/>
              <a:t>demand drops during holidays, or</a:t>
            </a:r>
          </a:p>
          <a:p>
            <a:pPr marL="342900" indent="-342900">
              <a:buFont typeface="Arial" panose="020B0604020202020204" pitchFamily="34" charset="0"/>
              <a:buChar char="•"/>
            </a:pPr>
            <a:r>
              <a:rPr lang="en-GB" sz="2200"/>
              <a:t>electric vehicle charging peaks in the evening.</a:t>
            </a:r>
          </a:p>
          <a:p>
            <a:pPr marL="0" indent="0"/>
            <a:endParaRPr lang="en-GB" sz="1400" dirty="0">
              <a:ea typeface="Calibri"/>
              <a:cs typeface="Calibri"/>
            </a:endParaRPr>
          </a:p>
          <a:p>
            <a:pPr marL="0" indent="0"/>
            <a:r>
              <a:rPr lang="en-GB" sz="2200"/>
              <a:t>Better demand forecasts help energy providers optimise production schedules, reduce peak loads, and prevent grid congestion.</a:t>
            </a:r>
            <a:endParaRPr lang="en-GB" sz="2200">
              <a:ea typeface="Calibri" panose="020F0502020204030204"/>
              <a:cs typeface="Calibri" panose="020F0502020204030204"/>
            </a:endParaRPr>
          </a:p>
          <a:p>
            <a:endParaRPr lang="en-GB" sz="2200"/>
          </a:p>
        </p:txBody>
      </p:sp>
    </p:spTree>
    <p:extLst>
      <p:ext uri="{BB962C8B-B14F-4D97-AF65-F5344CB8AC3E}">
        <p14:creationId xmlns:p14="http://schemas.microsoft.com/office/powerpoint/2010/main" val="32615071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12990-6908-84AE-7F46-06246C7CA378}"/>
            </a:ext>
          </a:extLst>
        </p:cNvPr>
        <p:cNvGrpSpPr/>
        <p:nvPr/>
      </p:nvGrpSpPr>
      <p:grpSpPr>
        <a:xfrm>
          <a:off x="0" y="0"/>
          <a:ext cx="0" cy="0"/>
          <a:chOff x="0" y="0"/>
          <a:chExt cx="0" cy="0"/>
        </a:xfrm>
      </p:grpSpPr>
      <p:sp>
        <p:nvSpPr>
          <p:cNvPr id="6" name="Text Placeholder 4">
            <a:extLst>
              <a:ext uri="{FF2B5EF4-FFF2-40B4-BE49-F238E27FC236}">
                <a16:creationId xmlns:a16="http://schemas.microsoft.com/office/drawing/2014/main" id="{826B4757-9C66-A9AA-96AF-0352AC4E05C3}"/>
              </a:ext>
            </a:extLst>
          </p:cNvPr>
          <p:cNvSpPr txBox="1">
            <a:spLocks/>
          </p:cNvSpPr>
          <p:nvPr/>
        </p:nvSpPr>
        <p:spPr>
          <a:xfrm>
            <a:off x="1351433" y="214566"/>
            <a:ext cx="6119964"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51C4C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Topic 3: Smart grids and real-time optimization</a:t>
            </a:r>
          </a:p>
        </p:txBody>
      </p:sp>
      <p:sp>
        <p:nvSpPr>
          <p:cNvPr id="8" name="Plassholder for tekst 7">
            <a:extLst>
              <a:ext uri="{FF2B5EF4-FFF2-40B4-BE49-F238E27FC236}">
                <a16:creationId xmlns:a16="http://schemas.microsoft.com/office/drawing/2014/main" id="{356BDB2E-54AD-DAD7-1655-FFE4DE5A64AC}"/>
              </a:ext>
            </a:extLst>
          </p:cNvPr>
          <p:cNvSpPr>
            <a:spLocks noGrp="1"/>
          </p:cNvSpPr>
          <p:nvPr>
            <p:ph type="body" sz="quarter" idx="18"/>
          </p:nvPr>
        </p:nvSpPr>
        <p:spPr>
          <a:xfrm>
            <a:off x="1457331" y="1521192"/>
            <a:ext cx="6119963" cy="4895927"/>
          </a:xfrm>
        </p:spPr>
        <p:txBody>
          <a:bodyPr lIns="91440" tIns="45720" rIns="91440" bIns="45720" anchor="t"/>
          <a:lstStyle/>
          <a:p>
            <a:pPr marL="0" indent="0">
              <a:lnSpc>
                <a:spcPct val="100000"/>
              </a:lnSpc>
            </a:pPr>
            <a:r>
              <a:rPr lang="en-GB" dirty="0"/>
              <a:t>A </a:t>
            </a:r>
            <a:r>
              <a:rPr lang="en-GB" b="1" dirty="0"/>
              <a:t>smart grid</a:t>
            </a:r>
            <a:r>
              <a:rPr lang="en-GB" dirty="0"/>
              <a:t> is an electricity network that uses digital technologies to monitor, control, and optimise energy flows. AI plays a central role in making smart grids possible.</a:t>
            </a:r>
            <a:endParaRPr lang="en-US" dirty="0">
              <a:ea typeface="Calibri" panose="020F0502020204030204"/>
              <a:cs typeface="Calibri" panose="020F0502020204030204"/>
            </a:endParaRPr>
          </a:p>
          <a:p>
            <a:endParaRPr lang="en-GB"/>
          </a:p>
          <a:p>
            <a:r>
              <a:rPr lang="en-GB" b="1"/>
              <a:t>Real-time decision making</a:t>
            </a:r>
          </a:p>
          <a:p>
            <a:pPr marL="342900" indent="-342900">
              <a:buFont typeface="Arial" panose="020B0604020202020204" pitchFamily="34" charset="0"/>
              <a:buChar char="•"/>
            </a:pPr>
            <a:r>
              <a:rPr lang="en-GB"/>
              <a:t>AI systems can continuously analyse:</a:t>
            </a:r>
          </a:p>
          <a:p>
            <a:pPr marL="342900" indent="-342900">
              <a:buFont typeface="Arial" panose="020B0604020202020204" pitchFamily="34" charset="0"/>
              <a:buChar char="•"/>
            </a:pPr>
            <a:r>
              <a:rPr lang="en-GB"/>
              <a:t>sensor data from substations,</a:t>
            </a:r>
          </a:p>
          <a:p>
            <a:pPr marL="342900" indent="-342900">
              <a:buFont typeface="Arial" panose="020B0604020202020204" pitchFamily="34" charset="0"/>
              <a:buChar char="•"/>
            </a:pPr>
            <a:r>
              <a:rPr lang="en-GB"/>
              <a:t>voltage and frequency levels,</a:t>
            </a:r>
          </a:p>
          <a:p>
            <a:pPr marL="342900" indent="-342900">
              <a:buFont typeface="Arial" panose="020B0604020202020204" pitchFamily="34" charset="0"/>
              <a:buChar char="•"/>
            </a:pPr>
            <a:r>
              <a:rPr lang="en-GB"/>
              <a:t>energy flows between regions, and</a:t>
            </a:r>
          </a:p>
          <a:p>
            <a:pPr marL="342900" indent="-342900">
              <a:buFont typeface="Arial" panose="020B0604020202020204" pitchFamily="34" charset="0"/>
              <a:buChar char="•"/>
            </a:pPr>
            <a:r>
              <a:rPr lang="en-GB"/>
              <a:t>equipment performance.</a:t>
            </a:r>
          </a:p>
          <a:p>
            <a:endParaRPr lang="en-GB"/>
          </a:p>
        </p:txBody>
      </p:sp>
      <p:pic>
        <p:nvPicPr>
          <p:cNvPr id="3" name="Bilde 2" descr="Et bilde som inneholder tårn, høyspentmast, konstruksjon, himmel&#10;&#10;KI-generert innhold kan være feil.">
            <a:extLst>
              <a:ext uri="{FF2B5EF4-FFF2-40B4-BE49-F238E27FC236}">
                <a16:creationId xmlns:a16="http://schemas.microsoft.com/office/drawing/2014/main" id="{E7370BA4-15FC-CDFA-AAF1-B1171DA9B8C1}"/>
              </a:ext>
            </a:extLst>
          </p:cNvPr>
          <p:cNvPicPr>
            <a:picLocks noChangeAspect="1"/>
          </p:cNvPicPr>
          <p:nvPr/>
        </p:nvPicPr>
        <p:blipFill>
          <a:blip r:embed="rId3"/>
          <a:srcRect l="28947" r="31429"/>
          <a:stretch>
            <a:fillRect/>
          </a:stretch>
        </p:blipFill>
        <p:spPr>
          <a:xfrm>
            <a:off x="7673546" y="0"/>
            <a:ext cx="4077730" cy="6858000"/>
          </a:xfrm>
          <a:prstGeom prst="rect">
            <a:avLst/>
          </a:prstGeom>
        </p:spPr>
      </p:pic>
    </p:spTree>
    <p:extLst>
      <p:ext uri="{BB962C8B-B14F-4D97-AF65-F5344CB8AC3E}">
        <p14:creationId xmlns:p14="http://schemas.microsoft.com/office/powerpoint/2010/main" val="32159086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8A9F3C-64B0-A9F0-D705-BB10826BDD75}"/>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9AE81484-CD86-6A86-7D53-2E987F73C615}"/>
              </a:ext>
            </a:extLst>
          </p:cNvPr>
          <p:cNvSpPr>
            <a:spLocks noGrp="1"/>
          </p:cNvSpPr>
          <p:nvPr>
            <p:ph type="body" sz="quarter" idx="18"/>
          </p:nvPr>
        </p:nvSpPr>
        <p:spPr>
          <a:xfrm>
            <a:off x="569782" y="1260550"/>
            <a:ext cx="4796301" cy="4591427"/>
          </a:xfrm>
          <a:prstGeom prst="rect">
            <a:avLst/>
          </a:prstGeom>
        </p:spPr>
        <p:txBody>
          <a:bodyPr lIns="91440" tIns="45720" rIns="91440" bIns="45720" anchor="t"/>
          <a:lstStyle/>
          <a:p>
            <a:pPr>
              <a:lnSpc>
                <a:spcPct val="100000"/>
              </a:lnSpc>
            </a:pPr>
            <a:r>
              <a:rPr lang="en-GB" sz="2000" b="1"/>
              <a:t>Based on this data, AI can:</a:t>
            </a:r>
          </a:p>
          <a:p>
            <a:pPr marL="342900" indent="-342900">
              <a:lnSpc>
                <a:spcPct val="100000"/>
              </a:lnSpc>
              <a:buFont typeface="Arial" panose="020B0604020202020204" pitchFamily="34" charset="0"/>
              <a:buChar char="•"/>
            </a:pPr>
            <a:r>
              <a:rPr lang="en-GB" sz="2000"/>
              <a:t>automatically adjust energy distribution,</a:t>
            </a:r>
          </a:p>
          <a:p>
            <a:pPr marL="342900" indent="-342900">
              <a:lnSpc>
                <a:spcPct val="100000"/>
              </a:lnSpc>
              <a:buFont typeface="Arial" panose="020B0604020202020204" pitchFamily="34" charset="0"/>
              <a:buChar char="•"/>
            </a:pPr>
            <a:r>
              <a:rPr lang="en-GB" sz="2000"/>
              <a:t>reroute power during faults,</a:t>
            </a:r>
          </a:p>
          <a:p>
            <a:pPr marL="342900" indent="-342900">
              <a:lnSpc>
                <a:spcPct val="100000"/>
              </a:lnSpc>
              <a:buFont typeface="Arial" panose="020B0604020202020204" pitchFamily="34" charset="0"/>
              <a:buChar char="•"/>
            </a:pPr>
            <a:r>
              <a:rPr lang="en-GB" sz="2000" dirty="0"/>
              <a:t>detect abnormal behaviour that may indicate failures or cyberattacks, and</a:t>
            </a:r>
            <a:endParaRPr lang="en-GB" sz="2000" dirty="0">
              <a:ea typeface="Calibri"/>
              <a:cs typeface="Calibri"/>
            </a:endParaRPr>
          </a:p>
          <a:p>
            <a:pPr marL="342900" indent="-342900">
              <a:lnSpc>
                <a:spcPct val="100000"/>
              </a:lnSpc>
              <a:buFont typeface="Arial" panose="020B0604020202020204" pitchFamily="34" charset="0"/>
              <a:buChar char="•"/>
            </a:pPr>
            <a:r>
              <a:rPr lang="en-GB" sz="2000"/>
              <a:t>prioritise renewable energy sources when available.</a:t>
            </a:r>
          </a:p>
          <a:p>
            <a:pPr marL="0" indent="0">
              <a:lnSpc>
                <a:spcPct val="100000"/>
              </a:lnSpc>
            </a:pPr>
            <a:r>
              <a:rPr lang="en-GB" sz="2000"/>
              <a:t>This reduces downtime, improves safety, and increases overall efficiency.</a:t>
            </a:r>
            <a:endParaRPr lang="en-GB" sz="2000">
              <a:ea typeface="Calibri" panose="020F0502020204030204"/>
              <a:cs typeface="Calibri" panose="020F0502020204030204"/>
            </a:endParaRPr>
          </a:p>
          <a:p>
            <a:pPr marL="0" indent="0">
              <a:lnSpc>
                <a:spcPct val="100000"/>
              </a:lnSpc>
            </a:pPr>
            <a:r>
              <a:rPr lang="en-GB" sz="2000" b="1"/>
              <a:t>Predictive maintenance</a:t>
            </a:r>
            <a:endParaRPr lang="en-GB" sz="2000" b="1">
              <a:ea typeface="Calibri" panose="020F0502020204030204"/>
              <a:cs typeface="Calibri" panose="020F0502020204030204"/>
            </a:endParaRPr>
          </a:p>
          <a:p>
            <a:pPr marL="0" indent="0">
              <a:lnSpc>
                <a:spcPct val="100000"/>
              </a:lnSpc>
            </a:pPr>
            <a:r>
              <a:rPr lang="en-GB" sz="2000"/>
              <a:t>Instead of waiting for equipment to fail, AI can predict when components such as transformers or cables are likely to break down.</a:t>
            </a:r>
            <a:endParaRPr lang="en-GB" sz="2000">
              <a:ea typeface="Calibri" panose="020F0502020204030204"/>
              <a:cs typeface="Calibri" panose="020F0502020204030204"/>
            </a:endParaRPr>
          </a:p>
          <a:p>
            <a:pPr>
              <a:lnSpc>
                <a:spcPct val="100000"/>
              </a:lnSpc>
            </a:pPr>
            <a:endParaRPr lang="en-GB" sz="2000"/>
          </a:p>
        </p:txBody>
      </p:sp>
      <p:sp>
        <p:nvSpPr>
          <p:cNvPr id="5" name="Text Placeholder 4">
            <a:extLst>
              <a:ext uri="{FF2B5EF4-FFF2-40B4-BE49-F238E27FC236}">
                <a16:creationId xmlns:a16="http://schemas.microsoft.com/office/drawing/2014/main" id="{C98EB393-FAD7-C6FF-B02E-3B4B174B566D}"/>
              </a:ext>
            </a:extLst>
          </p:cNvPr>
          <p:cNvSpPr>
            <a:spLocks noGrp="1"/>
          </p:cNvSpPr>
          <p:nvPr>
            <p:ph type="body" sz="quarter" idx="16"/>
          </p:nvPr>
        </p:nvSpPr>
        <p:spPr>
          <a:xfrm>
            <a:off x="545708" y="464295"/>
            <a:ext cx="10595237" cy="803654"/>
          </a:xfrm>
          <a:prstGeom prst="rect">
            <a:avLst/>
          </a:prstGeom>
        </p:spPr>
        <p:txBody>
          <a:bodyPr/>
          <a:lstStyle/>
          <a:p>
            <a:r>
              <a:rPr lang="en-US" dirty="0"/>
              <a:t>Topic 3: Smart grids and real-time optimization</a:t>
            </a:r>
          </a:p>
          <a:p>
            <a:endParaRPr lang="en-US" dirty="0"/>
          </a:p>
        </p:txBody>
      </p:sp>
      <p:sp>
        <p:nvSpPr>
          <p:cNvPr id="2" name="Text Placeholder 3">
            <a:extLst>
              <a:ext uri="{FF2B5EF4-FFF2-40B4-BE49-F238E27FC236}">
                <a16:creationId xmlns:a16="http://schemas.microsoft.com/office/drawing/2014/main" id="{12708F46-9F66-88BB-52E5-D9D8D50E95AD}"/>
              </a:ext>
            </a:extLst>
          </p:cNvPr>
          <p:cNvSpPr txBox="1">
            <a:spLocks/>
          </p:cNvSpPr>
          <p:nvPr/>
        </p:nvSpPr>
        <p:spPr>
          <a:xfrm>
            <a:off x="6252398" y="1267949"/>
            <a:ext cx="5538548" cy="459142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26262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b="1"/>
              <a:t>By analysing:</a:t>
            </a:r>
          </a:p>
          <a:p>
            <a:pPr marL="342900" indent="-342900">
              <a:lnSpc>
                <a:spcPct val="100000"/>
              </a:lnSpc>
              <a:buFont typeface="Arial" panose="020B0604020202020204" pitchFamily="34" charset="0"/>
              <a:buChar char="•"/>
            </a:pPr>
            <a:r>
              <a:rPr lang="en-GB" sz="2000"/>
              <a:t>temperature patterns,</a:t>
            </a:r>
          </a:p>
          <a:p>
            <a:pPr marL="342900" indent="-342900">
              <a:lnSpc>
                <a:spcPct val="100000"/>
              </a:lnSpc>
              <a:buFont typeface="Arial" panose="020B0604020202020204" pitchFamily="34" charset="0"/>
              <a:buChar char="•"/>
            </a:pPr>
            <a:r>
              <a:rPr lang="en-GB" sz="2000"/>
              <a:t>vibration data,</a:t>
            </a:r>
          </a:p>
          <a:p>
            <a:pPr marL="342900" indent="-342900">
              <a:lnSpc>
                <a:spcPct val="100000"/>
              </a:lnSpc>
              <a:buFont typeface="Arial" panose="020B0604020202020204" pitchFamily="34" charset="0"/>
              <a:buChar char="•"/>
            </a:pPr>
            <a:r>
              <a:rPr lang="en-GB" sz="2000"/>
              <a:t>usage intensity, and</a:t>
            </a:r>
          </a:p>
          <a:p>
            <a:pPr marL="342900" indent="-342900">
              <a:lnSpc>
                <a:spcPct val="100000"/>
              </a:lnSpc>
              <a:buFont typeface="Arial" panose="020B0604020202020204" pitchFamily="34" charset="0"/>
              <a:buChar char="•"/>
            </a:pPr>
            <a:r>
              <a:rPr lang="en-GB" sz="2000"/>
              <a:t>historical fault records,</a:t>
            </a:r>
          </a:p>
          <a:p>
            <a:pPr marL="0" indent="0">
              <a:lnSpc>
                <a:spcPct val="100000"/>
              </a:lnSpc>
            </a:pPr>
            <a:r>
              <a:rPr lang="en-GB" sz="2000"/>
              <a:t>AI systems can schedule maintenance before failures occur. This leads to:</a:t>
            </a:r>
            <a:endParaRPr lang="en-GB" sz="2000">
              <a:ea typeface="Calibri" panose="020F0502020204030204"/>
              <a:cs typeface="Calibri" panose="020F0502020204030204"/>
            </a:endParaRPr>
          </a:p>
          <a:p>
            <a:pPr marL="342900" indent="-342900">
              <a:lnSpc>
                <a:spcPct val="100000"/>
              </a:lnSpc>
              <a:buFont typeface="Arial" panose="020B0604020202020204" pitchFamily="34" charset="0"/>
              <a:buChar char="•"/>
            </a:pPr>
            <a:r>
              <a:rPr lang="en-GB" sz="2000"/>
              <a:t>fewer blackouts,</a:t>
            </a:r>
          </a:p>
          <a:p>
            <a:pPr marL="342900" indent="-342900">
              <a:lnSpc>
                <a:spcPct val="100000"/>
              </a:lnSpc>
              <a:buFont typeface="Arial" panose="020B0604020202020204" pitchFamily="34" charset="0"/>
              <a:buChar char="•"/>
            </a:pPr>
            <a:r>
              <a:rPr lang="en-GB" sz="2000"/>
              <a:t>lower repair costs,</a:t>
            </a:r>
          </a:p>
          <a:p>
            <a:pPr marL="342900" indent="-342900">
              <a:lnSpc>
                <a:spcPct val="100000"/>
              </a:lnSpc>
              <a:buFont typeface="Arial" panose="020B0604020202020204" pitchFamily="34" charset="0"/>
              <a:buChar char="•"/>
            </a:pPr>
            <a:r>
              <a:rPr lang="en-GB" sz="2000"/>
              <a:t>longer equipment lifespan, and</a:t>
            </a:r>
          </a:p>
          <a:p>
            <a:pPr marL="342900" indent="-342900">
              <a:lnSpc>
                <a:spcPct val="100000"/>
              </a:lnSpc>
              <a:buFont typeface="Arial" panose="020B0604020202020204" pitchFamily="34" charset="0"/>
              <a:buChar char="•"/>
            </a:pPr>
            <a:r>
              <a:rPr lang="en-GB" sz="2000"/>
              <a:t>safer working conditions for technicians.</a:t>
            </a:r>
          </a:p>
          <a:p>
            <a:pPr>
              <a:lnSpc>
                <a:spcPct val="100000"/>
              </a:lnSpc>
            </a:pPr>
            <a:endParaRPr lang="en-GB" sz="2000"/>
          </a:p>
        </p:txBody>
      </p:sp>
      <p:sp>
        <p:nvSpPr>
          <p:cNvPr id="3" name="Rektangel 2">
            <a:extLst>
              <a:ext uri="{FF2B5EF4-FFF2-40B4-BE49-F238E27FC236}">
                <a16:creationId xmlns:a16="http://schemas.microsoft.com/office/drawing/2014/main" id="{4E330782-4C63-DDD6-33BE-517011FCFE52}"/>
              </a:ext>
            </a:extLst>
          </p:cNvPr>
          <p:cNvSpPr/>
          <p:nvPr/>
        </p:nvSpPr>
        <p:spPr>
          <a:xfrm>
            <a:off x="5786381" y="1260550"/>
            <a:ext cx="45719" cy="4973979"/>
          </a:xfrm>
          <a:prstGeom prst="rect">
            <a:avLst/>
          </a:prstGeom>
          <a:solidFill>
            <a:schemeClr val="tx1"/>
          </a:solidFill>
          <a:ln>
            <a:solidFill>
              <a:schemeClr val="tx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293472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EBA56-20EB-E01F-F0EC-A0ECE8DF292C}"/>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E3CED5AB-ECCF-1E09-0468-230860080B78}"/>
              </a:ext>
            </a:extLst>
          </p:cNvPr>
          <p:cNvSpPr>
            <a:spLocks noGrp="1"/>
          </p:cNvSpPr>
          <p:nvPr>
            <p:ph type="body" sz="quarter" idx="16"/>
          </p:nvPr>
        </p:nvSpPr>
        <p:spPr>
          <a:xfrm>
            <a:off x="5249093" y="2301761"/>
            <a:ext cx="6813813" cy="2253043"/>
          </a:xfrm>
        </p:spPr>
        <p:txBody>
          <a:bodyPr lIns="91440" tIns="45720" rIns="91440" bIns="45720" anchor="t">
            <a:normAutofit fontScale="92500" lnSpcReduction="20000"/>
          </a:bodyPr>
          <a:lstStyle/>
          <a:p>
            <a:r>
              <a:rPr lang="en-US" b="1"/>
              <a:t>Unit 2</a:t>
            </a:r>
          </a:p>
          <a:p>
            <a:r>
              <a:rPr lang="en-GB" b="1" dirty="0"/>
              <a:t>Challenges of energy </a:t>
            </a:r>
            <a:r>
              <a:rPr lang="en-GB" b="1"/>
              <a:t>management in modern </a:t>
            </a:r>
            <a:r>
              <a:rPr lang="en-GB" b="1" dirty="0"/>
              <a:t>times</a:t>
            </a:r>
            <a:endParaRPr lang="en-US" b="1" dirty="0"/>
          </a:p>
        </p:txBody>
      </p:sp>
      <p:sp>
        <p:nvSpPr>
          <p:cNvPr id="5" name="Text Placeholder 4">
            <a:extLst>
              <a:ext uri="{FF2B5EF4-FFF2-40B4-BE49-F238E27FC236}">
                <a16:creationId xmlns:a16="http://schemas.microsoft.com/office/drawing/2014/main" id="{6AF7473C-6E34-0570-FBF3-F3709D99662C}"/>
              </a:ext>
            </a:extLst>
          </p:cNvPr>
          <p:cNvSpPr>
            <a:spLocks noGrp="1"/>
          </p:cNvSpPr>
          <p:nvPr>
            <p:ph type="body" sz="quarter" idx="17"/>
          </p:nvPr>
        </p:nvSpPr>
        <p:spPr/>
        <p:txBody>
          <a:bodyPr/>
          <a:lstStyle/>
          <a:p>
            <a:r>
              <a:rPr lang="en-US"/>
              <a:t>02</a:t>
            </a:r>
          </a:p>
        </p:txBody>
      </p:sp>
    </p:spTree>
    <p:extLst>
      <p:ext uri="{BB962C8B-B14F-4D97-AF65-F5344CB8AC3E}">
        <p14:creationId xmlns:p14="http://schemas.microsoft.com/office/powerpoint/2010/main" val="6783141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C08D818-88AD-7343-A803-2FC550F0CC72}"/>
              </a:ext>
            </a:extLst>
          </p:cNvPr>
          <p:cNvSpPr>
            <a:spLocks noGrp="1"/>
          </p:cNvSpPr>
          <p:nvPr>
            <p:ph type="body" sz="quarter" idx="35"/>
          </p:nvPr>
        </p:nvSpPr>
        <p:spPr/>
        <p:txBody>
          <a:bodyPr/>
          <a:lstStyle/>
          <a:p>
            <a:pPr algn="l"/>
            <a:r>
              <a:rPr lang="en-GB"/>
              <a:t>	Unpredictable renewable energy supply</a:t>
            </a:r>
            <a:br>
              <a:rPr lang="en-GB" b="0"/>
            </a:br>
            <a:r>
              <a:rPr lang="en-GB" b="0">
                <a:solidFill>
                  <a:srgbClr val="040C0C"/>
                </a:solidFill>
              </a:rPr>
              <a:t>Solar and wind power depend on weather conditions, making energy production variable and harder to plan and balance.</a:t>
            </a:r>
            <a:endParaRPr lang="en-US" b="0">
              <a:solidFill>
                <a:srgbClr val="040C0C"/>
              </a:solidFill>
            </a:endParaRPr>
          </a:p>
        </p:txBody>
      </p:sp>
      <p:sp>
        <p:nvSpPr>
          <p:cNvPr id="6" name="Text Placeholder 5">
            <a:extLst>
              <a:ext uri="{FF2B5EF4-FFF2-40B4-BE49-F238E27FC236}">
                <a16:creationId xmlns:a16="http://schemas.microsoft.com/office/drawing/2014/main" id="{AABCC17E-FEFA-3D46-B2F1-B026276D7600}"/>
              </a:ext>
            </a:extLst>
          </p:cNvPr>
          <p:cNvSpPr>
            <a:spLocks noGrp="1"/>
          </p:cNvSpPr>
          <p:nvPr>
            <p:ph type="body" sz="quarter" idx="37"/>
          </p:nvPr>
        </p:nvSpPr>
        <p:spPr/>
        <p:txBody>
          <a:bodyPr/>
          <a:lstStyle/>
          <a:p>
            <a:r>
              <a:rPr lang="en-US"/>
              <a:t>01</a:t>
            </a:r>
          </a:p>
        </p:txBody>
      </p:sp>
      <p:sp>
        <p:nvSpPr>
          <p:cNvPr id="16" name="Text Placeholder 15">
            <a:extLst>
              <a:ext uri="{FF2B5EF4-FFF2-40B4-BE49-F238E27FC236}">
                <a16:creationId xmlns:a16="http://schemas.microsoft.com/office/drawing/2014/main" id="{38404C53-6F2D-634F-AC7C-DAEDCC70B667}"/>
              </a:ext>
            </a:extLst>
          </p:cNvPr>
          <p:cNvSpPr>
            <a:spLocks noGrp="1"/>
          </p:cNvSpPr>
          <p:nvPr>
            <p:ph type="body" sz="quarter" idx="42"/>
          </p:nvPr>
        </p:nvSpPr>
        <p:spPr/>
        <p:txBody>
          <a:bodyPr/>
          <a:lstStyle/>
          <a:p>
            <a:pPr algn="l"/>
            <a:r>
              <a:rPr lang="en-GB"/>
              <a:t>	Rapidly changing energy demand</a:t>
            </a:r>
            <a:br>
              <a:rPr lang="en-GB" b="0"/>
            </a:br>
            <a:r>
              <a:rPr lang="en-GB" b="0">
                <a:solidFill>
                  <a:srgbClr val="040C0C"/>
                </a:solidFill>
              </a:rPr>
              <a:t>Electric vehicles, heat pumps, and smart buildings are increasing electricity use and creating new peak demand periods.</a:t>
            </a:r>
            <a:endParaRPr lang="en-US" b="0">
              <a:solidFill>
                <a:srgbClr val="040C0C"/>
              </a:solidFill>
            </a:endParaRPr>
          </a:p>
          <a:p>
            <a:endParaRPr lang="en-US" b="0"/>
          </a:p>
        </p:txBody>
      </p:sp>
      <p:sp>
        <p:nvSpPr>
          <p:cNvPr id="10" name="Text Placeholder 9">
            <a:extLst>
              <a:ext uri="{FF2B5EF4-FFF2-40B4-BE49-F238E27FC236}">
                <a16:creationId xmlns:a16="http://schemas.microsoft.com/office/drawing/2014/main" id="{0B4DA29B-2063-2947-BF10-324FE66A42B0}"/>
              </a:ext>
            </a:extLst>
          </p:cNvPr>
          <p:cNvSpPr>
            <a:spLocks noGrp="1"/>
          </p:cNvSpPr>
          <p:nvPr>
            <p:ph type="body" sz="quarter" idx="44"/>
          </p:nvPr>
        </p:nvSpPr>
        <p:spPr/>
        <p:txBody>
          <a:bodyPr/>
          <a:lstStyle/>
          <a:p>
            <a:r>
              <a:rPr lang="en-US"/>
              <a:t>02</a:t>
            </a:r>
          </a:p>
        </p:txBody>
      </p:sp>
      <p:sp>
        <p:nvSpPr>
          <p:cNvPr id="17" name="Text Placeholder 16">
            <a:extLst>
              <a:ext uri="{FF2B5EF4-FFF2-40B4-BE49-F238E27FC236}">
                <a16:creationId xmlns:a16="http://schemas.microsoft.com/office/drawing/2014/main" id="{78AACFF1-83E8-FE4D-AEF9-F288D29CFEB2}"/>
              </a:ext>
            </a:extLst>
          </p:cNvPr>
          <p:cNvSpPr>
            <a:spLocks noGrp="1"/>
          </p:cNvSpPr>
          <p:nvPr>
            <p:ph type="body" sz="quarter" idx="45"/>
          </p:nvPr>
        </p:nvSpPr>
        <p:spPr/>
        <p:txBody>
          <a:bodyPr/>
          <a:lstStyle/>
          <a:p>
            <a:pPr algn="l"/>
            <a:r>
              <a:rPr lang="en-GB"/>
              <a:t>	Maintaining grid stability and reliability</a:t>
            </a:r>
            <a:br>
              <a:rPr lang="en-GB" b="0"/>
            </a:br>
            <a:r>
              <a:rPr lang="en-GB" b="0">
                <a:solidFill>
                  <a:srgbClr val="040C0C"/>
                </a:solidFill>
              </a:rPr>
              <a:t>Energy networks must constantly balance supply and demand to avoid outages, even as systems become more complex and decentralised.</a:t>
            </a:r>
            <a:endParaRPr lang="en-US" b="0">
              <a:solidFill>
                <a:srgbClr val="040C0C"/>
              </a:solidFill>
            </a:endParaRPr>
          </a:p>
        </p:txBody>
      </p:sp>
      <p:sp>
        <p:nvSpPr>
          <p:cNvPr id="13" name="Text Placeholder 12">
            <a:extLst>
              <a:ext uri="{FF2B5EF4-FFF2-40B4-BE49-F238E27FC236}">
                <a16:creationId xmlns:a16="http://schemas.microsoft.com/office/drawing/2014/main" id="{EDE17FFD-854F-B743-AE68-82CB098A6F42}"/>
              </a:ext>
            </a:extLst>
          </p:cNvPr>
          <p:cNvSpPr>
            <a:spLocks noGrp="1"/>
          </p:cNvSpPr>
          <p:nvPr>
            <p:ph type="body" sz="quarter" idx="47"/>
          </p:nvPr>
        </p:nvSpPr>
        <p:spPr/>
        <p:txBody>
          <a:bodyPr/>
          <a:lstStyle/>
          <a:p>
            <a:r>
              <a:rPr lang="en-US"/>
              <a:t>03</a:t>
            </a:r>
          </a:p>
        </p:txBody>
      </p:sp>
      <p:sp>
        <p:nvSpPr>
          <p:cNvPr id="7" name="Freeform 6">
            <a:extLst>
              <a:ext uri="{FF2B5EF4-FFF2-40B4-BE49-F238E27FC236}">
                <a16:creationId xmlns:a16="http://schemas.microsoft.com/office/drawing/2014/main" id="{2720F4E6-5EDD-6EF7-92F1-6950EF417AC0}"/>
              </a:ext>
            </a:extLst>
          </p:cNvPr>
          <p:cNvSpPr/>
          <p:nvPr/>
        </p:nvSpPr>
        <p:spPr>
          <a:xfrm rot="9727022">
            <a:off x="-481078" y="5498436"/>
            <a:ext cx="2016581" cy="1623549"/>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
        <p:nvSpPr>
          <p:cNvPr id="19" name="Text Placeholder 4">
            <a:extLst>
              <a:ext uri="{FF2B5EF4-FFF2-40B4-BE49-F238E27FC236}">
                <a16:creationId xmlns:a16="http://schemas.microsoft.com/office/drawing/2014/main" id="{EA818D18-570D-14D9-F4AF-1C95867B6AC0}"/>
              </a:ext>
            </a:extLst>
          </p:cNvPr>
          <p:cNvSpPr txBox="1">
            <a:spLocks/>
          </p:cNvSpPr>
          <p:nvPr/>
        </p:nvSpPr>
        <p:spPr>
          <a:xfrm>
            <a:off x="5152930" y="211691"/>
            <a:ext cx="7279708" cy="80365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a:t>Key challenges in modern energy management</a:t>
            </a:r>
          </a:p>
        </p:txBody>
      </p:sp>
      <p:sp>
        <p:nvSpPr>
          <p:cNvPr id="25" name="Plassholder for bilde 24">
            <a:extLst>
              <a:ext uri="{FF2B5EF4-FFF2-40B4-BE49-F238E27FC236}">
                <a16:creationId xmlns:a16="http://schemas.microsoft.com/office/drawing/2014/main" id="{4E99C60E-B7B4-3DA6-C674-8E05671AEE73}"/>
              </a:ext>
            </a:extLst>
          </p:cNvPr>
          <p:cNvSpPr>
            <a:spLocks noGrp="1"/>
          </p:cNvSpPr>
          <p:nvPr>
            <p:ph type="pic" sz="quarter" idx="41"/>
          </p:nvPr>
        </p:nvSpPr>
        <p:spPr/>
        <p:txBody>
          <a:bodyPr/>
          <a:lstStyle/>
          <a:p>
            <a:endParaRPr lang="en-GB"/>
          </a:p>
        </p:txBody>
      </p:sp>
      <p:pic>
        <p:nvPicPr>
          <p:cNvPr id="26" name="Bilde 25">
            <a:extLst>
              <a:ext uri="{FF2B5EF4-FFF2-40B4-BE49-F238E27FC236}">
                <a16:creationId xmlns:a16="http://schemas.microsoft.com/office/drawing/2014/main" id="{31E69A4C-65AD-C1C5-0FBB-0BA688C13402}"/>
              </a:ext>
            </a:extLst>
          </p:cNvPr>
          <p:cNvPicPr>
            <a:picLocks noChangeAspect="1"/>
          </p:cNvPicPr>
          <p:nvPr/>
        </p:nvPicPr>
        <p:blipFill>
          <a:blip r:embed="rId3"/>
          <a:stretch>
            <a:fillRect/>
          </a:stretch>
        </p:blipFill>
        <p:spPr>
          <a:xfrm>
            <a:off x="-216568" y="-36093"/>
            <a:ext cx="3788505" cy="6942221"/>
          </a:xfrm>
          <a:prstGeom prst="rect">
            <a:avLst/>
          </a:prstGeom>
        </p:spPr>
      </p:pic>
    </p:spTree>
    <p:extLst>
      <p:ext uri="{BB962C8B-B14F-4D97-AF65-F5344CB8AC3E}">
        <p14:creationId xmlns:p14="http://schemas.microsoft.com/office/powerpoint/2010/main" val="1614880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8E63B-9EF8-7605-913F-53E7E2E8165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2460164-351B-4D9F-3AE9-04278367768A}"/>
              </a:ext>
            </a:extLst>
          </p:cNvPr>
          <p:cNvSpPr>
            <a:spLocks noGrp="1"/>
          </p:cNvSpPr>
          <p:nvPr>
            <p:ph type="body" sz="quarter" idx="18"/>
          </p:nvPr>
        </p:nvSpPr>
        <p:spPr>
          <a:xfrm>
            <a:off x="6201548" y="1440678"/>
            <a:ext cx="5208194" cy="3951770"/>
          </a:xfrm>
          <a:prstGeom prst="rect">
            <a:avLst/>
          </a:prstGeom>
        </p:spPr>
        <p:txBody>
          <a:bodyPr lIns="91440" tIns="45720" rIns="91440" bIns="45720" anchor="t"/>
          <a:lstStyle/>
          <a:p>
            <a:pPr>
              <a:lnSpc>
                <a:spcPct val="100000"/>
              </a:lnSpc>
            </a:pPr>
            <a:r>
              <a:rPr lang="en-GB" sz="2000"/>
              <a:t>📌 </a:t>
            </a:r>
            <a:r>
              <a:rPr lang="en-GB" sz="2000" b="1"/>
              <a:t>Video:</a:t>
            </a:r>
            <a:r>
              <a:rPr lang="en-GB" sz="2000" dirty="0"/>
              <a:t> </a:t>
            </a:r>
            <a:r>
              <a:rPr lang="en-GB" sz="2000" i="1"/>
              <a:t>Current Revolution | Renewable Energy Documentary</a:t>
            </a:r>
          </a:p>
          <a:p>
            <a:pPr marL="0" indent="0">
              <a:lnSpc>
                <a:spcPct val="100000"/>
              </a:lnSpc>
            </a:pPr>
            <a:endParaRPr lang="en-GB" sz="2000" b="1" dirty="0">
              <a:ea typeface="Calibri"/>
              <a:cs typeface="Calibri"/>
            </a:endParaRPr>
          </a:p>
          <a:p>
            <a:pPr marL="0" indent="0">
              <a:lnSpc>
                <a:spcPct val="100000"/>
              </a:lnSpc>
            </a:pPr>
            <a:r>
              <a:rPr lang="en-GB" sz="2000" b="1"/>
              <a:t>Summary:</a:t>
            </a:r>
            <a:br>
              <a:rPr lang="en-GB" sz="2000" dirty="0"/>
            </a:br>
            <a:r>
              <a:rPr lang="en-GB" sz="2000"/>
              <a:t>This video explains how wind and solar power vary with weather and time of day. It highlights </a:t>
            </a:r>
            <a:r>
              <a:rPr lang="en-GB" sz="2000" dirty="0"/>
              <a:t>the difficulty of matching energy production to demand when renewables are intermittent, and why new tools (like AI forecasting) are needed to manage these fluctuations.</a:t>
            </a:r>
            <a:endParaRPr lang="en-GB" sz="2000">
              <a:ea typeface="Calibri"/>
              <a:cs typeface="Calibri"/>
            </a:endParaRPr>
          </a:p>
          <a:p>
            <a:pPr>
              <a:lnSpc>
                <a:spcPct val="100000"/>
              </a:lnSpc>
            </a:pPr>
            <a:endParaRPr lang="en-GB" sz="800"/>
          </a:p>
          <a:p>
            <a:pPr marL="0" indent="0">
              <a:lnSpc>
                <a:spcPct val="100000"/>
              </a:lnSpc>
            </a:pPr>
            <a:r>
              <a:rPr lang="en-GB" sz="2000" b="1"/>
              <a:t>Key takeaway for learners:</a:t>
            </a:r>
            <a:br>
              <a:rPr lang="en-GB" sz="2000" dirty="0"/>
            </a:br>
            <a:r>
              <a:rPr lang="en-GB" sz="2000"/>
              <a:t>Understand that renewable energy doesn’t produce constant power, and this variability is a major challenge in modern energy systems.</a:t>
            </a:r>
            <a:endParaRPr lang="en-GB" sz="2000">
              <a:ea typeface="Calibri" panose="020F0502020204030204"/>
              <a:cs typeface="Calibri" panose="020F0502020204030204"/>
            </a:endParaRPr>
          </a:p>
          <a:p>
            <a:pPr marL="0">
              <a:lnSpc>
                <a:spcPct val="100000"/>
              </a:lnSpc>
            </a:pPr>
            <a:endParaRPr lang="en-US" sz="2000"/>
          </a:p>
        </p:txBody>
      </p:sp>
      <p:sp>
        <p:nvSpPr>
          <p:cNvPr id="5" name="Text Placeholder 4">
            <a:extLst>
              <a:ext uri="{FF2B5EF4-FFF2-40B4-BE49-F238E27FC236}">
                <a16:creationId xmlns:a16="http://schemas.microsoft.com/office/drawing/2014/main" id="{2FDF8BEF-C4D3-4653-9EAE-0FA3EC089529}"/>
              </a:ext>
            </a:extLst>
          </p:cNvPr>
          <p:cNvSpPr>
            <a:spLocks noGrp="1"/>
          </p:cNvSpPr>
          <p:nvPr>
            <p:ph type="body" sz="quarter" idx="16"/>
          </p:nvPr>
        </p:nvSpPr>
        <p:spPr>
          <a:xfrm>
            <a:off x="6300486" y="165776"/>
            <a:ext cx="5421086" cy="992652"/>
          </a:xfrm>
          <a:prstGeom prst="rect">
            <a:avLst/>
          </a:prstGeom>
        </p:spPr>
        <p:txBody>
          <a:bodyPr/>
          <a:lstStyle/>
          <a:p>
            <a:r>
              <a:rPr lang="en-GB"/>
              <a:t>Unpredictable renewable energy supply</a:t>
            </a:r>
          </a:p>
          <a:p>
            <a:endParaRPr lang="en-US"/>
          </a:p>
        </p:txBody>
      </p:sp>
      <p:sp>
        <p:nvSpPr>
          <p:cNvPr id="4" name="Plassholder for bilde 3">
            <a:extLst>
              <a:ext uri="{FF2B5EF4-FFF2-40B4-BE49-F238E27FC236}">
                <a16:creationId xmlns:a16="http://schemas.microsoft.com/office/drawing/2014/main" id="{A3D98733-73FC-759F-86AC-12B6D61B8A27}"/>
              </a:ext>
            </a:extLst>
          </p:cNvPr>
          <p:cNvSpPr>
            <a:spLocks noGrp="1"/>
          </p:cNvSpPr>
          <p:nvPr>
            <p:ph type="pic" sz="quarter" idx="10"/>
          </p:nvPr>
        </p:nvSpPr>
        <p:spPr/>
        <p:txBody>
          <a:bodyPr/>
          <a:lstStyle/>
          <a:p>
            <a:endParaRPr lang="en-GB"/>
          </a:p>
        </p:txBody>
      </p:sp>
      <p:pic>
        <p:nvPicPr>
          <p:cNvPr id="9" name="Media på Internett 8" title="Current Revolution | Renewable Energy Documentary | Full Movie | Sustainability">
            <a:hlinkClick r:id="" action="ppaction://media"/>
            <a:extLst>
              <a:ext uri="{FF2B5EF4-FFF2-40B4-BE49-F238E27FC236}">
                <a16:creationId xmlns:a16="http://schemas.microsoft.com/office/drawing/2014/main" id="{3D26D58B-DB6A-EE79-8084-A22E742BBB29}"/>
              </a:ext>
            </a:extLst>
          </p:cNvPr>
          <p:cNvPicPr>
            <a:picLocks noRot="1" noChangeAspect="1"/>
          </p:cNvPicPr>
          <p:nvPr>
            <a:videoFile r:link="rId1"/>
          </p:nvPr>
        </p:nvPicPr>
        <p:blipFill>
          <a:blip r:embed="rId4"/>
          <a:stretch>
            <a:fillRect/>
          </a:stretch>
        </p:blipFill>
        <p:spPr>
          <a:xfrm>
            <a:off x="-24064" y="1419890"/>
            <a:ext cx="5217222" cy="4141767"/>
          </a:xfrm>
          <a:prstGeom prst="rect">
            <a:avLst/>
          </a:prstGeom>
        </p:spPr>
      </p:pic>
    </p:spTree>
    <p:extLst>
      <p:ext uri="{BB962C8B-B14F-4D97-AF65-F5344CB8AC3E}">
        <p14:creationId xmlns:p14="http://schemas.microsoft.com/office/powerpoint/2010/main" val="38558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8E63B-9EF8-7605-913F-53E7E2E8165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2460164-351B-4D9F-3AE9-04278367768A}"/>
              </a:ext>
            </a:extLst>
          </p:cNvPr>
          <p:cNvSpPr>
            <a:spLocks noGrp="1"/>
          </p:cNvSpPr>
          <p:nvPr>
            <p:ph type="body" sz="quarter" idx="18"/>
          </p:nvPr>
        </p:nvSpPr>
        <p:spPr>
          <a:xfrm>
            <a:off x="6095447" y="1479260"/>
            <a:ext cx="4909182" cy="3893897"/>
          </a:xfrm>
          <a:prstGeom prst="rect">
            <a:avLst/>
          </a:prstGeom>
        </p:spPr>
        <p:txBody>
          <a:bodyPr lIns="91440" tIns="45720" rIns="91440" bIns="45720" anchor="t"/>
          <a:lstStyle/>
          <a:p>
            <a:r>
              <a:rPr lang="en-GB" sz="2000"/>
              <a:t>📌 </a:t>
            </a:r>
            <a:r>
              <a:rPr lang="en-GB" sz="2000" b="1"/>
              <a:t>Video:</a:t>
            </a:r>
            <a:r>
              <a:rPr lang="en-GB" sz="2000" dirty="0"/>
              <a:t> </a:t>
            </a:r>
            <a:r>
              <a:rPr lang="en-GB" sz="2000" i="1"/>
              <a:t>The Grid’s Secret 4th Pillar: Demand</a:t>
            </a:r>
          </a:p>
          <a:p>
            <a:pPr marL="0" indent="0"/>
            <a:endParaRPr lang="en-GB" sz="2000" b="1" dirty="0">
              <a:ea typeface="Calibri"/>
              <a:cs typeface="Calibri"/>
            </a:endParaRPr>
          </a:p>
          <a:p>
            <a:pPr marL="0" indent="0"/>
            <a:r>
              <a:rPr lang="en-GB" sz="2000" b="1"/>
              <a:t>Summary:</a:t>
            </a:r>
            <a:br>
              <a:rPr lang="en-GB" sz="2000" dirty="0"/>
            </a:br>
            <a:r>
              <a:rPr lang="en-GB" sz="2000"/>
              <a:t>This explainer focuses on how energy demand changes throughout the day and in response to technology use (like electric cars and smart appliances). It shows why predicting when people will use electricity is challenging and important for grid planning.</a:t>
            </a:r>
            <a:endParaRPr lang="en-GB" sz="2000">
              <a:ea typeface="Calibri" panose="020F0502020204030204"/>
              <a:cs typeface="Calibri" panose="020F0502020204030204"/>
            </a:endParaRPr>
          </a:p>
          <a:p>
            <a:pPr marL="342900" indent="-342900">
              <a:buChar char="•"/>
            </a:pPr>
            <a:endParaRPr lang="en-GB" sz="2000">
              <a:ea typeface="Calibri" panose="020F0502020204030204"/>
              <a:cs typeface="Calibri" panose="020F0502020204030204"/>
            </a:endParaRPr>
          </a:p>
          <a:p>
            <a:pPr marL="0" indent="0"/>
            <a:r>
              <a:rPr lang="en-GB" sz="2000" b="1"/>
              <a:t>Key takeaway for learners:</a:t>
            </a:r>
            <a:br>
              <a:rPr lang="en-GB" sz="2000" dirty="0"/>
            </a:br>
            <a:r>
              <a:rPr lang="en-GB" sz="2000"/>
              <a:t>Energy managers need reliable demand forecasts, and AI tools can help recognise patterns and improve prediction accuracy.</a:t>
            </a:r>
            <a:endParaRPr lang="en-GB" sz="2000">
              <a:ea typeface="Calibri" panose="020F0502020204030204"/>
              <a:cs typeface="Calibri" panose="020F0502020204030204"/>
            </a:endParaRPr>
          </a:p>
          <a:p>
            <a:pPr marL="0">
              <a:lnSpc>
                <a:spcPct val="100000"/>
              </a:lnSpc>
            </a:pPr>
            <a:endParaRPr lang="en-US" sz="2000"/>
          </a:p>
        </p:txBody>
      </p:sp>
      <p:sp>
        <p:nvSpPr>
          <p:cNvPr id="5" name="Text Placeholder 4">
            <a:extLst>
              <a:ext uri="{FF2B5EF4-FFF2-40B4-BE49-F238E27FC236}">
                <a16:creationId xmlns:a16="http://schemas.microsoft.com/office/drawing/2014/main" id="{2FDF8BEF-C4D3-4653-9EAE-0FA3EC089529}"/>
              </a:ext>
            </a:extLst>
          </p:cNvPr>
          <p:cNvSpPr>
            <a:spLocks noGrp="1"/>
          </p:cNvSpPr>
          <p:nvPr>
            <p:ph type="body" sz="quarter" idx="16"/>
          </p:nvPr>
        </p:nvSpPr>
        <p:spPr>
          <a:xfrm>
            <a:off x="6319777" y="223649"/>
            <a:ext cx="5421086" cy="992652"/>
          </a:xfrm>
          <a:prstGeom prst="rect">
            <a:avLst/>
          </a:prstGeom>
        </p:spPr>
        <p:txBody>
          <a:bodyPr/>
          <a:lstStyle/>
          <a:p>
            <a:r>
              <a:rPr lang="en-GB"/>
              <a:t>Rapidly changing energy demand</a:t>
            </a:r>
          </a:p>
          <a:p>
            <a:endParaRPr lang="en-US"/>
          </a:p>
        </p:txBody>
      </p:sp>
      <p:sp>
        <p:nvSpPr>
          <p:cNvPr id="4" name="Plassholder for bilde 3">
            <a:extLst>
              <a:ext uri="{FF2B5EF4-FFF2-40B4-BE49-F238E27FC236}">
                <a16:creationId xmlns:a16="http://schemas.microsoft.com/office/drawing/2014/main" id="{A3D98733-73FC-759F-86AC-12B6D61B8A27}"/>
              </a:ext>
            </a:extLst>
          </p:cNvPr>
          <p:cNvSpPr>
            <a:spLocks noGrp="1"/>
          </p:cNvSpPr>
          <p:nvPr>
            <p:ph type="pic" sz="quarter" idx="10"/>
          </p:nvPr>
        </p:nvSpPr>
        <p:spPr/>
        <p:txBody>
          <a:bodyPr/>
          <a:lstStyle/>
          <a:p>
            <a:endParaRPr lang="en-GB"/>
          </a:p>
        </p:txBody>
      </p:sp>
      <p:pic>
        <p:nvPicPr>
          <p:cNvPr id="3" name="Media på Internett 2" title="The Grid’s Secret 4th Pillar: Demand | How Electricity Really Stays Stable">
            <a:hlinkClick r:id="" action="ppaction://media"/>
            <a:extLst>
              <a:ext uri="{FF2B5EF4-FFF2-40B4-BE49-F238E27FC236}">
                <a16:creationId xmlns:a16="http://schemas.microsoft.com/office/drawing/2014/main" id="{B0E0FE8C-87C2-16B6-C58E-B7947332BB1F}"/>
              </a:ext>
            </a:extLst>
          </p:cNvPr>
          <p:cNvPicPr>
            <a:picLocks noRot="1" noChangeAspect="1"/>
          </p:cNvPicPr>
          <p:nvPr>
            <a:videoFile r:link="rId1"/>
          </p:nvPr>
        </p:nvPicPr>
        <p:blipFill>
          <a:blip r:embed="rId4"/>
          <a:stretch>
            <a:fillRect/>
          </a:stretch>
        </p:blipFill>
        <p:spPr>
          <a:xfrm>
            <a:off x="26988" y="1484843"/>
            <a:ext cx="5174981" cy="3989363"/>
          </a:xfrm>
          <a:prstGeom prst="rect">
            <a:avLst/>
          </a:prstGeom>
        </p:spPr>
      </p:pic>
    </p:spTree>
    <p:extLst>
      <p:ext uri="{BB962C8B-B14F-4D97-AF65-F5344CB8AC3E}">
        <p14:creationId xmlns:p14="http://schemas.microsoft.com/office/powerpoint/2010/main" val="2921844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BC8CA0EC-3203-874B-818E-A3951341F2E9}"/>
              </a:ext>
            </a:extLst>
          </p:cNvPr>
          <p:cNvSpPr>
            <a:spLocks noGrp="1"/>
          </p:cNvSpPr>
          <p:nvPr>
            <p:ph type="body" sz="quarter" idx="15"/>
          </p:nvPr>
        </p:nvSpPr>
        <p:spPr/>
        <p:txBody>
          <a:bodyPr/>
          <a:lstStyle/>
          <a:p>
            <a:r>
              <a:rPr lang="en-US"/>
              <a:t>01</a:t>
            </a:r>
          </a:p>
        </p:txBody>
      </p:sp>
      <p:sp>
        <p:nvSpPr>
          <p:cNvPr id="15" name="Text Placeholder 14">
            <a:extLst>
              <a:ext uri="{FF2B5EF4-FFF2-40B4-BE49-F238E27FC236}">
                <a16:creationId xmlns:a16="http://schemas.microsoft.com/office/drawing/2014/main" id="{C4E048F0-9773-C54B-A71E-3C9CFEB59C8E}"/>
              </a:ext>
            </a:extLst>
          </p:cNvPr>
          <p:cNvSpPr>
            <a:spLocks noGrp="1"/>
          </p:cNvSpPr>
          <p:nvPr>
            <p:ph type="body" sz="quarter" idx="14"/>
          </p:nvPr>
        </p:nvSpPr>
        <p:spPr/>
        <p:txBody>
          <a:bodyPr/>
          <a:lstStyle/>
          <a:p>
            <a:r>
              <a:rPr lang="en-US"/>
              <a:t>Unit 1- Introduction</a:t>
            </a:r>
          </a:p>
        </p:txBody>
      </p:sp>
      <p:sp>
        <p:nvSpPr>
          <p:cNvPr id="19" name="Text Placeholder 18">
            <a:extLst>
              <a:ext uri="{FF2B5EF4-FFF2-40B4-BE49-F238E27FC236}">
                <a16:creationId xmlns:a16="http://schemas.microsoft.com/office/drawing/2014/main" id="{5B018A2C-261B-FE40-8CCB-12ABA36272E0}"/>
              </a:ext>
            </a:extLst>
          </p:cNvPr>
          <p:cNvSpPr>
            <a:spLocks noGrp="1"/>
          </p:cNvSpPr>
          <p:nvPr>
            <p:ph type="body" sz="quarter" idx="29"/>
          </p:nvPr>
        </p:nvSpPr>
        <p:spPr/>
        <p:txBody>
          <a:bodyPr/>
          <a:lstStyle/>
          <a:p>
            <a:r>
              <a:rPr lang="en-US"/>
              <a:t>02</a:t>
            </a:r>
          </a:p>
        </p:txBody>
      </p:sp>
      <p:sp>
        <p:nvSpPr>
          <p:cNvPr id="20" name="Text Placeholder 19">
            <a:extLst>
              <a:ext uri="{FF2B5EF4-FFF2-40B4-BE49-F238E27FC236}">
                <a16:creationId xmlns:a16="http://schemas.microsoft.com/office/drawing/2014/main" id="{F1085800-9569-4843-B00A-CC81BB1D9B93}"/>
              </a:ext>
            </a:extLst>
          </p:cNvPr>
          <p:cNvSpPr>
            <a:spLocks noGrp="1"/>
          </p:cNvSpPr>
          <p:nvPr>
            <p:ph type="body" sz="quarter" idx="30"/>
          </p:nvPr>
        </p:nvSpPr>
        <p:spPr>
          <a:xfrm>
            <a:off x="1620473" y="2476259"/>
            <a:ext cx="6874660" cy="689519"/>
          </a:xfrm>
        </p:spPr>
        <p:txBody>
          <a:bodyPr lIns="91440" tIns="45720" rIns="91440" bIns="45720" anchor="ctr">
            <a:noAutofit/>
          </a:bodyPr>
          <a:lstStyle/>
          <a:p>
            <a:r>
              <a:rPr lang="en-GB" dirty="0"/>
              <a:t>Unit 2- </a:t>
            </a:r>
            <a:r>
              <a:rPr lang="en-US"/>
              <a:t>Challenges of energy in modern times</a:t>
            </a:r>
          </a:p>
        </p:txBody>
      </p:sp>
      <p:sp>
        <p:nvSpPr>
          <p:cNvPr id="21" name="Text Placeholder 20">
            <a:extLst>
              <a:ext uri="{FF2B5EF4-FFF2-40B4-BE49-F238E27FC236}">
                <a16:creationId xmlns:a16="http://schemas.microsoft.com/office/drawing/2014/main" id="{E66C7987-60BB-DC47-A0C2-99C652EF4EF7}"/>
              </a:ext>
            </a:extLst>
          </p:cNvPr>
          <p:cNvSpPr>
            <a:spLocks noGrp="1"/>
          </p:cNvSpPr>
          <p:nvPr>
            <p:ph type="body" sz="quarter" idx="31"/>
          </p:nvPr>
        </p:nvSpPr>
        <p:spPr/>
        <p:txBody>
          <a:bodyPr/>
          <a:lstStyle/>
          <a:p>
            <a:r>
              <a:rPr lang="en-US"/>
              <a:t>03</a:t>
            </a:r>
          </a:p>
        </p:txBody>
      </p:sp>
      <p:sp>
        <p:nvSpPr>
          <p:cNvPr id="22" name="Text Placeholder 21">
            <a:extLst>
              <a:ext uri="{FF2B5EF4-FFF2-40B4-BE49-F238E27FC236}">
                <a16:creationId xmlns:a16="http://schemas.microsoft.com/office/drawing/2014/main" id="{4AB945CA-DD37-8744-AC8D-A87A2B36C598}"/>
              </a:ext>
            </a:extLst>
          </p:cNvPr>
          <p:cNvSpPr>
            <a:spLocks noGrp="1"/>
          </p:cNvSpPr>
          <p:nvPr>
            <p:ph type="body" sz="quarter" idx="32"/>
          </p:nvPr>
        </p:nvSpPr>
        <p:spPr/>
        <p:txBody>
          <a:bodyPr lIns="91440" tIns="45720" rIns="91440" bIns="45720" anchor="ctr">
            <a:noAutofit/>
          </a:bodyPr>
          <a:lstStyle/>
          <a:p>
            <a:r>
              <a:rPr lang="en-US" dirty="0"/>
              <a:t>Unit 3- </a:t>
            </a:r>
            <a:r>
              <a:rPr lang="en-GB"/>
              <a:t>How can AI support energy management?</a:t>
            </a:r>
            <a:endParaRPr lang="en-IE"/>
          </a:p>
        </p:txBody>
      </p:sp>
      <p:sp>
        <p:nvSpPr>
          <p:cNvPr id="23" name="Text Placeholder 22">
            <a:extLst>
              <a:ext uri="{FF2B5EF4-FFF2-40B4-BE49-F238E27FC236}">
                <a16:creationId xmlns:a16="http://schemas.microsoft.com/office/drawing/2014/main" id="{8343CF12-FDE6-8849-AC52-1E26D392F86A}"/>
              </a:ext>
            </a:extLst>
          </p:cNvPr>
          <p:cNvSpPr>
            <a:spLocks noGrp="1"/>
          </p:cNvSpPr>
          <p:nvPr>
            <p:ph type="body" sz="quarter" idx="33"/>
          </p:nvPr>
        </p:nvSpPr>
        <p:spPr/>
        <p:txBody>
          <a:bodyPr/>
          <a:lstStyle/>
          <a:p>
            <a:r>
              <a:rPr lang="en-US"/>
              <a:t>04</a:t>
            </a:r>
          </a:p>
        </p:txBody>
      </p:sp>
      <p:sp>
        <p:nvSpPr>
          <p:cNvPr id="24" name="Text Placeholder 23">
            <a:extLst>
              <a:ext uri="{FF2B5EF4-FFF2-40B4-BE49-F238E27FC236}">
                <a16:creationId xmlns:a16="http://schemas.microsoft.com/office/drawing/2014/main" id="{5691577C-B257-3147-BB4B-29D2F40873AE}"/>
              </a:ext>
            </a:extLst>
          </p:cNvPr>
          <p:cNvSpPr>
            <a:spLocks noGrp="1"/>
          </p:cNvSpPr>
          <p:nvPr>
            <p:ph type="body" sz="quarter" idx="34"/>
          </p:nvPr>
        </p:nvSpPr>
        <p:spPr>
          <a:xfrm>
            <a:off x="1608003" y="3922110"/>
            <a:ext cx="7638633" cy="689519"/>
          </a:xfrm>
        </p:spPr>
        <p:txBody>
          <a:bodyPr lIns="91440" tIns="45720" rIns="91440" bIns="45720" anchor="ctr">
            <a:noAutofit/>
          </a:bodyPr>
          <a:lstStyle/>
          <a:p>
            <a:r>
              <a:rPr lang="en-US"/>
              <a:t>Unit 4- How can we stay ahead? Solutions and looking forward</a:t>
            </a:r>
          </a:p>
        </p:txBody>
      </p:sp>
      <p:sp>
        <p:nvSpPr>
          <p:cNvPr id="25" name="Text Placeholder 24">
            <a:extLst>
              <a:ext uri="{FF2B5EF4-FFF2-40B4-BE49-F238E27FC236}">
                <a16:creationId xmlns:a16="http://schemas.microsoft.com/office/drawing/2014/main" id="{C649836C-4763-0A4B-8068-8B6B3A14D501}"/>
              </a:ext>
            </a:extLst>
          </p:cNvPr>
          <p:cNvSpPr>
            <a:spLocks noGrp="1"/>
          </p:cNvSpPr>
          <p:nvPr>
            <p:ph type="body" sz="quarter" idx="35"/>
          </p:nvPr>
        </p:nvSpPr>
        <p:spPr/>
        <p:txBody>
          <a:bodyPr/>
          <a:lstStyle/>
          <a:p>
            <a:r>
              <a:rPr lang="en-US"/>
              <a:t>05</a:t>
            </a:r>
          </a:p>
        </p:txBody>
      </p:sp>
      <p:sp>
        <p:nvSpPr>
          <p:cNvPr id="26" name="Text Placeholder 25">
            <a:extLst>
              <a:ext uri="{FF2B5EF4-FFF2-40B4-BE49-F238E27FC236}">
                <a16:creationId xmlns:a16="http://schemas.microsoft.com/office/drawing/2014/main" id="{AF2A8952-1670-2F4B-B3F8-033CA2659F15}"/>
              </a:ext>
            </a:extLst>
          </p:cNvPr>
          <p:cNvSpPr>
            <a:spLocks noGrp="1"/>
          </p:cNvSpPr>
          <p:nvPr>
            <p:ph type="body" sz="quarter" idx="36"/>
          </p:nvPr>
        </p:nvSpPr>
        <p:spPr>
          <a:xfrm>
            <a:off x="1608004" y="4616963"/>
            <a:ext cx="8151816" cy="689519"/>
          </a:xfrm>
        </p:spPr>
        <p:txBody>
          <a:bodyPr lIns="91440" tIns="45720" rIns="91440" bIns="45720" anchor="ctr">
            <a:noAutofit/>
          </a:bodyPr>
          <a:lstStyle/>
          <a:p>
            <a:r>
              <a:rPr lang="en-US" dirty="0"/>
              <a:t>Unit 5- </a:t>
            </a:r>
            <a:r>
              <a:rPr lang="en-GB" dirty="0"/>
              <a:t>Graphical overview of possible crossing over of the 4 sectors</a:t>
            </a:r>
            <a:endParaRPr lang="en-IE" dirty="0"/>
          </a:p>
        </p:txBody>
      </p:sp>
      <p:sp>
        <p:nvSpPr>
          <p:cNvPr id="18" name="Text Placeholder 17">
            <a:extLst>
              <a:ext uri="{FF2B5EF4-FFF2-40B4-BE49-F238E27FC236}">
                <a16:creationId xmlns:a16="http://schemas.microsoft.com/office/drawing/2014/main" id="{CD062C7B-9BAE-0E43-A6E9-6E98B3E7EBD7}"/>
              </a:ext>
            </a:extLst>
          </p:cNvPr>
          <p:cNvSpPr>
            <a:spLocks noGrp="1"/>
          </p:cNvSpPr>
          <p:nvPr>
            <p:ph type="body" sz="quarter" idx="27"/>
          </p:nvPr>
        </p:nvSpPr>
        <p:spPr>
          <a:xfrm>
            <a:off x="548420" y="416431"/>
            <a:ext cx="5041923" cy="720752"/>
          </a:xfrm>
          <a:prstGeom prst="rect">
            <a:avLst/>
          </a:prstGeom>
        </p:spPr>
        <p:txBody>
          <a:bodyPr/>
          <a:lstStyle/>
          <a:p>
            <a:r>
              <a:rPr lang="en-US"/>
              <a:t>Contents</a:t>
            </a:r>
          </a:p>
        </p:txBody>
      </p:sp>
      <p:sp>
        <p:nvSpPr>
          <p:cNvPr id="2" name="Freeform 1">
            <a:extLst>
              <a:ext uri="{FF2B5EF4-FFF2-40B4-BE49-F238E27FC236}">
                <a16:creationId xmlns:a16="http://schemas.microsoft.com/office/drawing/2014/main" id="{44D3A2D2-9E51-5508-8E44-DD54838C9B97}"/>
              </a:ext>
            </a:extLst>
          </p:cNvPr>
          <p:cNvSpPr/>
          <p:nvPr/>
        </p:nvSpPr>
        <p:spPr>
          <a:xfrm rot="1240913">
            <a:off x="10576783" y="-413266"/>
            <a:ext cx="2016581" cy="1623549"/>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Tree>
    <p:extLst>
      <p:ext uri="{BB962C8B-B14F-4D97-AF65-F5344CB8AC3E}">
        <p14:creationId xmlns:p14="http://schemas.microsoft.com/office/powerpoint/2010/main" val="30286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8E63B-9EF8-7605-913F-53E7E2E8165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2460164-351B-4D9F-3AE9-04278367768A}"/>
              </a:ext>
            </a:extLst>
          </p:cNvPr>
          <p:cNvSpPr>
            <a:spLocks noGrp="1"/>
          </p:cNvSpPr>
          <p:nvPr>
            <p:ph type="body" sz="quarter" idx="18"/>
          </p:nvPr>
        </p:nvSpPr>
        <p:spPr>
          <a:xfrm>
            <a:off x="6278713" y="1469615"/>
            <a:ext cx="5005637" cy="3913188"/>
          </a:xfrm>
          <a:prstGeom prst="rect">
            <a:avLst/>
          </a:prstGeom>
        </p:spPr>
        <p:txBody>
          <a:bodyPr lIns="91440" tIns="45720" rIns="91440" bIns="45720" anchor="t"/>
          <a:lstStyle/>
          <a:p>
            <a:r>
              <a:rPr lang="en-GB" sz="2000"/>
              <a:t>📌 </a:t>
            </a:r>
            <a:r>
              <a:rPr lang="en-GB" sz="2000" b="1"/>
              <a:t>Video:</a:t>
            </a:r>
            <a:r>
              <a:rPr lang="en-GB" sz="2000" dirty="0"/>
              <a:t> </a:t>
            </a:r>
            <a:r>
              <a:rPr lang="en-GB" sz="2000" i="1"/>
              <a:t>Why Is Grid Stability Getting Harder?</a:t>
            </a:r>
          </a:p>
          <a:p>
            <a:pPr marL="0" indent="0"/>
            <a:endParaRPr lang="en-GB" sz="2000" b="1" dirty="0"/>
          </a:p>
          <a:p>
            <a:pPr marL="0" indent="0"/>
            <a:r>
              <a:rPr lang="en-GB" sz="2000" b="1"/>
              <a:t>Summary:</a:t>
            </a:r>
            <a:br>
              <a:rPr lang="en-GB" sz="2000" dirty="0"/>
            </a:br>
            <a:r>
              <a:rPr lang="en-GB" sz="2000"/>
              <a:t>This video discusses how integrating distributed energy sources makes it harder to keep the electricity grid stable. It covers issues like frequency control and balancing supply and demand in real-time — activities where AI-driven monitoring and optimisation can make a difference.</a:t>
            </a:r>
            <a:endParaRPr lang="en-GB" sz="2000">
              <a:ea typeface="Calibri" panose="020F0502020204030204"/>
              <a:cs typeface="Calibri" panose="020F0502020204030204"/>
            </a:endParaRPr>
          </a:p>
          <a:p>
            <a:pPr marL="342900" indent="-342900">
              <a:buChar char="•"/>
            </a:pPr>
            <a:endParaRPr lang="en-GB" sz="2000">
              <a:ea typeface="Calibri" panose="020F0502020204030204"/>
              <a:cs typeface="Calibri" panose="020F0502020204030204"/>
            </a:endParaRPr>
          </a:p>
          <a:p>
            <a:pPr marL="0" indent="0"/>
            <a:r>
              <a:rPr lang="en-GB" sz="2000" b="1"/>
              <a:t>Key takeaway for learners:</a:t>
            </a:r>
            <a:br>
              <a:rPr lang="en-GB" sz="2000" dirty="0"/>
            </a:br>
            <a:r>
              <a:rPr lang="en-GB" sz="2000"/>
              <a:t>Grid operators must maintain constant balance; AI systems support real-time decisions and help prevent outages.</a:t>
            </a:r>
            <a:endParaRPr lang="en-GB" sz="2000">
              <a:ea typeface="Calibri" panose="020F0502020204030204"/>
              <a:cs typeface="Calibri" panose="020F0502020204030204"/>
            </a:endParaRPr>
          </a:p>
          <a:p>
            <a:pPr marL="0">
              <a:lnSpc>
                <a:spcPct val="100000"/>
              </a:lnSpc>
            </a:pPr>
            <a:endParaRPr lang="en-US" sz="2000"/>
          </a:p>
        </p:txBody>
      </p:sp>
      <p:sp>
        <p:nvSpPr>
          <p:cNvPr id="5" name="Text Placeholder 4">
            <a:extLst>
              <a:ext uri="{FF2B5EF4-FFF2-40B4-BE49-F238E27FC236}">
                <a16:creationId xmlns:a16="http://schemas.microsoft.com/office/drawing/2014/main" id="{2FDF8BEF-C4D3-4653-9EAE-0FA3EC089529}"/>
              </a:ext>
            </a:extLst>
          </p:cNvPr>
          <p:cNvSpPr>
            <a:spLocks noGrp="1"/>
          </p:cNvSpPr>
          <p:nvPr>
            <p:ph type="body" sz="quarter" idx="16"/>
          </p:nvPr>
        </p:nvSpPr>
        <p:spPr>
          <a:xfrm>
            <a:off x="6406587" y="223649"/>
            <a:ext cx="5421086" cy="992652"/>
          </a:xfrm>
          <a:prstGeom prst="rect">
            <a:avLst/>
          </a:prstGeom>
        </p:spPr>
        <p:txBody>
          <a:bodyPr/>
          <a:lstStyle/>
          <a:p>
            <a:r>
              <a:rPr lang="en-GB"/>
              <a:t>Maintaining grid stability and reliability</a:t>
            </a:r>
          </a:p>
          <a:p>
            <a:endParaRPr lang="en-US"/>
          </a:p>
        </p:txBody>
      </p:sp>
      <p:sp>
        <p:nvSpPr>
          <p:cNvPr id="4" name="Plassholder for bilde 3">
            <a:extLst>
              <a:ext uri="{FF2B5EF4-FFF2-40B4-BE49-F238E27FC236}">
                <a16:creationId xmlns:a16="http://schemas.microsoft.com/office/drawing/2014/main" id="{A3D98733-73FC-759F-86AC-12B6D61B8A27}"/>
              </a:ext>
            </a:extLst>
          </p:cNvPr>
          <p:cNvSpPr>
            <a:spLocks noGrp="1"/>
          </p:cNvSpPr>
          <p:nvPr>
            <p:ph type="pic" sz="quarter" idx="10"/>
          </p:nvPr>
        </p:nvSpPr>
        <p:spPr/>
        <p:txBody>
          <a:bodyPr/>
          <a:lstStyle/>
          <a:p>
            <a:endParaRPr lang="en-GB"/>
          </a:p>
        </p:txBody>
      </p:sp>
      <p:pic>
        <p:nvPicPr>
          <p:cNvPr id="6" name="Media på Internett 5" title="Why Is Grid Stability Getting Harder? The Hidden Challenge of Renewable Integration">
            <a:hlinkClick r:id="" action="ppaction://media"/>
            <a:extLst>
              <a:ext uri="{FF2B5EF4-FFF2-40B4-BE49-F238E27FC236}">
                <a16:creationId xmlns:a16="http://schemas.microsoft.com/office/drawing/2014/main" id="{7F97CB99-9C0A-85FC-A383-EDB67E95435D}"/>
              </a:ext>
            </a:extLst>
          </p:cNvPr>
          <p:cNvPicPr>
            <a:picLocks noRot="1" noChangeAspect="1"/>
          </p:cNvPicPr>
          <p:nvPr>
            <a:videoFile r:link="rId1"/>
          </p:nvPr>
        </p:nvPicPr>
        <p:blipFill>
          <a:blip r:embed="rId4"/>
          <a:stretch>
            <a:fillRect/>
          </a:stretch>
        </p:blipFill>
        <p:spPr>
          <a:xfrm>
            <a:off x="0" y="1534885"/>
            <a:ext cx="5214257" cy="4016829"/>
          </a:xfrm>
          <a:prstGeom prst="rect">
            <a:avLst/>
          </a:prstGeom>
        </p:spPr>
      </p:pic>
    </p:spTree>
    <p:extLst>
      <p:ext uri="{BB962C8B-B14F-4D97-AF65-F5344CB8AC3E}">
        <p14:creationId xmlns:p14="http://schemas.microsoft.com/office/powerpoint/2010/main" val="2223210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D923E-7488-2898-5274-E061E92858DE}"/>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7622D9A3-3977-104D-A442-DE571B9318C9}"/>
              </a:ext>
            </a:extLst>
          </p:cNvPr>
          <p:cNvSpPr>
            <a:spLocks noGrp="1"/>
          </p:cNvSpPr>
          <p:nvPr>
            <p:ph type="body" sz="quarter" idx="36"/>
          </p:nvPr>
        </p:nvSpPr>
        <p:spPr>
          <a:xfrm>
            <a:off x="4927791" y="986640"/>
            <a:ext cx="6553234" cy="999383"/>
          </a:xfrm>
        </p:spPr>
        <p:txBody>
          <a:bodyPr/>
          <a:lstStyle/>
          <a:p>
            <a:pPr algn="l"/>
            <a:r>
              <a:rPr lang="en-GB" sz="2000"/>
              <a:t>Q1: Why is renewable energy difficult to manage? </a:t>
            </a:r>
          </a:p>
          <a:p>
            <a:pPr algn="l"/>
            <a:r>
              <a:rPr lang="en-GB" sz="2000"/>
              <a:t>Q2: How do electric vehicles and heat pumps affect energy systems? </a:t>
            </a:r>
            <a:endParaRPr lang="en-US" sz="2000"/>
          </a:p>
        </p:txBody>
      </p:sp>
      <p:sp>
        <p:nvSpPr>
          <p:cNvPr id="6" name="Text Placeholder 5">
            <a:extLst>
              <a:ext uri="{FF2B5EF4-FFF2-40B4-BE49-F238E27FC236}">
                <a16:creationId xmlns:a16="http://schemas.microsoft.com/office/drawing/2014/main" id="{16FC1C53-6D84-F9FA-640E-377567A17D56}"/>
              </a:ext>
            </a:extLst>
          </p:cNvPr>
          <p:cNvSpPr>
            <a:spLocks noGrp="1"/>
          </p:cNvSpPr>
          <p:nvPr>
            <p:ph type="body" sz="quarter" idx="37"/>
          </p:nvPr>
        </p:nvSpPr>
        <p:spPr/>
        <p:txBody>
          <a:bodyPr/>
          <a:lstStyle/>
          <a:p>
            <a:r>
              <a:rPr lang="en-US"/>
              <a:t>01</a:t>
            </a:r>
          </a:p>
        </p:txBody>
      </p:sp>
      <p:sp>
        <p:nvSpPr>
          <p:cNvPr id="9" name="Text Placeholder 8">
            <a:extLst>
              <a:ext uri="{FF2B5EF4-FFF2-40B4-BE49-F238E27FC236}">
                <a16:creationId xmlns:a16="http://schemas.microsoft.com/office/drawing/2014/main" id="{8111B831-5380-67F7-D896-EB945E8F8C5A}"/>
              </a:ext>
            </a:extLst>
          </p:cNvPr>
          <p:cNvSpPr>
            <a:spLocks noGrp="1"/>
          </p:cNvSpPr>
          <p:nvPr>
            <p:ph type="body" sz="quarter" idx="43"/>
          </p:nvPr>
        </p:nvSpPr>
        <p:spPr>
          <a:xfrm>
            <a:off x="4927791" y="3037821"/>
            <a:ext cx="6553234" cy="999383"/>
          </a:xfrm>
        </p:spPr>
        <p:txBody>
          <a:bodyPr/>
          <a:lstStyle/>
          <a:p>
            <a:pPr algn="l"/>
            <a:r>
              <a:rPr lang="en-GB" sz="2000"/>
              <a:t>Q3: What does “grid stability” mean?</a:t>
            </a:r>
          </a:p>
          <a:p>
            <a:pPr algn="l"/>
            <a:r>
              <a:rPr lang="en-GB" sz="2000"/>
              <a:t>Q4: Why is managing energy data a challenge today?</a:t>
            </a:r>
            <a:endParaRPr lang="en-US" sz="2000"/>
          </a:p>
        </p:txBody>
      </p:sp>
      <p:sp>
        <p:nvSpPr>
          <p:cNvPr id="10" name="Text Placeholder 9">
            <a:extLst>
              <a:ext uri="{FF2B5EF4-FFF2-40B4-BE49-F238E27FC236}">
                <a16:creationId xmlns:a16="http://schemas.microsoft.com/office/drawing/2014/main" id="{4D5109C8-3A83-6C74-A53C-74170F445832}"/>
              </a:ext>
            </a:extLst>
          </p:cNvPr>
          <p:cNvSpPr>
            <a:spLocks noGrp="1"/>
          </p:cNvSpPr>
          <p:nvPr>
            <p:ph type="body" sz="quarter" idx="44"/>
          </p:nvPr>
        </p:nvSpPr>
        <p:spPr/>
        <p:txBody>
          <a:bodyPr/>
          <a:lstStyle/>
          <a:p>
            <a:r>
              <a:rPr lang="en-US"/>
              <a:t>02</a:t>
            </a:r>
          </a:p>
        </p:txBody>
      </p:sp>
      <p:sp>
        <p:nvSpPr>
          <p:cNvPr id="12" name="Text Placeholder 11">
            <a:extLst>
              <a:ext uri="{FF2B5EF4-FFF2-40B4-BE49-F238E27FC236}">
                <a16:creationId xmlns:a16="http://schemas.microsoft.com/office/drawing/2014/main" id="{EE6AE0FE-A685-BDC6-BC58-E4125272AB00}"/>
              </a:ext>
            </a:extLst>
          </p:cNvPr>
          <p:cNvSpPr>
            <a:spLocks noGrp="1"/>
          </p:cNvSpPr>
          <p:nvPr>
            <p:ph type="body" sz="quarter" idx="46"/>
          </p:nvPr>
        </p:nvSpPr>
        <p:spPr>
          <a:xfrm>
            <a:off x="4927791" y="4589310"/>
            <a:ext cx="6632838" cy="999383"/>
          </a:xfrm>
        </p:spPr>
        <p:txBody>
          <a:bodyPr/>
          <a:lstStyle/>
          <a:p>
            <a:pPr algn="l"/>
            <a:r>
              <a:rPr lang="en-GB" sz="2000"/>
              <a:t>Q5: Why are traditional energy management methods no longer enough?</a:t>
            </a:r>
          </a:p>
          <a:p>
            <a:pPr algn="l"/>
            <a:r>
              <a:rPr lang="en-GB" sz="2000"/>
              <a:t>Q6: How does renewable energy integration increase the complexity of energy management?</a:t>
            </a:r>
            <a:endParaRPr lang="en-US" sz="2000"/>
          </a:p>
        </p:txBody>
      </p:sp>
      <p:sp>
        <p:nvSpPr>
          <p:cNvPr id="13" name="Text Placeholder 12">
            <a:extLst>
              <a:ext uri="{FF2B5EF4-FFF2-40B4-BE49-F238E27FC236}">
                <a16:creationId xmlns:a16="http://schemas.microsoft.com/office/drawing/2014/main" id="{AA55E3DB-AF91-7685-B021-B91BA761F7B7}"/>
              </a:ext>
            </a:extLst>
          </p:cNvPr>
          <p:cNvSpPr>
            <a:spLocks noGrp="1"/>
          </p:cNvSpPr>
          <p:nvPr>
            <p:ph type="body" sz="quarter" idx="47"/>
          </p:nvPr>
        </p:nvSpPr>
        <p:spPr/>
        <p:txBody>
          <a:bodyPr/>
          <a:lstStyle/>
          <a:p>
            <a:r>
              <a:rPr lang="en-US"/>
              <a:t>03</a:t>
            </a:r>
          </a:p>
        </p:txBody>
      </p:sp>
      <p:sp>
        <p:nvSpPr>
          <p:cNvPr id="7" name="Freeform 6">
            <a:extLst>
              <a:ext uri="{FF2B5EF4-FFF2-40B4-BE49-F238E27FC236}">
                <a16:creationId xmlns:a16="http://schemas.microsoft.com/office/drawing/2014/main" id="{489D7FBC-FBD5-E6BC-D476-F9E401B06894}"/>
              </a:ext>
            </a:extLst>
          </p:cNvPr>
          <p:cNvSpPr/>
          <p:nvPr/>
        </p:nvSpPr>
        <p:spPr>
          <a:xfrm rot="9727022">
            <a:off x="-481078" y="5498436"/>
            <a:ext cx="2016581" cy="1623549"/>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
        <p:nvSpPr>
          <p:cNvPr id="20" name="Plassholder for bilde 19">
            <a:extLst>
              <a:ext uri="{FF2B5EF4-FFF2-40B4-BE49-F238E27FC236}">
                <a16:creationId xmlns:a16="http://schemas.microsoft.com/office/drawing/2014/main" id="{C233DF6F-689A-3937-39AA-047CC4721A33}"/>
              </a:ext>
            </a:extLst>
          </p:cNvPr>
          <p:cNvSpPr>
            <a:spLocks noGrp="1"/>
          </p:cNvSpPr>
          <p:nvPr>
            <p:ph type="pic" sz="quarter" idx="41"/>
          </p:nvPr>
        </p:nvSpPr>
        <p:spPr/>
        <p:txBody>
          <a:bodyPr/>
          <a:lstStyle/>
          <a:p>
            <a:endParaRPr lang="en-GB"/>
          </a:p>
        </p:txBody>
      </p:sp>
      <p:pic>
        <p:nvPicPr>
          <p:cNvPr id="22" name="Bilde 21" descr="Et bilde som inneholder dam, utendørs, vann, scenebilde&#10;&#10;KI-generert innhold kan være feil.">
            <a:extLst>
              <a:ext uri="{FF2B5EF4-FFF2-40B4-BE49-F238E27FC236}">
                <a16:creationId xmlns:a16="http://schemas.microsoft.com/office/drawing/2014/main" id="{D7091ED5-A489-104A-A8FB-AF6751664ACC}"/>
              </a:ext>
            </a:extLst>
          </p:cNvPr>
          <p:cNvPicPr>
            <a:picLocks noChangeAspect="1"/>
          </p:cNvPicPr>
          <p:nvPr/>
        </p:nvPicPr>
        <p:blipFill>
          <a:blip r:embed="rId3"/>
          <a:srcRect l="24139" r="42455"/>
          <a:stretch>
            <a:fillRect/>
          </a:stretch>
        </p:blipFill>
        <p:spPr>
          <a:xfrm>
            <a:off x="-148114" y="-87086"/>
            <a:ext cx="3773333" cy="6955972"/>
          </a:xfrm>
          <a:prstGeom prst="rect">
            <a:avLst/>
          </a:prstGeom>
        </p:spPr>
      </p:pic>
      <p:sp>
        <p:nvSpPr>
          <p:cNvPr id="23" name="TekstSylinder 22">
            <a:extLst>
              <a:ext uri="{FF2B5EF4-FFF2-40B4-BE49-F238E27FC236}">
                <a16:creationId xmlns:a16="http://schemas.microsoft.com/office/drawing/2014/main" id="{79C3DF9F-A1F3-4FB7-5C57-513ABED626B3}"/>
              </a:ext>
            </a:extLst>
          </p:cNvPr>
          <p:cNvSpPr txBox="1"/>
          <p:nvPr/>
        </p:nvSpPr>
        <p:spPr>
          <a:xfrm>
            <a:off x="7747191" y="6310210"/>
            <a:ext cx="4000500" cy="307777"/>
          </a:xfrm>
          <a:prstGeom prst="rect">
            <a:avLst/>
          </a:prstGeom>
          <a:noFill/>
        </p:spPr>
        <p:txBody>
          <a:bodyPr wrap="square" rtlCol="0">
            <a:spAutoFit/>
          </a:bodyPr>
          <a:lstStyle/>
          <a:p>
            <a:pPr algn="r"/>
            <a:r>
              <a:rPr lang="nb-NO" sz="1400" b="1" i="1">
                <a:solidFill>
                  <a:srgbClr val="C00000"/>
                </a:solidFill>
              </a:rPr>
              <a:t>*</a:t>
            </a:r>
            <a:r>
              <a:rPr lang="nb-NO" sz="1400" b="1" i="1" err="1">
                <a:solidFill>
                  <a:srgbClr val="C00000"/>
                </a:solidFill>
              </a:rPr>
              <a:t>Answers</a:t>
            </a:r>
            <a:r>
              <a:rPr lang="nb-NO" sz="1400" b="1" i="1">
                <a:solidFill>
                  <a:srgbClr val="C00000"/>
                </a:solidFill>
              </a:rPr>
              <a:t> </a:t>
            </a:r>
            <a:r>
              <a:rPr lang="nb-NO" sz="1400" b="1" i="1" err="1">
                <a:solidFill>
                  <a:srgbClr val="C00000"/>
                </a:solidFill>
              </a:rPr>
              <a:t>are</a:t>
            </a:r>
            <a:r>
              <a:rPr lang="nb-NO" sz="1400" b="1" i="1">
                <a:solidFill>
                  <a:srgbClr val="C00000"/>
                </a:solidFill>
              </a:rPr>
              <a:t> </a:t>
            </a:r>
            <a:r>
              <a:rPr lang="nb-NO" sz="1400" b="1" i="1" err="1">
                <a:solidFill>
                  <a:srgbClr val="C00000"/>
                </a:solidFill>
              </a:rPr>
              <a:t>on</a:t>
            </a:r>
            <a:r>
              <a:rPr lang="nb-NO" sz="1400" b="1" i="1">
                <a:solidFill>
                  <a:srgbClr val="C00000"/>
                </a:solidFill>
              </a:rPr>
              <a:t> </a:t>
            </a:r>
            <a:r>
              <a:rPr lang="nb-NO" sz="1400" b="1" i="1" err="1">
                <a:solidFill>
                  <a:srgbClr val="C00000"/>
                </a:solidFill>
              </a:rPr>
              <a:t>the</a:t>
            </a:r>
            <a:r>
              <a:rPr lang="nb-NO" sz="1400" b="1" i="1">
                <a:solidFill>
                  <a:srgbClr val="C00000"/>
                </a:solidFill>
              </a:rPr>
              <a:t> </a:t>
            </a:r>
            <a:r>
              <a:rPr lang="nb-NO" sz="1400" b="1" i="1" err="1">
                <a:solidFill>
                  <a:srgbClr val="C00000"/>
                </a:solidFill>
              </a:rPr>
              <a:t>following</a:t>
            </a:r>
            <a:r>
              <a:rPr lang="nb-NO" sz="1400" b="1" i="1">
                <a:solidFill>
                  <a:srgbClr val="C00000"/>
                </a:solidFill>
              </a:rPr>
              <a:t> slide.</a:t>
            </a:r>
            <a:endParaRPr lang="en-GB" sz="1400" b="1" i="1">
              <a:solidFill>
                <a:srgbClr val="C00000"/>
              </a:solidFill>
            </a:endParaRPr>
          </a:p>
        </p:txBody>
      </p:sp>
      <p:sp>
        <p:nvSpPr>
          <p:cNvPr id="24" name="Text Placeholder 4">
            <a:extLst>
              <a:ext uri="{FF2B5EF4-FFF2-40B4-BE49-F238E27FC236}">
                <a16:creationId xmlns:a16="http://schemas.microsoft.com/office/drawing/2014/main" id="{1556548B-98F4-D75B-12A7-F8ADFAB0752B}"/>
              </a:ext>
            </a:extLst>
          </p:cNvPr>
          <p:cNvSpPr txBox="1">
            <a:spLocks/>
          </p:cNvSpPr>
          <p:nvPr/>
        </p:nvSpPr>
        <p:spPr>
          <a:xfrm>
            <a:off x="4839364" y="101272"/>
            <a:ext cx="4391722"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51C4C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400"/>
              <a:t>Test your knowledge</a:t>
            </a:r>
          </a:p>
          <a:p>
            <a:endParaRPr lang="en-US" sz="3400"/>
          </a:p>
        </p:txBody>
      </p:sp>
    </p:spTree>
    <p:extLst>
      <p:ext uri="{BB962C8B-B14F-4D97-AF65-F5344CB8AC3E}">
        <p14:creationId xmlns:p14="http://schemas.microsoft.com/office/powerpoint/2010/main" val="32013826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C5F629-E837-9CED-B221-2EF3D6A287A4}"/>
            </a:ext>
          </a:extLst>
        </p:cNvPr>
        <p:cNvGrpSpPr/>
        <p:nvPr/>
      </p:nvGrpSpPr>
      <p:grpSpPr>
        <a:xfrm>
          <a:off x="0" y="0"/>
          <a:ext cx="0" cy="0"/>
          <a:chOff x="0" y="0"/>
          <a:chExt cx="0" cy="0"/>
        </a:xfrm>
      </p:grpSpPr>
      <p:sp>
        <p:nvSpPr>
          <p:cNvPr id="6" name="Text Placeholder 4">
            <a:extLst>
              <a:ext uri="{FF2B5EF4-FFF2-40B4-BE49-F238E27FC236}">
                <a16:creationId xmlns:a16="http://schemas.microsoft.com/office/drawing/2014/main" id="{8DD1D6EB-E65B-1ADE-2386-1FF07E18DE5C}"/>
              </a:ext>
            </a:extLst>
          </p:cNvPr>
          <p:cNvSpPr txBox="1">
            <a:spLocks/>
          </p:cNvSpPr>
          <p:nvPr/>
        </p:nvSpPr>
        <p:spPr>
          <a:xfrm>
            <a:off x="1300165" y="144815"/>
            <a:ext cx="11022464"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51C4C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400" i="1"/>
              <a:t>Q&amp;A</a:t>
            </a:r>
            <a:r>
              <a:rPr lang="en-GB" sz="3400"/>
              <a:t> on key challenges in modern Energy Management:</a:t>
            </a:r>
          </a:p>
          <a:p>
            <a:endParaRPr lang="en-US" sz="3400"/>
          </a:p>
        </p:txBody>
      </p:sp>
      <p:sp>
        <p:nvSpPr>
          <p:cNvPr id="8" name="Plassholder for tekst 7">
            <a:extLst>
              <a:ext uri="{FF2B5EF4-FFF2-40B4-BE49-F238E27FC236}">
                <a16:creationId xmlns:a16="http://schemas.microsoft.com/office/drawing/2014/main" id="{C39917F0-0D88-02FA-A391-EA970644BFB5}"/>
              </a:ext>
            </a:extLst>
          </p:cNvPr>
          <p:cNvSpPr>
            <a:spLocks noGrp="1"/>
          </p:cNvSpPr>
          <p:nvPr>
            <p:ph type="body" sz="quarter" idx="18"/>
          </p:nvPr>
        </p:nvSpPr>
        <p:spPr>
          <a:xfrm>
            <a:off x="1300165" y="839611"/>
            <a:ext cx="10630578" cy="4374645"/>
          </a:xfrm>
        </p:spPr>
        <p:txBody>
          <a:bodyPr/>
          <a:lstStyle/>
          <a:p>
            <a:r>
              <a:rPr lang="en-GB" sz="1700" b="1"/>
              <a:t>Q1: Why is renewable energy difficult to manage?</a:t>
            </a:r>
            <a:br>
              <a:rPr lang="en-GB" sz="1700"/>
            </a:br>
            <a:r>
              <a:rPr lang="en-GB" sz="1700" b="1"/>
              <a:t>A:</a:t>
            </a:r>
            <a:r>
              <a:rPr lang="en-GB" sz="1700"/>
              <a:t> Because solar and wind power depend on weather and time of day, production is not constant. This makes it harder to predict how much electricity will be available.</a:t>
            </a:r>
          </a:p>
          <a:p>
            <a:endParaRPr lang="en-GB" sz="800"/>
          </a:p>
          <a:p>
            <a:r>
              <a:rPr lang="en-GB" sz="1700" b="1"/>
              <a:t>Q2: How do electric vehicles and heat pumps affect energy systems?</a:t>
            </a:r>
            <a:br>
              <a:rPr lang="en-GB" sz="1700"/>
            </a:br>
            <a:r>
              <a:rPr lang="en-GB" sz="1700" b="1"/>
              <a:t>A:</a:t>
            </a:r>
            <a:r>
              <a:rPr lang="en-GB" sz="1700"/>
              <a:t> They increase electricity demand and create new peak usage times, which puts extra pressure on power grids.</a:t>
            </a:r>
          </a:p>
          <a:p>
            <a:endParaRPr lang="en-GB" sz="800"/>
          </a:p>
          <a:p>
            <a:r>
              <a:rPr lang="en-GB" sz="1700" b="1"/>
              <a:t>Q3: What does “grid stability” mean?</a:t>
            </a:r>
            <a:br>
              <a:rPr lang="en-GB" sz="1700"/>
            </a:br>
            <a:r>
              <a:rPr lang="en-GB" sz="1700" b="1"/>
              <a:t>A:</a:t>
            </a:r>
            <a:r>
              <a:rPr lang="en-GB" sz="1700"/>
              <a:t> It means keeping electricity supply and demand balanced at all times to avoid blackouts or damage to equipment.</a:t>
            </a:r>
          </a:p>
          <a:p>
            <a:endParaRPr lang="en-GB" sz="800"/>
          </a:p>
          <a:p>
            <a:r>
              <a:rPr lang="en-GB" sz="1700" b="1"/>
              <a:t>Q4: Why is managing energy data a challenge today?</a:t>
            </a:r>
            <a:br>
              <a:rPr lang="en-GB" sz="1700"/>
            </a:br>
            <a:r>
              <a:rPr lang="en-GB" sz="1700" b="1"/>
              <a:t>A:</a:t>
            </a:r>
            <a:r>
              <a:rPr lang="en-GB" sz="1700"/>
              <a:t> Modern energy systems generate large amounts of real-time data from sensors, smart meters, and weather systems, which is difficult to process manually.</a:t>
            </a:r>
          </a:p>
          <a:p>
            <a:endParaRPr lang="en-GB" sz="800"/>
          </a:p>
          <a:p>
            <a:r>
              <a:rPr lang="en-GB" sz="1700" b="1"/>
              <a:t>Q5: Why are traditional energy management methods no longer enough?</a:t>
            </a:r>
            <a:br>
              <a:rPr lang="en-GB" sz="1700"/>
            </a:br>
            <a:r>
              <a:rPr lang="en-GB" sz="1700" b="1"/>
              <a:t>A:</a:t>
            </a:r>
            <a:r>
              <a:rPr lang="en-GB" sz="1700"/>
              <a:t> Because energy systems are more complex, decentralised, and fast-changing, requiring advanced digital tools such as AI to support decision-making.</a:t>
            </a:r>
          </a:p>
          <a:p>
            <a:endParaRPr lang="en-GB" sz="800"/>
          </a:p>
          <a:p>
            <a:r>
              <a:rPr lang="en-GB" sz="1700" b="1"/>
              <a:t>Q6: How does renewable energy integration increase the complexity of energy management?</a:t>
            </a:r>
            <a:br>
              <a:rPr lang="en-GB" sz="1700"/>
            </a:br>
            <a:r>
              <a:rPr lang="en-GB" sz="1700" b="1"/>
              <a:t>A:</a:t>
            </a:r>
            <a:r>
              <a:rPr lang="en-GB" sz="1700"/>
              <a:t> It introduces many small, decentralised producers into the grid, which makes it harder to coordinate supply, balance demand, and maintain stable system operation.</a:t>
            </a:r>
          </a:p>
        </p:txBody>
      </p:sp>
    </p:spTree>
    <p:extLst>
      <p:ext uri="{BB962C8B-B14F-4D97-AF65-F5344CB8AC3E}">
        <p14:creationId xmlns:p14="http://schemas.microsoft.com/office/powerpoint/2010/main" val="39545093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79104E-8899-B223-6541-51F9A8BDA54A}"/>
            </a:ext>
          </a:extLst>
        </p:cNvPr>
        <p:cNvGrpSpPr/>
        <p:nvPr/>
      </p:nvGrpSpPr>
      <p:grpSpPr>
        <a:xfrm>
          <a:off x="0" y="0"/>
          <a:ext cx="0" cy="0"/>
          <a:chOff x="0" y="0"/>
          <a:chExt cx="0" cy="0"/>
        </a:xfrm>
      </p:grpSpPr>
      <p:sp>
        <p:nvSpPr>
          <p:cNvPr id="14" name="Text Placeholder 13">
            <a:extLst>
              <a:ext uri="{FF2B5EF4-FFF2-40B4-BE49-F238E27FC236}">
                <a16:creationId xmlns:a16="http://schemas.microsoft.com/office/drawing/2014/main" id="{BEC4B7E7-19B1-744F-F518-3FF18D257577}"/>
              </a:ext>
            </a:extLst>
          </p:cNvPr>
          <p:cNvSpPr>
            <a:spLocks noGrp="1"/>
          </p:cNvSpPr>
          <p:nvPr>
            <p:ph type="body" sz="quarter" idx="35"/>
          </p:nvPr>
        </p:nvSpPr>
        <p:spPr>
          <a:xfrm>
            <a:off x="4912293" y="792473"/>
            <a:ext cx="6562677" cy="339415"/>
          </a:xfrm>
        </p:spPr>
        <p:txBody>
          <a:bodyPr lIns="91440" tIns="45720" rIns="91440" bIns="45720" anchor="t">
            <a:noAutofit/>
          </a:bodyPr>
          <a:lstStyle/>
          <a:p>
            <a:r>
              <a:rPr lang="en-GB">
                <a:latin typeface="Calibri"/>
                <a:ea typeface="Calibri"/>
                <a:cs typeface="Calibri"/>
              </a:rPr>
              <a:t>Grid4C – AI-powered energy analytics</a:t>
            </a:r>
            <a:endParaRPr lang="en-US">
              <a:latin typeface="Calibri"/>
              <a:ea typeface="Calibri"/>
              <a:cs typeface="Calibri"/>
            </a:endParaRPr>
          </a:p>
        </p:txBody>
      </p:sp>
      <p:sp>
        <p:nvSpPr>
          <p:cNvPr id="5" name="Text Placeholder 4">
            <a:extLst>
              <a:ext uri="{FF2B5EF4-FFF2-40B4-BE49-F238E27FC236}">
                <a16:creationId xmlns:a16="http://schemas.microsoft.com/office/drawing/2014/main" id="{20A43C72-32CC-6856-16A1-64ADA6555BC1}"/>
              </a:ext>
            </a:extLst>
          </p:cNvPr>
          <p:cNvSpPr>
            <a:spLocks noGrp="1"/>
          </p:cNvSpPr>
          <p:nvPr>
            <p:ph type="body" sz="quarter" idx="36"/>
          </p:nvPr>
        </p:nvSpPr>
        <p:spPr>
          <a:xfrm>
            <a:off x="4921735" y="1191224"/>
            <a:ext cx="6553234" cy="999383"/>
          </a:xfrm>
        </p:spPr>
        <p:txBody>
          <a:bodyPr/>
          <a:lstStyle/>
          <a:p>
            <a:pPr algn="l"/>
            <a:r>
              <a:rPr lang="en-GB" sz="1600"/>
              <a:t>Grid4C uses machine learning to analyse billions of smart meter readings and delivers predictions for energy consumption, load forecasting, and distributed energy resource (DER) performance. </a:t>
            </a:r>
            <a:endParaRPr lang="en-GB" sz="1400" b="1"/>
          </a:p>
          <a:p>
            <a:pPr algn="l"/>
            <a:r>
              <a:rPr lang="en-US" sz="1200" b="1">
                <a:hlinkClick r:id="rId3"/>
              </a:rPr>
              <a:t>https://www.grid4c.com/?utm_source=chatgpt.com</a:t>
            </a:r>
            <a:r>
              <a:rPr lang="en-US" sz="1200" b="1"/>
              <a:t> </a:t>
            </a:r>
          </a:p>
        </p:txBody>
      </p:sp>
      <p:sp>
        <p:nvSpPr>
          <p:cNvPr id="6" name="Text Placeholder 5">
            <a:extLst>
              <a:ext uri="{FF2B5EF4-FFF2-40B4-BE49-F238E27FC236}">
                <a16:creationId xmlns:a16="http://schemas.microsoft.com/office/drawing/2014/main" id="{80A78F5F-893C-5C34-3A29-3E26CD2E6775}"/>
              </a:ext>
            </a:extLst>
          </p:cNvPr>
          <p:cNvSpPr>
            <a:spLocks noGrp="1"/>
          </p:cNvSpPr>
          <p:nvPr>
            <p:ph type="body" sz="quarter" idx="37"/>
          </p:nvPr>
        </p:nvSpPr>
        <p:spPr/>
        <p:txBody>
          <a:bodyPr/>
          <a:lstStyle/>
          <a:p>
            <a:r>
              <a:rPr lang="en-US"/>
              <a:t>01</a:t>
            </a:r>
          </a:p>
        </p:txBody>
      </p:sp>
      <p:sp>
        <p:nvSpPr>
          <p:cNvPr id="16" name="Text Placeholder 15">
            <a:extLst>
              <a:ext uri="{FF2B5EF4-FFF2-40B4-BE49-F238E27FC236}">
                <a16:creationId xmlns:a16="http://schemas.microsoft.com/office/drawing/2014/main" id="{5D095EF7-260E-F5EA-FEDB-670ADF234115}"/>
              </a:ext>
            </a:extLst>
          </p:cNvPr>
          <p:cNvSpPr>
            <a:spLocks noGrp="1"/>
          </p:cNvSpPr>
          <p:nvPr>
            <p:ph type="body" sz="quarter" idx="42"/>
          </p:nvPr>
        </p:nvSpPr>
        <p:spPr>
          <a:xfrm>
            <a:off x="4912292" y="2726492"/>
            <a:ext cx="6562677" cy="339415"/>
          </a:xfrm>
        </p:spPr>
        <p:txBody>
          <a:bodyPr lIns="91440" tIns="45720" rIns="91440" bIns="45720" anchor="t">
            <a:noAutofit/>
          </a:bodyPr>
          <a:lstStyle/>
          <a:p>
            <a:r>
              <a:rPr lang="en-GB">
                <a:latin typeface="Calibri"/>
                <a:ea typeface="Calibri"/>
                <a:cs typeface="Calibri"/>
              </a:rPr>
              <a:t>C3 AI energy management</a:t>
            </a:r>
            <a:endParaRPr lang="en-US">
              <a:latin typeface="Calibri"/>
              <a:ea typeface="Calibri"/>
              <a:cs typeface="Calibri"/>
            </a:endParaRPr>
          </a:p>
        </p:txBody>
      </p:sp>
      <p:sp>
        <p:nvSpPr>
          <p:cNvPr id="9" name="Text Placeholder 8">
            <a:extLst>
              <a:ext uri="{FF2B5EF4-FFF2-40B4-BE49-F238E27FC236}">
                <a16:creationId xmlns:a16="http://schemas.microsoft.com/office/drawing/2014/main" id="{CDADC76B-8F88-A33B-3455-A7F5008B6A28}"/>
              </a:ext>
            </a:extLst>
          </p:cNvPr>
          <p:cNvSpPr>
            <a:spLocks noGrp="1"/>
          </p:cNvSpPr>
          <p:nvPr>
            <p:ph type="body" sz="quarter" idx="43"/>
          </p:nvPr>
        </p:nvSpPr>
        <p:spPr>
          <a:xfrm>
            <a:off x="4912293" y="3149003"/>
            <a:ext cx="6553234" cy="999383"/>
          </a:xfrm>
        </p:spPr>
        <p:txBody>
          <a:bodyPr/>
          <a:lstStyle/>
          <a:p>
            <a:pPr algn="l"/>
            <a:r>
              <a:rPr lang="en-GB" sz="1600"/>
              <a:t>C3 AI provides a suite of enterprise AI tools to forecast energy consumption, benchmark performance, and recommend efficiency opportunities across facilities and systems.</a:t>
            </a:r>
          </a:p>
          <a:p>
            <a:pPr algn="l"/>
            <a:r>
              <a:rPr lang="en-US" sz="1200" b="1">
                <a:hlinkClick r:id="rId4"/>
              </a:rPr>
              <a:t>https://c3.ai/products/c3-ai-energy-management/?utm_source=chatgpt.com</a:t>
            </a:r>
            <a:r>
              <a:rPr lang="en-US" sz="1200" b="1"/>
              <a:t> </a:t>
            </a:r>
          </a:p>
        </p:txBody>
      </p:sp>
      <p:sp>
        <p:nvSpPr>
          <p:cNvPr id="10" name="Text Placeholder 9">
            <a:extLst>
              <a:ext uri="{FF2B5EF4-FFF2-40B4-BE49-F238E27FC236}">
                <a16:creationId xmlns:a16="http://schemas.microsoft.com/office/drawing/2014/main" id="{2BAD5821-3849-3D68-DBDB-04C6C4300665}"/>
              </a:ext>
            </a:extLst>
          </p:cNvPr>
          <p:cNvSpPr>
            <a:spLocks noGrp="1"/>
          </p:cNvSpPr>
          <p:nvPr>
            <p:ph type="body" sz="quarter" idx="44"/>
          </p:nvPr>
        </p:nvSpPr>
        <p:spPr/>
        <p:txBody>
          <a:bodyPr/>
          <a:lstStyle/>
          <a:p>
            <a:r>
              <a:rPr lang="en-US"/>
              <a:t>02</a:t>
            </a:r>
          </a:p>
        </p:txBody>
      </p:sp>
      <p:sp>
        <p:nvSpPr>
          <p:cNvPr id="17" name="Text Placeholder 16">
            <a:extLst>
              <a:ext uri="{FF2B5EF4-FFF2-40B4-BE49-F238E27FC236}">
                <a16:creationId xmlns:a16="http://schemas.microsoft.com/office/drawing/2014/main" id="{5A9EA21E-D9FB-EB27-EF13-94F17766AC96}"/>
              </a:ext>
            </a:extLst>
          </p:cNvPr>
          <p:cNvSpPr>
            <a:spLocks noGrp="1"/>
          </p:cNvSpPr>
          <p:nvPr>
            <p:ph type="body" sz="quarter" idx="45"/>
          </p:nvPr>
        </p:nvSpPr>
        <p:spPr>
          <a:xfrm>
            <a:off x="4927790" y="4568517"/>
            <a:ext cx="6562677" cy="339415"/>
          </a:xfrm>
        </p:spPr>
        <p:txBody>
          <a:bodyPr lIns="91440" tIns="45720" rIns="91440" bIns="45720" anchor="t">
            <a:noAutofit/>
          </a:bodyPr>
          <a:lstStyle/>
          <a:p>
            <a:r>
              <a:rPr lang="en-GB" dirty="0" err="1">
                <a:latin typeface="Calibri"/>
                <a:ea typeface="Calibri"/>
                <a:cs typeface="Calibri"/>
              </a:rPr>
              <a:t>Trawa</a:t>
            </a:r>
            <a:r>
              <a:rPr lang="en-GB">
                <a:latin typeface="Calibri"/>
                <a:ea typeface="Calibri"/>
                <a:cs typeface="Calibri"/>
              </a:rPr>
              <a:t> – AI-driven energy management platform</a:t>
            </a:r>
          </a:p>
          <a:p>
            <a:endParaRPr lang="en-US"/>
          </a:p>
        </p:txBody>
      </p:sp>
      <p:sp>
        <p:nvSpPr>
          <p:cNvPr id="12" name="Text Placeholder 11">
            <a:extLst>
              <a:ext uri="{FF2B5EF4-FFF2-40B4-BE49-F238E27FC236}">
                <a16:creationId xmlns:a16="http://schemas.microsoft.com/office/drawing/2014/main" id="{53F990E3-E0AF-EE05-91D8-364CF7071DFE}"/>
              </a:ext>
            </a:extLst>
          </p:cNvPr>
          <p:cNvSpPr>
            <a:spLocks noGrp="1"/>
          </p:cNvSpPr>
          <p:nvPr>
            <p:ph type="body" sz="quarter" idx="46"/>
          </p:nvPr>
        </p:nvSpPr>
        <p:spPr>
          <a:xfrm>
            <a:off x="4927791" y="5012800"/>
            <a:ext cx="6553234" cy="999383"/>
          </a:xfrm>
        </p:spPr>
        <p:txBody>
          <a:bodyPr/>
          <a:lstStyle/>
          <a:p>
            <a:pPr algn="l"/>
            <a:r>
              <a:rPr lang="en-GB" sz="1600" err="1"/>
              <a:t>Trawa</a:t>
            </a:r>
            <a:r>
              <a:rPr lang="en-GB" sz="1600"/>
              <a:t> integrates AI with energy procurement, load-shifting strategies, and battery storage optimisation, helping organisations reduce electricity costs and meet climate targets. </a:t>
            </a:r>
          </a:p>
          <a:p>
            <a:pPr algn="l"/>
            <a:r>
              <a:rPr lang="en-US" sz="1200" b="1">
                <a:hlinkClick r:id="rId5"/>
              </a:rPr>
              <a:t>https://www.enersee.ai/insights/ai-energy-management-software?utm_source=chatgpt.com</a:t>
            </a:r>
            <a:r>
              <a:rPr lang="en-US" sz="1200" b="1"/>
              <a:t> </a:t>
            </a:r>
          </a:p>
        </p:txBody>
      </p:sp>
      <p:sp>
        <p:nvSpPr>
          <p:cNvPr id="13" name="Text Placeholder 12">
            <a:extLst>
              <a:ext uri="{FF2B5EF4-FFF2-40B4-BE49-F238E27FC236}">
                <a16:creationId xmlns:a16="http://schemas.microsoft.com/office/drawing/2014/main" id="{6F396CD7-CF4D-BE59-0B8A-123793DB9C99}"/>
              </a:ext>
            </a:extLst>
          </p:cNvPr>
          <p:cNvSpPr>
            <a:spLocks noGrp="1"/>
          </p:cNvSpPr>
          <p:nvPr>
            <p:ph type="body" sz="quarter" idx="47"/>
          </p:nvPr>
        </p:nvSpPr>
        <p:spPr/>
        <p:txBody>
          <a:bodyPr/>
          <a:lstStyle/>
          <a:p>
            <a:r>
              <a:rPr lang="en-US"/>
              <a:t>03</a:t>
            </a:r>
          </a:p>
        </p:txBody>
      </p:sp>
      <p:sp>
        <p:nvSpPr>
          <p:cNvPr id="7" name="Freeform 6">
            <a:extLst>
              <a:ext uri="{FF2B5EF4-FFF2-40B4-BE49-F238E27FC236}">
                <a16:creationId xmlns:a16="http://schemas.microsoft.com/office/drawing/2014/main" id="{8939622E-0B5A-4AFD-2C74-FD995A3C4E78}"/>
              </a:ext>
            </a:extLst>
          </p:cNvPr>
          <p:cNvSpPr/>
          <p:nvPr/>
        </p:nvSpPr>
        <p:spPr>
          <a:xfrm rot="9727022">
            <a:off x="-481078" y="5498436"/>
            <a:ext cx="2016581" cy="1623549"/>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
        <p:nvSpPr>
          <p:cNvPr id="2" name="Text Placeholder 4">
            <a:extLst>
              <a:ext uri="{FF2B5EF4-FFF2-40B4-BE49-F238E27FC236}">
                <a16:creationId xmlns:a16="http://schemas.microsoft.com/office/drawing/2014/main" id="{6304A4DC-97B2-2F98-EC20-7D455050D2D9}"/>
              </a:ext>
            </a:extLst>
          </p:cNvPr>
          <p:cNvSpPr txBox="1">
            <a:spLocks/>
          </p:cNvSpPr>
          <p:nvPr/>
        </p:nvSpPr>
        <p:spPr>
          <a:xfrm>
            <a:off x="4763162" y="101272"/>
            <a:ext cx="7352636"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51C4C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a:t>3 real AI tools/platforms used in the energy industry </a:t>
            </a:r>
          </a:p>
          <a:p>
            <a:endParaRPr lang="en-US" sz="2400"/>
          </a:p>
        </p:txBody>
      </p:sp>
      <p:pic>
        <p:nvPicPr>
          <p:cNvPr id="19" name="Plassholder for bilde 18" descr="Et bilde som inneholder lyn, sfære&#10;&#10;KI-generert innhold kan være feil.">
            <a:extLst>
              <a:ext uri="{FF2B5EF4-FFF2-40B4-BE49-F238E27FC236}">
                <a16:creationId xmlns:a16="http://schemas.microsoft.com/office/drawing/2014/main" id="{BB0F5EE4-FCF7-DAF0-9EE8-E0E9974CF5EE}"/>
              </a:ext>
            </a:extLst>
          </p:cNvPr>
          <p:cNvPicPr>
            <a:picLocks noGrp="1" noChangeAspect="1"/>
          </p:cNvPicPr>
          <p:nvPr>
            <p:ph type="pic" sz="quarter" idx="41"/>
          </p:nvPr>
        </p:nvPicPr>
        <p:blipFill>
          <a:blip r:embed="rId6"/>
          <a:srcRect l="33359" r="33359"/>
          <a:stretch/>
        </p:blipFill>
        <p:spPr>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rgbClr val="FFFFFF">
              <a:lumMod val="85000"/>
            </a:srgbClr>
          </a:solidFill>
          <a:ln>
            <a:noFill/>
          </a:ln>
        </p:spPr>
      </p:pic>
    </p:spTree>
    <p:extLst>
      <p:ext uri="{BB962C8B-B14F-4D97-AF65-F5344CB8AC3E}">
        <p14:creationId xmlns:p14="http://schemas.microsoft.com/office/powerpoint/2010/main" val="22340716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8B845-1102-A244-83AD-4D66DF09C32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8EB050D-2F65-1534-A35F-89705E916D0D}"/>
              </a:ext>
            </a:extLst>
          </p:cNvPr>
          <p:cNvSpPr>
            <a:spLocks noGrp="1"/>
          </p:cNvSpPr>
          <p:nvPr>
            <p:ph type="body" sz="quarter" idx="18"/>
          </p:nvPr>
        </p:nvSpPr>
        <p:spPr>
          <a:xfrm>
            <a:off x="537124" y="1260550"/>
            <a:ext cx="4796301" cy="4591427"/>
          </a:xfrm>
          <a:prstGeom prst="rect">
            <a:avLst/>
          </a:prstGeom>
        </p:spPr>
        <p:txBody>
          <a:bodyPr lIns="91440" tIns="45720" rIns="91440" bIns="45720" anchor="t"/>
          <a:lstStyle/>
          <a:p>
            <a:pPr marL="0" indent="0">
              <a:lnSpc>
                <a:spcPct val="100000"/>
              </a:lnSpc>
            </a:pPr>
            <a:r>
              <a:rPr lang="en-GB" sz="2000" b="1"/>
              <a:t>Grid4C – AI-powered energy analytics</a:t>
            </a:r>
          </a:p>
          <a:p>
            <a:r>
              <a:rPr lang="en-GB" sz="2000" i="1"/>
              <a:t>How it enhances energy management:</a:t>
            </a:r>
          </a:p>
          <a:p>
            <a:pPr marL="342900" indent="-342900">
              <a:buFont typeface="Arial" panose="020B0604020202020204" pitchFamily="34" charset="0"/>
              <a:buChar char="•"/>
            </a:pPr>
            <a:r>
              <a:rPr lang="en-GB" sz="2000"/>
              <a:t>Helps utilities forecast demand and supply at a granular level</a:t>
            </a:r>
          </a:p>
          <a:p>
            <a:pPr marL="342900" indent="-342900">
              <a:buFont typeface="Arial" panose="020B0604020202020204" pitchFamily="34" charset="0"/>
              <a:buChar char="•"/>
            </a:pPr>
            <a:r>
              <a:rPr lang="en-GB" sz="2000"/>
              <a:t>Improves planning for renewable integration</a:t>
            </a:r>
          </a:p>
          <a:p>
            <a:pPr marL="342900" indent="-342900">
              <a:buFont typeface="Arial" panose="020B0604020202020204" pitchFamily="34" charset="0"/>
              <a:buChar char="•"/>
            </a:pPr>
            <a:r>
              <a:rPr lang="en-GB" sz="2000"/>
              <a:t>Supports decisions on grid balance and reliability</a:t>
            </a:r>
          </a:p>
          <a:p>
            <a:pPr marL="0" indent="0"/>
            <a:r>
              <a:rPr lang="en-GB" sz="1600" i="1"/>
              <a:t>This tool shows how AI is used in real operations to turn raw grid data into actionable predictions.</a:t>
            </a:r>
          </a:p>
          <a:p>
            <a:pPr>
              <a:lnSpc>
                <a:spcPct val="100000"/>
              </a:lnSpc>
            </a:pPr>
            <a:r>
              <a:rPr lang="en-GB" sz="2000" b="1"/>
              <a:t>C3 AI energy management</a:t>
            </a:r>
          </a:p>
          <a:p>
            <a:r>
              <a:rPr lang="en-GB" sz="2000" i="1"/>
              <a:t>How it enhances energy management:</a:t>
            </a:r>
          </a:p>
          <a:p>
            <a:pPr marL="342900" indent="-342900">
              <a:buFont typeface="Arial" panose="020B0604020202020204" pitchFamily="34" charset="0"/>
              <a:buChar char="•"/>
            </a:pPr>
            <a:r>
              <a:rPr lang="en-GB" sz="2000"/>
              <a:t>Predicts energy use and emissions</a:t>
            </a:r>
          </a:p>
          <a:p>
            <a:pPr marL="342900" indent="-342900">
              <a:buFont typeface="Arial" panose="020B0604020202020204" pitchFamily="34" charset="0"/>
              <a:buChar char="•"/>
            </a:pPr>
            <a:r>
              <a:rPr lang="en-GB" sz="2000" dirty="0"/>
              <a:t>Identifies high-value efficiency projects</a:t>
            </a:r>
            <a:endParaRPr lang="en-GB" sz="2000" dirty="0">
              <a:ea typeface="Calibri"/>
              <a:cs typeface="Calibri"/>
            </a:endParaRPr>
          </a:p>
          <a:p>
            <a:pPr>
              <a:lnSpc>
                <a:spcPct val="100000"/>
              </a:lnSpc>
            </a:pPr>
            <a:endParaRPr lang="en-GB" sz="2000" b="1"/>
          </a:p>
          <a:p>
            <a:pPr>
              <a:lnSpc>
                <a:spcPct val="100000"/>
              </a:lnSpc>
            </a:pPr>
            <a:endParaRPr lang="en-GB" sz="2000"/>
          </a:p>
        </p:txBody>
      </p:sp>
      <p:sp>
        <p:nvSpPr>
          <p:cNvPr id="2" name="Text Placeholder 3">
            <a:extLst>
              <a:ext uri="{FF2B5EF4-FFF2-40B4-BE49-F238E27FC236}">
                <a16:creationId xmlns:a16="http://schemas.microsoft.com/office/drawing/2014/main" id="{DD53FA93-4FAA-1A6A-302D-DC6009351DCD}"/>
              </a:ext>
            </a:extLst>
          </p:cNvPr>
          <p:cNvSpPr txBox="1">
            <a:spLocks/>
          </p:cNvSpPr>
          <p:nvPr/>
        </p:nvSpPr>
        <p:spPr>
          <a:xfrm>
            <a:off x="6067336" y="1267949"/>
            <a:ext cx="5538548" cy="459142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26262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GB" sz="2000"/>
              <a:t>Supports strategic energy planning</a:t>
            </a:r>
          </a:p>
          <a:p>
            <a:pPr marL="0" indent="0"/>
            <a:r>
              <a:rPr lang="en-GB" sz="1600" i="1" dirty="0"/>
              <a:t>Learners can see how AI helps organisations optimise energy at scale, not just in theory but in real business planning.</a:t>
            </a:r>
            <a:endParaRPr lang="en-GB" sz="1600" i="1" dirty="0">
              <a:ea typeface="Calibri"/>
              <a:cs typeface="Calibri"/>
            </a:endParaRPr>
          </a:p>
          <a:p>
            <a:pPr>
              <a:lnSpc>
                <a:spcPct val="100000"/>
              </a:lnSpc>
            </a:pPr>
            <a:endParaRPr lang="en-GB" sz="2000" b="1"/>
          </a:p>
          <a:p>
            <a:pPr>
              <a:lnSpc>
                <a:spcPct val="100000"/>
              </a:lnSpc>
            </a:pPr>
            <a:r>
              <a:rPr lang="en-GB" sz="2000" b="1" dirty="0" err="1"/>
              <a:t>Trawa</a:t>
            </a:r>
            <a:r>
              <a:rPr lang="en-GB" sz="2000" b="1" dirty="0"/>
              <a:t> – AI-driven energy management platform</a:t>
            </a:r>
            <a:endParaRPr lang="en-GB" sz="2000" b="1" dirty="0">
              <a:ea typeface="Calibri"/>
              <a:cs typeface="Calibri"/>
            </a:endParaRPr>
          </a:p>
          <a:p>
            <a:r>
              <a:rPr lang="en-GB" sz="2000" i="1"/>
              <a:t>How it enhances energy management:</a:t>
            </a:r>
          </a:p>
          <a:p>
            <a:pPr marL="342900" indent="-342900">
              <a:buFont typeface="Arial" panose="020B0604020202020204" pitchFamily="34" charset="0"/>
              <a:buChar char="•"/>
            </a:pPr>
            <a:r>
              <a:rPr lang="en-GB" sz="2000"/>
              <a:t>Balances energy buying and usage</a:t>
            </a:r>
          </a:p>
          <a:p>
            <a:pPr marL="342900" indent="-342900">
              <a:buFont typeface="Arial" panose="020B0604020202020204" pitchFamily="34" charset="0"/>
              <a:buChar char="•"/>
            </a:pPr>
            <a:r>
              <a:rPr lang="en-GB" sz="2000"/>
              <a:t>Manages battery storage intelligently</a:t>
            </a:r>
          </a:p>
          <a:p>
            <a:pPr marL="342900" indent="-342900">
              <a:buFont typeface="Arial" panose="020B0604020202020204" pitchFamily="34" charset="0"/>
              <a:buChar char="•"/>
            </a:pPr>
            <a:r>
              <a:rPr lang="en-GB" sz="2000"/>
              <a:t>Optimises energy flows in response to changing conditions</a:t>
            </a:r>
          </a:p>
          <a:p>
            <a:pPr marL="0" indent="0">
              <a:lnSpc>
                <a:spcPct val="100000"/>
              </a:lnSpc>
            </a:pPr>
            <a:r>
              <a:rPr lang="en-GB" sz="1600" i="1"/>
              <a:t>This platform shows how AI tools are used in commercial and industrial settings to implement sustainability goals with real financial benefits.</a:t>
            </a:r>
            <a:endParaRPr lang="en-GB" sz="1600" i="1">
              <a:ea typeface="Calibri" panose="020F0502020204030204"/>
              <a:cs typeface="Calibri" panose="020F0502020204030204"/>
            </a:endParaRPr>
          </a:p>
        </p:txBody>
      </p:sp>
      <p:sp>
        <p:nvSpPr>
          <p:cNvPr id="3" name="Rektangel 2">
            <a:extLst>
              <a:ext uri="{FF2B5EF4-FFF2-40B4-BE49-F238E27FC236}">
                <a16:creationId xmlns:a16="http://schemas.microsoft.com/office/drawing/2014/main" id="{3278D72B-1875-F626-B751-9A369F298F44}"/>
              </a:ext>
            </a:extLst>
          </p:cNvPr>
          <p:cNvSpPr/>
          <p:nvPr/>
        </p:nvSpPr>
        <p:spPr>
          <a:xfrm>
            <a:off x="5786381" y="1260550"/>
            <a:ext cx="45719" cy="4973979"/>
          </a:xfrm>
          <a:prstGeom prst="rect">
            <a:avLst/>
          </a:prstGeom>
          <a:solidFill>
            <a:schemeClr val="tx1"/>
          </a:solidFill>
          <a:ln>
            <a:solidFill>
              <a:schemeClr val="tx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8" name="Text Placeholder 4">
            <a:extLst>
              <a:ext uri="{FF2B5EF4-FFF2-40B4-BE49-F238E27FC236}">
                <a16:creationId xmlns:a16="http://schemas.microsoft.com/office/drawing/2014/main" id="{963C4A06-3B8F-268B-A03F-E2717B71D33A}"/>
              </a:ext>
            </a:extLst>
          </p:cNvPr>
          <p:cNvSpPr txBox="1">
            <a:spLocks/>
          </p:cNvSpPr>
          <p:nvPr/>
        </p:nvSpPr>
        <p:spPr>
          <a:xfrm>
            <a:off x="537124" y="456896"/>
            <a:ext cx="10653390"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51C4C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3 real AI tools/platforms used in the energy industry </a:t>
            </a:r>
          </a:p>
          <a:p>
            <a:endParaRPr lang="en-US"/>
          </a:p>
        </p:txBody>
      </p:sp>
    </p:spTree>
    <p:extLst>
      <p:ext uri="{BB962C8B-B14F-4D97-AF65-F5344CB8AC3E}">
        <p14:creationId xmlns:p14="http://schemas.microsoft.com/office/powerpoint/2010/main" val="30925400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8252AB-A2AE-CB87-F9EC-353509A0FC16}"/>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80ABA088-BAAD-9115-309D-322BD6D1275B}"/>
              </a:ext>
            </a:extLst>
          </p:cNvPr>
          <p:cNvSpPr>
            <a:spLocks noGrp="1"/>
          </p:cNvSpPr>
          <p:nvPr>
            <p:ph type="body" sz="quarter" idx="18"/>
          </p:nvPr>
        </p:nvSpPr>
        <p:spPr>
          <a:xfrm>
            <a:off x="6273083" y="1265826"/>
            <a:ext cx="5839382" cy="4377696"/>
          </a:xfrm>
        </p:spPr>
        <p:txBody>
          <a:bodyPr lIns="91440" tIns="45720" rIns="91440" bIns="45720" anchor="t"/>
          <a:lstStyle/>
          <a:p>
            <a:r>
              <a:rPr lang="en-GB" sz="1800" b="1"/>
              <a:t>Activity 1: Interpreting AI demand forecasts (practice)</a:t>
            </a:r>
            <a:endParaRPr lang="en-GB" sz="1800" b="1">
              <a:ea typeface="Calibri"/>
              <a:cs typeface="Calibri"/>
            </a:endParaRPr>
          </a:p>
          <a:p>
            <a:r>
              <a:rPr lang="en-GB" sz="1800" b="1"/>
              <a:t>Goal:</a:t>
            </a:r>
            <a:r>
              <a:rPr lang="en-GB" sz="1800"/>
              <a:t> Understand how AI supports load forecasting.</a:t>
            </a:r>
            <a:endParaRPr lang="en-GB" sz="1800">
              <a:ea typeface="Calibri"/>
              <a:cs typeface="Calibri"/>
            </a:endParaRPr>
          </a:p>
          <a:p>
            <a:r>
              <a:rPr lang="en-GB" sz="1800" b="1"/>
              <a:t>Suggested task: </a:t>
            </a:r>
            <a:r>
              <a:rPr lang="en-GB" sz="1800"/>
              <a:t>Students are given a simplified demand forecast chart (hourly or daily), and a basic context (weather, weekday/weekend, EV charging).</a:t>
            </a:r>
            <a:endParaRPr lang="en-GB" sz="1800">
              <a:ea typeface="Calibri"/>
              <a:cs typeface="Calibri"/>
            </a:endParaRPr>
          </a:p>
          <a:p>
            <a:r>
              <a:rPr lang="en-GB" sz="1800" b="1"/>
              <a:t>Questions:</a:t>
            </a:r>
            <a:endParaRPr lang="en-GB" sz="1800" b="1">
              <a:ea typeface="Calibri"/>
              <a:cs typeface="Calibri"/>
            </a:endParaRPr>
          </a:p>
          <a:p>
            <a:r>
              <a:rPr lang="en-GB" sz="1800"/>
              <a:t>When is peak demand expected?</a:t>
            </a:r>
            <a:endParaRPr lang="en-GB" sz="1800">
              <a:ea typeface="Calibri"/>
              <a:cs typeface="Calibri"/>
            </a:endParaRPr>
          </a:p>
          <a:p>
            <a:r>
              <a:rPr lang="en-GB" sz="1800"/>
              <a:t>What factors influence the forecast?</a:t>
            </a:r>
            <a:endParaRPr lang="en-GB" sz="1800">
              <a:ea typeface="Calibri"/>
              <a:cs typeface="Calibri"/>
            </a:endParaRPr>
          </a:p>
          <a:p>
            <a:r>
              <a:rPr lang="en-GB" sz="1800"/>
              <a:t>What decisions should a grid operator make based on this?</a:t>
            </a:r>
            <a:endParaRPr lang="en-GB" sz="1800">
              <a:ea typeface="Calibri"/>
              <a:cs typeface="Calibri"/>
            </a:endParaRPr>
          </a:p>
          <a:p>
            <a:r>
              <a:rPr lang="en-GB" sz="1800" b="1"/>
              <a:t>Learning outcome:</a:t>
            </a:r>
            <a:br>
              <a:rPr lang="en-GB" sz="1800" dirty="0"/>
            </a:br>
            <a:r>
              <a:rPr lang="en-GB" sz="1800"/>
              <a:t>Students learn how AI predictions support grid planning and risk reduction.</a:t>
            </a:r>
            <a:endParaRPr lang="en-GB" sz="1800">
              <a:ea typeface="Calibri"/>
              <a:cs typeface="Calibri"/>
            </a:endParaRPr>
          </a:p>
          <a:p>
            <a:endParaRPr lang="en-GB" sz="1600"/>
          </a:p>
          <a:p>
            <a:r>
              <a:rPr lang="en-GB" sz="1400" i="1"/>
              <a:t>* suitable for VET (EQF 4–6)</a:t>
            </a:r>
          </a:p>
          <a:p>
            <a:pPr marL="0"/>
            <a:endParaRPr lang="en-IE" sz="1600"/>
          </a:p>
        </p:txBody>
      </p:sp>
      <p:sp>
        <p:nvSpPr>
          <p:cNvPr id="7" name="Text Placeholder 6">
            <a:extLst>
              <a:ext uri="{FF2B5EF4-FFF2-40B4-BE49-F238E27FC236}">
                <a16:creationId xmlns:a16="http://schemas.microsoft.com/office/drawing/2014/main" id="{46C73B72-01B4-14E9-28B3-4BC6D8B51ECD}"/>
              </a:ext>
            </a:extLst>
          </p:cNvPr>
          <p:cNvSpPr>
            <a:spLocks noGrp="1"/>
          </p:cNvSpPr>
          <p:nvPr>
            <p:ph type="body" sz="quarter" idx="16"/>
          </p:nvPr>
        </p:nvSpPr>
        <p:spPr>
          <a:xfrm>
            <a:off x="6273083" y="273174"/>
            <a:ext cx="5368184" cy="992652"/>
          </a:xfrm>
        </p:spPr>
        <p:txBody>
          <a:bodyPr lIns="91440" tIns="45720" rIns="91440" bIns="45720" anchor="t">
            <a:noAutofit/>
          </a:bodyPr>
          <a:lstStyle/>
          <a:p>
            <a:r>
              <a:rPr lang="en-GB" sz="2200"/>
              <a:t>Learning activity for: Grid4C – AI for energy data analytics &amp; forecasting (utilities)*</a:t>
            </a:r>
            <a:endParaRPr lang="en-IE" sz="2200"/>
          </a:p>
        </p:txBody>
      </p:sp>
      <p:sp>
        <p:nvSpPr>
          <p:cNvPr id="17" name="Freeform 16">
            <a:extLst>
              <a:ext uri="{FF2B5EF4-FFF2-40B4-BE49-F238E27FC236}">
                <a16:creationId xmlns:a16="http://schemas.microsoft.com/office/drawing/2014/main" id="{DC62731C-F2FD-33D7-65DB-AE2084A33F7F}"/>
              </a:ext>
            </a:extLst>
          </p:cNvPr>
          <p:cNvSpPr/>
          <p:nvPr/>
        </p:nvSpPr>
        <p:spPr>
          <a:xfrm rot="5551673">
            <a:off x="9464822" y="5119088"/>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pic>
        <p:nvPicPr>
          <p:cNvPr id="9" name="Plassholder for bilde 8" descr="Et bilde som inneholder lyn, sky, tordenvær, Torden&#10;&#10;KI-generert innhold kan være feil.">
            <a:extLst>
              <a:ext uri="{FF2B5EF4-FFF2-40B4-BE49-F238E27FC236}">
                <a16:creationId xmlns:a16="http://schemas.microsoft.com/office/drawing/2014/main" id="{FA963B1B-2012-12B8-DD0F-29F7DD78BAEA}"/>
              </a:ext>
            </a:extLst>
          </p:cNvPr>
          <p:cNvPicPr>
            <a:picLocks noGrp="1" noChangeAspect="1"/>
          </p:cNvPicPr>
          <p:nvPr>
            <p:ph type="pic" sz="quarter" idx="44"/>
          </p:nvPr>
        </p:nvPicPr>
        <p:blipFill>
          <a:blip r:embed="rId2"/>
          <a:srcRect l="18980" r="18980"/>
          <a:stretch/>
        </p:blipFill>
        <p:spPr>
          <a:prstGeom prst="rect">
            <a:avLst/>
          </a:prstGeom>
          <a:solidFill>
            <a:srgbClr val="FFFFFF">
              <a:lumMod val="95000"/>
            </a:srgbClr>
          </a:solidFill>
        </p:spPr>
      </p:pic>
    </p:spTree>
    <p:extLst>
      <p:ext uri="{BB962C8B-B14F-4D97-AF65-F5344CB8AC3E}">
        <p14:creationId xmlns:p14="http://schemas.microsoft.com/office/powerpoint/2010/main" val="16738580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750F0-8AD4-5785-5890-B803CD3A44E7}"/>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567AB86D-6D39-507A-3912-D24F9050814F}"/>
              </a:ext>
            </a:extLst>
          </p:cNvPr>
          <p:cNvSpPr>
            <a:spLocks noGrp="1"/>
          </p:cNvSpPr>
          <p:nvPr>
            <p:ph type="body" sz="quarter" idx="18"/>
          </p:nvPr>
        </p:nvSpPr>
        <p:spPr>
          <a:xfrm>
            <a:off x="6147691" y="1265826"/>
            <a:ext cx="5839382" cy="4377696"/>
          </a:xfrm>
        </p:spPr>
        <p:txBody>
          <a:bodyPr/>
          <a:lstStyle/>
          <a:p>
            <a:r>
              <a:rPr lang="en-GB" sz="1600" b="1"/>
              <a:t>Activity 1 – AI-supported energy audit (practice)</a:t>
            </a:r>
          </a:p>
          <a:p>
            <a:r>
              <a:rPr lang="en-GB" sz="1600" b="1"/>
              <a:t>Goal:</a:t>
            </a:r>
            <a:r>
              <a:rPr lang="en-GB" sz="1600"/>
              <a:t> Learn how AI identifies inefficiencies.</a:t>
            </a:r>
          </a:p>
          <a:p>
            <a:r>
              <a:rPr lang="en-GB" sz="1600" b="1"/>
              <a:t>Suggested task: </a:t>
            </a:r>
            <a:r>
              <a:rPr lang="en-GB" sz="1600"/>
              <a:t>Students receive a fictional company profile:</a:t>
            </a:r>
          </a:p>
          <a:p>
            <a:pPr marL="285750" indent="-285750">
              <a:buFont typeface="Arial" panose="020B0604020202020204" pitchFamily="34" charset="0"/>
              <a:buChar char="•"/>
            </a:pPr>
            <a:r>
              <a:rPr lang="en-GB" sz="1600"/>
              <a:t>energy usage by building</a:t>
            </a:r>
          </a:p>
          <a:p>
            <a:pPr marL="285750" indent="-285750">
              <a:buFont typeface="Arial" panose="020B0604020202020204" pitchFamily="34" charset="0"/>
              <a:buChar char="•"/>
            </a:pPr>
            <a:r>
              <a:rPr lang="en-GB" sz="1600"/>
              <a:t>operating hours</a:t>
            </a:r>
          </a:p>
          <a:p>
            <a:pPr marL="285750" indent="-285750">
              <a:buFont typeface="Arial" panose="020B0604020202020204" pitchFamily="34" charset="0"/>
              <a:buChar char="•"/>
            </a:pPr>
            <a:r>
              <a:rPr lang="en-GB" sz="1600"/>
              <a:t>production levels</a:t>
            </a:r>
          </a:p>
          <a:p>
            <a:r>
              <a:rPr lang="en-GB" sz="1600"/>
              <a:t>Simulate how C3 AI would:</a:t>
            </a:r>
          </a:p>
          <a:p>
            <a:pPr marL="285750" indent="-285750">
              <a:buFont typeface="Arial" panose="020B0604020202020204" pitchFamily="34" charset="0"/>
              <a:buChar char="•"/>
            </a:pPr>
            <a:r>
              <a:rPr lang="en-GB" sz="1600"/>
              <a:t>detect abnormal consumption</a:t>
            </a:r>
          </a:p>
          <a:p>
            <a:pPr marL="285750" indent="-285750">
              <a:buFont typeface="Arial" panose="020B0604020202020204" pitchFamily="34" charset="0"/>
              <a:buChar char="•"/>
            </a:pPr>
            <a:r>
              <a:rPr lang="en-GB" sz="1600"/>
              <a:t>suggest efficiency actions</a:t>
            </a:r>
          </a:p>
          <a:p>
            <a:pPr marL="285750" indent="-285750">
              <a:buFont typeface="Arial" panose="020B0604020202020204" pitchFamily="34" charset="0"/>
              <a:buChar char="•"/>
            </a:pPr>
            <a:r>
              <a:rPr lang="en-GB" sz="1600"/>
              <a:t>propose 3 improvement measures.</a:t>
            </a:r>
          </a:p>
          <a:p>
            <a:r>
              <a:rPr lang="en-GB" sz="1600" b="1"/>
              <a:t>Learning outcome:</a:t>
            </a:r>
            <a:br>
              <a:rPr lang="en-GB" sz="1600"/>
            </a:br>
            <a:r>
              <a:rPr lang="en-GB" sz="1600"/>
              <a:t>Understanding AI-driven optimisation and sustainability planning.</a:t>
            </a:r>
          </a:p>
          <a:p>
            <a:endParaRPr lang="en-GB" sz="1600"/>
          </a:p>
          <a:p>
            <a:r>
              <a:rPr lang="en-GB" sz="1400" i="1"/>
              <a:t>* suitable for VET (EQF 4–6)</a:t>
            </a:r>
          </a:p>
          <a:p>
            <a:pPr marL="0"/>
            <a:endParaRPr lang="en-IE" sz="1600"/>
          </a:p>
        </p:txBody>
      </p:sp>
      <p:sp>
        <p:nvSpPr>
          <p:cNvPr id="7" name="Text Placeholder 6">
            <a:extLst>
              <a:ext uri="{FF2B5EF4-FFF2-40B4-BE49-F238E27FC236}">
                <a16:creationId xmlns:a16="http://schemas.microsoft.com/office/drawing/2014/main" id="{B9B453DE-8C10-AB0D-256F-028381EB0BC9}"/>
              </a:ext>
            </a:extLst>
          </p:cNvPr>
          <p:cNvSpPr>
            <a:spLocks noGrp="1"/>
          </p:cNvSpPr>
          <p:nvPr>
            <p:ph type="body" sz="quarter" idx="16"/>
          </p:nvPr>
        </p:nvSpPr>
        <p:spPr>
          <a:xfrm>
            <a:off x="6147690" y="273174"/>
            <a:ext cx="5579143" cy="992652"/>
          </a:xfrm>
        </p:spPr>
        <p:txBody>
          <a:bodyPr/>
          <a:lstStyle/>
          <a:p>
            <a:r>
              <a:rPr lang="en-GB" sz="2000"/>
              <a:t>Learning activity for: C3 AI Energy Management – AI for efficiency &amp; strategic planning *</a:t>
            </a:r>
            <a:endParaRPr lang="en-IE" sz="1800"/>
          </a:p>
        </p:txBody>
      </p:sp>
      <p:sp>
        <p:nvSpPr>
          <p:cNvPr id="17" name="Freeform 16">
            <a:extLst>
              <a:ext uri="{FF2B5EF4-FFF2-40B4-BE49-F238E27FC236}">
                <a16:creationId xmlns:a16="http://schemas.microsoft.com/office/drawing/2014/main" id="{2338A477-AF95-9FA2-D038-EADDBAD87506}"/>
              </a:ext>
            </a:extLst>
          </p:cNvPr>
          <p:cNvSpPr/>
          <p:nvPr/>
        </p:nvSpPr>
        <p:spPr>
          <a:xfrm rot="5551673">
            <a:off x="9464822" y="5119088"/>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pic>
        <p:nvPicPr>
          <p:cNvPr id="5" name="Plassholder for bilde 4" descr="Et bilde som inneholder duppeditt, Elektronisk anordning, Nettbrett, Mobiltelefon&#10;&#10;KI-generert innhold kan være feil.">
            <a:extLst>
              <a:ext uri="{FF2B5EF4-FFF2-40B4-BE49-F238E27FC236}">
                <a16:creationId xmlns:a16="http://schemas.microsoft.com/office/drawing/2014/main" id="{D1E7A96D-542A-92EE-E891-941513A03EB3}"/>
              </a:ext>
            </a:extLst>
          </p:cNvPr>
          <p:cNvPicPr>
            <a:picLocks noGrp="1" noChangeAspect="1"/>
          </p:cNvPicPr>
          <p:nvPr>
            <p:ph type="pic" sz="quarter" idx="44"/>
          </p:nvPr>
        </p:nvPicPr>
        <p:blipFill>
          <a:blip r:embed="rId2"/>
          <a:srcRect l="13926" r="13926"/>
          <a:stretch/>
        </p:blipFill>
        <p:spPr>
          <a:prstGeom prst="rect">
            <a:avLst/>
          </a:prstGeom>
          <a:solidFill>
            <a:srgbClr val="FFFFFF">
              <a:lumMod val="95000"/>
            </a:srgbClr>
          </a:solidFill>
        </p:spPr>
      </p:pic>
    </p:spTree>
    <p:extLst>
      <p:ext uri="{BB962C8B-B14F-4D97-AF65-F5344CB8AC3E}">
        <p14:creationId xmlns:p14="http://schemas.microsoft.com/office/powerpoint/2010/main" val="32302473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A4A66-6AF1-EC59-8AC9-A95F0BFB4AA5}"/>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DE560332-3AEF-5859-0267-1D9A72683D0B}"/>
              </a:ext>
            </a:extLst>
          </p:cNvPr>
          <p:cNvSpPr>
            <a:spLocks noGrp="1"/>
          </p:cNvSpPr>
          <p:nvPr>
            <p:ph type="body" sz="quarter" idx="18"/>
          </p:nvPr>
        </p:nvSpPr>
        <p:spPr>
          <a:xfrm>
            <a:off x="6147691" y="1265826"/>
            <a:ext cx="5839382" cy="5067436"/>
          </a:xfrm>
        </p:spPr>
        <p:txBody>
          <a:bodyPr/>
          <a:lstStyle/>
          <a:p>
            <a:r>
              <a:rPr lang="en-GB" sz="1600" b="1"/>
              <a:t>Activity 1 – Smart energy buying simulation (decision-making)</a:t>
            </a:r>
          </a:p>
          <a:p>
            <a:r>
              <a:rPr lang="en-GB" sz="1600" b="1"/>
              <a:t>Goal:</a:t>
            </a:r>
            <a:r>
              <a:rPr lang="en-GB" sz="1600"/>
              <a:t> Learn AI-based optimisation logic.</a:t>
            </a:r>
          </a:p>
          <a:p>
            <a:r>
              <a:rPr lang="en-GB" sz="1600" b="1"/>
              <a:t>Suggested task: </a:t>
            </a:r>
            <a:r>
              <a:rPr lang="en-GB" sz="1600"/>
              <a:t>Students are given:</a:t>
            </a:r>
          </a:p>
          <a:p>
            <a:pPr marL="285750" indent="-285750">
              <a:buFont typeface="Arial" panose="020B0604020202020204" pitchFamily="34" charset="0"/>
              <a:buChar char="•"/>
            </a:pPr>
            <a:r>
              <a:rPr lang="en-GB" sz="1600"/>
              <a:t>hourly electricity prices</a:t>
            </a:r>
          </a:p>
          <a:p>
            <a:pPr marL="285750" indent="-285750">
              <a:buFont typeface="Arial" panose="020B0604020202020204" pitchFamily="34" charset="0"/>
              <a:buChar char="•"/>
            </a:pPr>
            <a:r>
              <a:rPr lang="en-GB" sz="1600"/>
              <a:t>battery capacity</a:t>
            </a:r>
          </a:p>
          <a:p>
            <a:pPr marL="285750" indent="-285750">
              <a:buFont typeface="Arial" panose="020B0604020202020204" pitchFamily="34" charset="0"/>
              <a:buChar char="•"/>
            </a:pPr>
            <a:r>
              <a:rPr lang="en-GB" sz="1600"/>
              <a:t>energy demand profile</a:t>
            </a:r>
          </a:p>
          <a:p>
            <a:r>
              <a:rPr lang="en-GB" sz="1600"/>
              <a:t>They decide:</a:t>
            </a:r>
          </a:p>
          <a:p>
            <a:pPr marL="285750" indent="-285750">
              <a:buFont typeface="Arial" panose="020B0604020202020204" pitchFamily="34" charset="0"/>
              <a:buChar char="•"/>
            </a:pPr>
            <a:r>
              <a:rPr lang="en-GB" sz="1600"/>
              <a:t>when to buy energy</a:t>
            </a:r>
          </a:p>
          <a:p>
            <a:pPr marL="285750" indent="-285750">
              <a:buFont typeface="Arial" panose="020B0604020202020204" pitchFamily="34" charset="0"/>
              <a:buChar char="•"/>
            </a:pPr>
            <a:r>
              <a:rPr lang="en-GB" sz="1600"/>
              <a:t>when to store</a:t>
            </a:r>
          </a:p>
          <a:p>
            <a:pPr marL="285750" indent="-285750">
              <a:buFont typeface="Arial" panose="020B0604020202020204" pitchFamily="34" charset="0"/>
              <a:buChar char="•"/>
            </a:pPr>
            <a:r>
              <a:rPr lang="en-GB" sz="1600"/>
              <a:t>when to use stored energy</a:t>
            </a:r>
          </a:p>
          <a:p>
            <a:r>
              <a:rPr lang="en-GB" sz="1600"/>
              <a:t>Then compare with an “AI-optimised solution”.</a:t>
            </a:r>
          </a:p>
          <a:p>
            <a:r>
              <a:rPr lang="en-GB" sz="1600" b="1"/>
              <a:t>Learning outcome:</a:t>
            </a:r>
            <a:br>
              <a:rPr lang="en-GB" sz="1600"/>
            </a:br>
            <a:r>
              <a:rPr lang="en-GB" sz="1600"/>
              <a:t>Understanding AI optimisation in cost and sustainability trade-offs.</a:t>
            </a:r>
          </a:p>
          <a:p>
            <a:r>
              <a:rPr lang="en-GB" sz="1400" i="1"/>
              <a:t>* suitable for VET (EQF 4–6)</a:t>
            </a:r>
          </a:p>
          <a:p>
            <a:pPr marL="0"/>
            <a:endParaRPr lang="en-IE" sz="1600"/>
          </a:p>
        </p:txBody>
      </p:sp>
      <p:sp>
        <p:nvSpPr>
          <p:cNvPr id="7" name="Text Placeholder 6">
            <a:extLst>
              <a:ext uri="{FF2B5EF4-FFF2-40B4-BE49-F238E27FC236}">
                <a16:creationId xmlns:a16="http://schemas.microsoft.com/office/drawing/2014/main" id="{6B06364A-40CB-E28B-A849-CBF995F43268}"/>
              </a:ext>
            </a:extLst>
          </p:cNvPr>
          <p:cNvSpPr>
            <a:spLocks noGrp="1"/>
          </p:cNvSpPr>
          <p:nvPr>
            <p:ph type="body" sz="quarter" idx="16"/>
          </p:nvPr>
        </p:nvSpPr>
        <p:spPr>
          <a:xfrm>
            <a:off x="6147690" y="273174"/>
            <a:ext cx="5579143" cy="992652"/>
          </a:xfrm>
        </p:spPr>
        <p:txBody>
          <a:bodyPr/>
          <a:lstStyle/>
          <a:p>
            <a:r>
              <a:rPr lang="da-DK" sz="2000"/>
              <a:t>Trawa – AI for energy procurement &amp; storage optimisation </a:t>
            </a:r>
            <a:r>
              <a:rPr lang="en-GB" sz="2000"/>
              <a:t>*</a:t>
            </a:r>
            <a:endParaRPr lang="en-IE" sz="1800"/>
          </a:p>
        </p:txBody>
      </p:sp>
      <p:sp>
        <p:nvSpPr>
          <p:cNvPr id="17" name="Freeform 16">
            <a:extLst>
              <a:ext uri="{FF2B5EF4-FFF2-40B4-BE49-F238E27FC236}">
                <a16:creationId xmlns:a16="http://schemas.microsoft.com/office/drawing/2014/main" id="{C3A2A49D-0D35-00AC-7F57-6088F4E2463B}"/>
              </a:ext>
            </a:extLst>
          </p:cNvPr>
          <p:cNvSpPr/>
          <p:nvPr/>
        </p:nvSpPr>
        <p:spPr>
          <a:xfrm rot="5551673">
            <a:off x="9464822" y="5119088"/>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pic>
        <p:nvPicPr>
          <p:cNvPr id="11" name="Plassholder for bilde 10" descr="Et bilde som inneholder lyspære, stillebensfotografi, glødepære, stilleben&#10;&#10;KI-generert innhold kan være feil.">
            <a:extLst>
              <a:ext uri="{FF2B5EF4-FFF2-40B4-BE49-F238E27FC236}">
                <a16:creationId xmlns:a16="http://schemas.microsoft.com/office/drawing/2014/main" id="{4E994412-EE2B-905C-26C4-53A40CE680E1}"/>
              </a:ext>
            </a:extLst>
          </p:cNvPr>
          <p:cNvPicPr>
            <a:picLocks noGrp="1" noChangeAspect="1"/>
          </p:cNvPicPr>
          <p:nvPr>
            <p:ph type="pic" sz="quarter" idx="44"/>
          </p:nvPr>
        </p:nvPicPr>
        <p:blipFill>
          <a:blip r:embed="rId2"/>
          <a:srcRect l="18797" r="18797"/>
          <a:stretch/>
        </p:blipFill>
        <p:spPr>
          <a:prstGeom prst="rect">
            <a:avLst/>
          </a:prstGeom>
          <a:solidFill>
            <a:srgbClr val="FFFFFF">
              <a:lumMod val="95000"/>
            </a:srgbClr>
          </a:solidFill>
        </p:spPr>
      </p:pic>
    </p:spTree>
    <p:extLst>
      <p:ext uri="{BB962C8B-B14F-4D97-AF65-F5344CB8AC3E}">
        <p14:creationId xmlns:p14="http://schemas.microsoft.com/office/powerpoint/2010/main" val="40313483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01ECB-97E8-2851-1347-05C9C68D0B2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6CF55C9-6CB8-93BC-398D-89AB8A89F93D}"/>
              </a:ext>
            </a:extLst>
          </p:cNvPr>
          <p:cNvSpPr>
            <a:spLocks noGrp="1"/>
          </p:cNvSpPr>
          <p:nvPr>
            <p:ph type="body" sz="quarter" idx="18"/>
          </p:nvPr>
        </p:nvSpPr>
        <p:spPr>
          <a:xfrm>
            <a:off x="5943600" y="1612373"/>
            <a:ext cx="5365102" cy="3913188"/>
          </a:xfrm>
          <a:prstGeom prst="rect">
            <a:avLst/>
          </a:prstGeom>
        </p:spPr>
        <p:txBody>
          <a:bodyPr/>
          <a:lstStyle/>
          <a:p>
            <a:pPr marL="0"/>
            <a:r>
              <a:rPr lang="en-GB"/>
              <a:t>Check out the following video about AI in vocational education &amp; training: opportunities, challenges, and future perspectives.</a:t>
            </a:r>
          </a:p>
          <a:p>
            <a:pPr marL="0"/>
            <a:endParaRPr lang="en-GB"/>
          </a:p>
          <a:p>
            <a:pPr marL="0"/>
            <a:endParaRPr lang="en-US"/>
          </a:p>
        </p:txBody>
      </p:sp>
      <p:sp>
        <p:nvSpPr>
          <p:cNvPr id="5" name="Text Placeholder 4">
            <a:extLst>
              <a:ext uri="{FF2B5EF4-FFF2-40B4-BE49-F238E27FC236}">
                <a16:creationId xmlns:a16="http://schemas.microsoft.com/office/drawing/2014/main" id="{0E39D40A-2007-50A7-F0CC-0186B2270CAF}"/>
              </a:ext>
            </a:extLst>
          </p:cNvPr>
          <p:cNvSpPr>
            <a:spLocks noGrp="1"/>
          </p:cNvSpPr>
          <p:nvPr>
            <p:ph type="body" sz="quarter" idx="16"/>
          </p:nvPr>
        </p:nvSpPr>
        <p:spPr>
          <a:prstGeom prst="rect">
            <a:avLst/>
          </a:prstGeom>
        </p:spPr>
        <p:txBody>
          <a:bodyPr/>
          <a:lstStyle/>
          <a:p>
            <a:r>
              <a:rPr lang="en-US"/>
              <a:t>WATCH</a:t>
            </a:r>
          </a:p>
        </p:txBody>
      </p:sp>
      <p:sp>
        <p:nvSpPr>
          <p:cNvPr id="10" name="Picture Placeholder 9">
            <a:extLst>
              <a:ext uri="{FF2B5EF4-FFF2-40B4-BE49-F238E27FC236}">
                <a16:creationId xmlns:a16="http://schemas.microsoft.com/office/drawing/2014/main" id="{7B20DE9E-61FE-381E-CA42-14D7103982D2}"/>
              </a:ext>
            </a:extLst>
          </p:cNvPr>
          <p:cNvSpPr>
            <a:spLocks noGrp="1"/>
          </p:cNvSpPr>
          <p:nvPr>
            <p:ph type="pic" sz="quarter" idx="10"/>
          </p:nvPr>
        </p:nvSpPr>
        <p:spPr/>
        <p:txBody>
          <a:bodyPr/>
          <a:lstStyle/>
          <a:p>
            <a:endParaRPr lang="en-IE"/>
          </a:p>
        </p:txBody>
      </p:sp>
      <p:pic>
        <p:nvPicPr>
          <p:cNvPr id="11" name="Online Media 10" title="AI in Vocational Education &amp; Training: Opportunities, Challenges, and Future Perspectives">
            <a:hlinkClick r:id="" action="ppaction://media"/>
            <a:extLst>
              <a:ext uri="{FF2B5EF4-FFF2-40B4-BE49-F238E27FC236}">
                <a16:creationId xmlns:a16="http://schemas.microsoft.com/office/drawing/2014/main" id="{7047C3F8-FDFB-03B1-F489-78AE27988985}"/>
              </a:ext>
            </a:extLst>
          </p:cNvPr>
          <p:cNvPicPr>
            <a:picLocks noRot="1" noChangeAspect="1"/>
          </p:cNvPicPr>
          <p:nvPr>
            <a:videoFile r:link="rId1"/>
          </p:nvPr>
        </p:nvPicPr>
        <p:blipFill>
          <a:blip r:embed="rId4"/>
          <a:stretch>
            <a:fillRect/>
          </a:stretch>
        </p:blipFill>
        <p:spPr>
          <a:xfrm>
            <a:off x="0" y="1535340"/>
            <a:ext cx="5196114" cy="3964543"/>
          </a:xfrm>
          <a:prstGeom prst="rect">
            <a:avLst/>
          </a:prstGeom>
        </p:spPr>
      </p:pic>
    </p:spTree>
    <p:extLst>
      <p:ext uri="{BB962C8B-B14F-4D97-AF65-F5344CB8AC3E}">
        <p14:creationId xmlns:p14="http://schemas.microsoft.com/office/powerpoint/2010/main" val="1907945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5434696" y="2313766"/>
            <a:ext cx="6010480" cy="2253043"/>
          </a:xfrm>
        </p:spPr>
        <p:txBody>
          <a:bodyPr lIns="91440" tIns="45720" rIns="91440" bIns="45720" anchor="t">
            <a:normAutofit/>
          </a:bodyPr>
          <a:lstStyle/>
          <a:p>
            <a:r>
              <a:rPr lang="en-US" b="1"/>
              <a:t>Unit 3 </a:t>
            </a:r>
          </a:p>
          <a:p>
            <a:r>
              <a:rPr lang="en-GB" b="1" dirty="0"/>
              <a:t>How can AI support </a:t>
            </a:r>
            <a:r>
              <a:rPr lang="en-GB" b="1"/>
              <a:t>energy management?</a:t>
            </a:r>
            <a:endParaRPr lang="en-US" b="1"/>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a:t>03</a:t>
            </a:r>
          </a:p>
        </p:txBody>
      </p:sp>
    </p:spTree>
    <p:extLst>
      <p:ext uri="{BB962C8B-B14F-4D97-AF65-F5344CB8AC3E}">
        <p14:creationId xmlns:p14="http://schemas.microsoft.com/office/powerpoint/2010/main" val="3156689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38875-67C6-23AE-28DE-DFEA2EE73CA2}"/>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4E2941F8-A138-9B0A-0455-F5ABFFC5CFF1}"/>
              </a:ext>
            </a:extLst>
          </p:cNvPr>
          <p:cNvSpPr>
            <a:spLocks noGrp="1"/>
          </p:cNvSpPr>
          <p:nvPr>
            <p:ph type="body" sz="quarter" idx="18"/>
          </p:nvPr>
        </p:nvSpPr>
        <p:spPr>
          <a:xfrm>
            <a:off x="662911" y="1378990"/>
            <a:ext cx="10595237" cy="4778623"/>
          </a:xfrm>
          <a:prstGeom prst="rect">
            <a:avLst/>
          </a:prstGeom>
        </p:spPr>
        <p:txBody>
          <a:bodyPr lIns="91440" tIns="45720" rIns="91440" bIns="45720" anchor="t"/>
          <a:lstStyle/>
          <a:p>
            <a:pPr algn="just">
              <a:lnSpc>
                <a:spcPct val="100000"/>
              </a:lnSpc>
            </a:pPr>
            <a:r>
              <a:rPr lang="en-GB" b="1" dirty="0"/>
              <a:t>Energy management</a:t>
            </a:r>
            <a:endParaRPr lang="en-GB" dirty="0"/>
          </a:p>
          <a:p>
            <a:pPr marL="0" indent="0" algn="just">
              <a:lnSpc>
                <a:spcPct val="100000"/>
              </a:lnSpc>
            </a:pPr>
            <a:r>
              <a:rPr lang="en-GB" dirty="0"/>
              <a:t>In this module, learners explore how AI is transforming modern energy management and supporting the transition to more sustainable and resilient energy systems. They gain an understanding of the key challenges facing the energy sector today, including grid stability, integration of renewable energy sources, demand forecasting, and energy efficiency.</a:t>
            </a:r>
            <a:endParaRPr lang="en-GB" dirty="0">
              <a:ea typeface="Calibri" panose="020F0502020204030204"/>
              <a:cs typeface="Calibri" panose="020F0502020204030204"/>
            </a:endParaRPr>
          </a:p>
          <a:p>
            <a:pPr marL="0" indent="0" algn="just">
              <a:lnSpc>
                <a:spcPct val="100000"/>
              </a:lnSpc>
            </a:pPr>
            <a:endParaRPr lang="en-GB" dirty="0"/>
          </a:p>
          <a:p>
            <a:pPr marL="0" indent="0" algn="just">
              <a:lnSpc>
                <a:spcPct val="100000"/>
              </a:lnSpc>
            </a:pPr>
            <a:r>
              <a:rPr lang="en-GB" dirty="0"/>
              <a:t>Learners are introduced to how AI is applied in practice, with a particular focus on smart grids and renewable energy forecasting, and how data-driven models can support better decision-making, reduce energy waste, and lower carbon emissions. Through real-world examples and sector-specific case studies, they learn how AI tools are already being used by energy providers, engineers, and planners.</a:t>
            </a:r>
            <a:endParaRPr lang="en-GB" dirty="0">
              <a:ea typeface="Calibri" panose="020F0502020204030204"/>
              <a:cs typeface="Calibri" panose="020F0502020204030204"/>
            </a:endParaRPr>
          </a:p>
          <a:p>
            <a:pPr algn="just">
              <a:lnSpc>
                <a:spcPct val="100000"/>
              </a:lnSpc>
            </a:pPr>
            <a:endParaRPr lang="en-US" dirty="0"/>
          </a:p>
        </p:txBody>
      </p:sp>
      <p:sp>
        <p:nvSpPr>
          <p:cNvPr id="5" name="Text Placeholder 4">
            <a:extLst>
              <a:ext uri="{FF2B5EF4-FFF2-40B4-BE49-F238E27FC236}">
                <a16:creationId xmlns:a16="http://schemas.microsoft.com/office/drawing/2014/main" id="{B8588589-0536-B507-3977-13AA75AD90A2}"/>
              </a:ext>
            </a:extLst>
          </p:cNvPr>
          <p:cNvSpPr>
            <a:spLocks noGrp="1"/>
          </p:cNvSpPr>
          <p:nvPr>
            <p:ph type="body" sz="quarter" idx="16"/>
          </p:nvPr>
        </p:nvSpPr>
        <p:spPr>
          <a:xfrm>
            <a:off x="662911" y="575336"/>
            <a:ext cx="10595237" cy="803654"/>
          </a:xfrm>
          <a:prstGeom prst="rect">
            <a:avLst/>
          </a:prstGeom>
        </p:spPr>
        <p:txBody>
          <a:bodyPr lIns="91440" tIns="45720" rIns="91440" bIns="45720" anchor="t">
            <a:noAutofit/>
          </a:bodyPr>
          <a:lstStyle/>
          <a:p>
            <a:r>
              <a:rPr lang="en-US"/>
              <a:t>Learning objectives</a:t>
            </a:r>
          </a:p>
        </p:txBody>
      </p:sp>
    </p:spTree>
    <p:extLst>
      <p:ext uri="{BB962C8B-B14F-4D97-AF65-F5344CB8AC3E}">
        <p14:creationId xmlns:p14="http://schemas.microsoft.com/office/powerpoint/2010/main" val="24422257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9F8A-C21D-38C8-A2A8-ED9B514EAD3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ECEBC01D-3D17-B48A-82B7-77A607F89F78}"/>
              </a:ext>
            </a:extLst>
          </p:cNvPr>
          <p:cNvSpPr>
            <a:spLocks noGrp="1"/>
          </p:cNvSpPr>
          <p:nvPr>
            <p:ph type="body" sz="quarter" idx="18"/>
          </p:nvPr>
        </p:nvSpPr>
        <p:spPr/>
        <p:txBody>
          <a:bodyPr lIns="91440" tIns="45720" rIns="91440" bIns="45720" anchor="t"/>
          <a:lstStyle/>
          <a:p>
            <a:pPr>
              <a:lnSpc>
                <a:spcPct val="100000"/>
              </a:lnSpc>
            </a:pPr>
            <a:r>
              <a:rPr lang="en-GB"/>
              <a:t>AI supports modern energy systems by improving:</a:t>
            </a:r>
          </a:p>
          <a:p>
            <a:pPr marL="342900" indent="-342900">
              <a:lnSpc>
                <a:spcPct val="100000"/>
              </a:lnSpc>
              <a:buFont typeface="Arial" panose="020B0604020202020204" pitchFamily="34" charset="0"/>
              <a:buChar char="•"/>
            </a:pPr>
            <a:r>
              <a:rPr lang="en-GB" b="1"/>
              <a:t>renewable energy forecasting</a:t>
            </a:r>
          </a:p>
          <a:p>
            <a:pPr marL="342900" indent="-342900">
              <a:lnSpc>
                <a:spcPct val="100000"/>
              </a:lnSpc>
              <a:buFont typeface="Arial" panose="020B0604020202020204" pitchFamily="34" charset="0"/>
              <a:buChar char="•"/>
            </a:pPr>
            <a:r>
              <a:rPr lang="en-GB"/>
              <a:t>demand prediction</a:t>
            </a:r>
          </a:p>
          <a:p>
            <a:pPr marL="342900" indent="-342900">
              <a:lnSpc>
                <a:spcPct val="100000"/>
              </a:lnSpc>
              <a:buFont typeface="Arial" panose="020B0604020202020204" pitchFamily="34" charset="0"/>
              <a:buChar char="•"/>
            </a:pPr>
            <a:r>
              <a:rPr lang="en-GB"/>
              <a:t>smart grid operation</a:t>
            </a:r>
          </a:p>
          <a:p>
            <a:pPr marL="342900" indent="-342900">
              <a:lnSpc>
                <a:spcPct val="100000"/>
              </a:lnSpc>
              <a:buFont typeface="Arial" panose="020B0604020202020204" pitchFamily="34" charset="0"/>
              <a:buChar char="•"/>
            </a:pPr>
            <a:r>
              <a:rPr lang="en-GB"/>
              <a:t>predictive maintenance</a:t>
            </a:r>
          </a:p>
          <a:p>
            <a:pPr marL="342900" indent="-342900">
              <a:lnSpc>
                <a:spcPct val="100000"/>
              </a:lnSpc>
              <a:buFont typeface="Arial" panose="020B0604020202020204" pitchFamily="34" charset="0"/>
              <a:buChar char="•"/>
            </a:pPr>
            <a:r>
              <a:rPr lang="en-GB"/>
              <a:t>energy efficiency</a:t>
            </a:r>
          </a:p>
          <a:p>
            <a:pPr marL="342900" indent="-342900">
              <a:lnSpc>
                <a:spcPct val="100000"/>
              </a:lnSpc>
              <a:buFont typeface="Arial" panose="020B0604020202020204" pitchFamily="34" charset="0"/>
              <a:buChar char="•"/>
            </a:pPr>
            <a:r>
              <a:rPr lang="en-GB" b="1"/>
              <a:t>battery and storage management</a:t>
            </a:r>
          </a:p>
          <a:p>
            <a:pPr marL="0" indent="0">
              <a:lnSpc>
                <a:spcPct val="100000"/>
              </a:lnSpc>
            </a:pPr>
            <a:endParaRPr lang="en-GB" dirty="0"/>
          </a:p>
          <a:p>
            <a:pPr marL="0" indent="0">
              <a:lnSpc>
                <a:spcPct val="100000"/>
              </a:lnSpc>
            </a:pPr>
            <a:r>
              <a:rPr lang="en-GB" i="1"/>
              <a:t>Together, these applications make energy systems more reliable, cost-effective, and sustainable.</a:t>
            </a:r>
            <a:endParaRPr lang="en-GB" i="1">
              <a:ea typeface="Calibri" panose="020F0502020204030204"/>
              <a:cs typeface="Calibri" panose="020F0502020204030204"/>
            </a:endParaRPr>
          </a:p>
          <a:p>
            <a:pPr marL="0">
              <a:lnSpc>
                <a:spcPct val="100000"/>
              </a:lnSpc>
            </a:pPr>
            <a:endParaRPr lang="en-US"/>
          </a:p>
        </p:txBody>
      </p:sp>
      <p:sp>
        <p:nvSpPr>
          <p:cNvPr id="3" name="Text Placeholder 2">
            <a:extLst>
              <a:ext uri="{FF2B5EF4-FFF2-40B4-BE49-F238E27FC236}">
                <a16:creationId xmlns:a16="http://schemas.microsoft.com/office/drawing/2014/main" id="{D50A2CEE-16B5-7EF5-EACB-8B422068AA5A}"/>
              </a:ext>
            </a:extLst>
          </p:cNvPr>
          <p:cNvSpPr>
            <a:spLocks noGrp="1"/>
          </p:cNvSpPr>
          <p:nvPr>
            <p:ph type="body" sz="quarter" idx="16"/>
          </p:nvPr>
        </p:nvSpPr>
        <p:spPr/>
        <p:txBody>
          <a:bodyPr lIns="91440" tIns="45720" rIns="91440" bIns="45720" anchor="t">
            <a:noAutofit/>
          </a:bodyPr>
          <a:lstStyle/>
          <a:p>
            <a:r>
              <a:rPr lang="en-GB"/>
              <a:t>How can AI support energy management?</a:t>
            </a:r>
            <a:endParaRPr lang="en-US"/>
          </a:p>
        </p:txBody>
      </p:sp>
    </p:spTree>
    <p:extLst>
      <p:ext uri="{BB962C8B-B14F-4D97-AF65-F5344CB8AC3E}">
        <p14:creationId xmlns:p14="http://schemas.microsoft.com/office/powerpoint/2010/main" val="17227265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5B7811-6C95-C2D2-68C1-E47B00DB4246}"/>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21390E84-936F-5F93-9B00-65C8D3248375}"/>
              </a:ext>
            </a:extLst>
          </p:cNvPr>
          <p:cNvSpPr>
            <a:spLocks noGrp="1"/>
          </p:cNvSpPr>
          <p:nvPr>
            <p:ph type="body" sz="quarter" idx="18"/>
          </p:nvPr>
        </p:nvSpPr>
        <p:spPr>
          <a:xfrm>
            <a:off x="289790" y="1370971"/>
            <a:ext cx="5399171" cy="4377696"/>
          </a:xfrm>
        </p:spPr>
        <p:txBody>
          <a:bodyPr lIns="91440" tIns="45720" rIns="91440" bIns="45720" anchor="t"/>
          <a:lstStyle/>
          <a:p>
            <a:pPr marL="0" indent="0"/>
            <a:r>
              <a:rPr lang="en-GB"/>
              <a:t>AI-based energy forecasting platforms are used by grid operators and energy companies to analyse weather data, historical production, and consumption patterns to predict electricity supply and demand – especially from wind and solar power.</a:t>
            </a:r>
            <a:endParaRPr lang="en-US">
              <a:ea typeface="Calibri" panose="020F0502020204030204"/>
              <a:cs typeface="Calibri" panose="020F0502020204030204"/>
            </a:endParaRPr>
          </a:p>
          <a:p>
            <a:r>
              <a:rPr lang="en-GB" sz="1400" i="1"/>
              <a:t>(Examples: Grid4C, ENTSO-E forecasting tools, national grid AI systems)</a:t>
            </a:r>
            <a:endParaRPr lang="en-GB" sz="1400"/>
          </a:p>
          <a:p>
            <a:pPr marL="0"/>
            <a:endParaRPr lang="en-IE"/>
          </a:p>
        </p:txBody>
      </p:sp>
      <p:sp>
        <p:nvSpPr>
          <p:cNvPr id="7" name="Text Placeholder 6">
            <a:extLst>
              <a:ext uri="{FF2B5EF4-FFF2-40B4-BE49-F238E27FC236}">
                <a16:creationId xmlns:a16="http://schemas.microsoft.com/office/drawing/2014/main" id="{FD26C358-CDBC-85F9-C5B6-7E7A9FD62D05}"/>
              </a:ext>
            </a:extLst>
          </p:cNvPr>
          <p:cNvSpPr>
            <a:spLocks noGrp="1"/>
          </p:cNvSpPr>
          <p:nvPr>
            <p:ph type="body" sz="quarter" idx="16"/>
          </p:nvPr>
        </p:nvSpPr>
        <p:spPr>
          <a:xfrm>
            <a:off x="90749" y="230236"/>
            <a:ext cx="6005251" cy="992652"/>
          </a:xfrm>
        </p:spPr>
        <p:txBody>
          <a:bodyPr/>
          <a:lstStyle/>
          <a:p>
            <a:r>
              <a:rPr lang="en-US" sz="3200"/>
              <a:t>Tool spotlight 1: AI renewable energy forecasting platform</a:t>
            </a:r>
          </a:p>
        </p:txBody>
      </p:sp>
      <p:sp>
        <p:nvSpPr>
          <p:cNvPr id="17" name="Freeform 16">
            <a:extLst>
              <a:ext uri="{FF2B5EF4-FFF2-40B4-BE49-F238E27FC236}">
                <a16:creationId xmlns:a16="http://schemas.microsoft.com/office/drawing/2014/main" id="{DE02AF82-EAD7-9CB5-F4C4-A9ABE7890C7E}"/>
              </a:ext>
            </a:extLst>
          </p:cNvPr>
          <p:cNvSpPr/>
          <p:nvPr/>
        </p:nvSpPr>
        <p:spPr>
          <a:xfrm rot="5551673">
            <a:off x="9464822" y="5119088"/>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pic>
        <p:nvPicPr>
          <p:cNvPr id="11" name="Plassholder for bilde 10">
            <a:extLst>
              <a:ext uri="{FF2B5EF4-FFF2-40B4-BE49-F238E27FC236}">
                <a16:creationId xmlns:a16="http://schemas.microsoft.com/office/drawing/2014/main" id="{6CC8092A-457E-BFD8-B6F0-334D681F2083}"/>
              </a:ext>
            </a:extLst>
          </p:cNvPr>
          <p:cNvPicPr>
            <a:picLocks noGrp="1" noChangeAspect="1"/>
          </p:cNvPicPr>
          <p:nvPr>
            <p:ph type="pic" sz="quarter" idx="44"/>
          </p:nvPr>
        </p:nvPicPr>
        <p:blipFill>
          <a:blip r:embed="rId3"/>
          <a:srcRect l="3178" r="3178"/>
          <a:stretch>
            <a:fillRect/>
          </a:stretch>
        </p:blipFill>
        <p:spPr>
          <a:prstGeom prst="rect">
            <a:avLst/>
          </a:prstGeom>
        </p:spPr>
      </p:pic>
      <p:pic>
        <p:nvPicPr>
          <p:cNvPr id="12" name="Media på Internett 11" title="AI in Power Systems || Smart Grid and Energy Optimization with Machine Learning">
            <a:hlinkClick r:id="" action="ppaction://media"/>
            <a:extLst>
              <a:ext uri="{FF2B5EF4-FFF2-40B4-BE49-F238E27FC236}">
                <a16:creationId xmlns:a16="http://schemas.microsoft.com/office/drawing/2014/main" id="{3F423146-E0C3-FCE9-486B-8ED2E1AA832E}"/>
              </a:ext>
            </a:extLst>
          </p:cNvPr>
          <p:cNvPicPr>
            <a:picLocks noRot="1" noChangeAspect="1"/>
          </p:cNvPicPr>
          <p:nvPr>
            <a:videoFile r:link="rId1"/>
          </p:nvPr>
        </p:nvPicPr>
        <p:blipFill>
          <a:blip r:embed="rId4"/>
          <a:stretch>
            <a:fillRect/>
          </a:stretch>
        </p:blipFill>
        <p:spPr>
          <a:xfrm>
            <a:off x="465166" y="4821835"/>
            <a:ext cx="2269899" cy="1282496"/>
          </a:xfrm>
          <a:prstGeom prst="rect">
            <a:avLst/>
          </a:prstGeom>
        </p:spPr>
      </p:pic>
      <p:sp>
        <p:nvSpPr>
          <p:cNvPr id="16" name="TekstSylinder 15">
            <a:extLst>
              <a:ext uri="{FF2B5EF4-FFF2-40B4-BE49-F238E27FC236}">
                <a16:creationId xmlns:a16="http://schemas.microsoft.com/office/drawing/2014/main" id="{85B0E303-2CF6-8482-585A-1D88E933B27E}"/>
              </a:ext>
            </a:extLst>
          </p:cNvPr>
          <p:cNvSpPr txBox="1"/>
          <p:nvPr/>
        </p:nvSpPr>
        <p:spPr>
          <a:xfrm>
            <a:off x="2863320" y="4838314"/>
            <a:ext cx="2825641" cy="1169551"/>
          </a:xfrm>
          <a:prstGeom prst="rect">
            <a:avLst/>
          </a:prstGeom>
          <a:noFill/>
        </p:spPr>
        <p:txBody>
          <a:bodyPr wrap="square">
            <a:spAutoFit/>
          </a:bodyPr>
          <a:lstStyle/>
          <a:p>
            <a:r>
              <a:rPr lang="en-GB" sz="1400">
                <a:solidFill>
                  <a:schemeClr val="bg1"/>
                </a:solidFill>
              </a:rPr>
              <a:t>This video shows how AI is used in power systems and smart grids to predict demand, optimise grid operation, and support renewable energy integration.</a:t>
            </a:r>
          </a:p>
        </p:txBody>
      </p:sp>
    </p:spTree>
    <p:extLst>
      <p:ext uri="{BB962C8B-B14F-4D97-AF65-F5344CB8AC3E}">
        <p14:creationId xmlns:p14="http://schemas.microsoft.com/office/powerpoint/2010/main" val="1118942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6480D-53DF-8BF1-D28D-EF01F0DFBE08}"/>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80C1F6D4-3D44-5294-40FC-ABBB0BECDC35}"/>
              </a:ext>
            </a:extLst>
          </p:cNvPr>
          <p:cNvSpPr>
            <a:spLocks noGrp="1"/>
          </p:cNvSpPr>
          <p:nvPr>
            <p:ph type="body" sz="quarter" idx="18"/>
          </p:nvPr>
        </p:nvSpPr>
        <p:spPr>
          <a:xfrm>
            <a:off x="6559447" y="1240152"/>
            <a:ext cx="5293926" cy="4377696"/>
          </a:xfrm>
        </p:spPr>
        <p:txBody>
          <a:bodyPr lIns="91440" tIns="45720" rIns="91440" bIns="45720" anchor="t"/>
          <a:lstStyle/>
          <a:p>
            <a:r>
              <a:rPr lang="en-GB" sz="2000"/>
              <a:t>It combines:</a:t>
            </a:r>
          </a:p>
          <a:p>
            <a:pPr marL="342900" indent="-342900">
              <a:buFont typeface="Arial" panose="020B0604020202020204" pitchFamily="34" charset="0"/>
              <a:buChar char="•"/>
            </a:pPr>
            <a:r>
              <a:rPr lang="en-GB" sz="2000"/>
              <a:t>weather forecasts (wind speed, solar radiation, temperature)</a:t>
            </a:r>
          </a:p>
          <a:p>
            <a:pPr marL="342900" indent="-342900">
              <a:buFont typeface="Arial" panose="020B0604020202020204" pitchFamily="34" charset="0"/>
              <a:buChar char="•"/>
            </a:pPr>
            <a:r>
              <a:rPr lang="en-GB" sz="2000"/>
              <a:t>historical energy production data</a:t>
            </a:r>
          </a:p>
          <a:p>
            <a:pPr marL="342900" indent="-342900">
              <a:buFont typeface="Arial" panose="020B0604020202020204" pitchFamily="34" charset="0"/>
              <a:buChar char="•"/>
            </a:pPr>
            <a:r>
              <a:rPr lang="en-GB" sz="2000"/>
              <a:t>real-time grid and consumption data</a:t>
            </a:r>
          </a:p>
          <a:p>
            <a:pPr marL="0" indent="0"/>
            <a:r>
              <a:rPr lang="en-GB" sz="2000"/>
              <a:t>AI models process this information to generate short- and long-term forecasts of:</a:t>
            </a:r>
            <a:endParaRPr lang="en-GB" sz="2000">
              <a:ea typeface="Calibri" panose="020F0502020204030204"/>
              <a:cs typeface="Calibri" panose="020F0502020204030204"/>
            </a:endParaRPr>
          </a:p>
          <a:p>
            <a:pPr marL="342900" indent="-342900">
              <a:buFont typeface="Arial" panose="020B0604020202020204" pitchFamily="34" charset="0"/>
              <a:buChar char="•"/>
            </a:pPr>
            <a:r>
              <a:rPr lang="en-GB" sz="2000"/>
              <a:t>renewable energy production</a:t>
            </a:r>
          </a:p>
          <a:p>
            <a:pPr marL="342900" indent="-342900">
              <a:buFont typeface="Arial" panose="020B0604020202020204" pitchFamily="34" charset="0"/>
              <a:buChar char="•"/>
            </a:pPr>
            <a:r>
              <a:rPr lang="en-GB" sz="2000"/>
              <a:t>electricity demand</a:t>
            </a:r>
          </a:p>
          <a:p>
            <a:pPr marL="342900" indent="-342900">
              <a:buFont typeface="Arial" panose="020B0604020202020204" pitchFamily="34" charset="0"/>
              <a:buChar char="•"/>
            </a:pPr>
            <a:r>
              <a:rPr lang="en-GB" sz="2000"/>
              <a:t>potential grid stress or shortages</a:t>
            </a:r>
          </a:p>
          <a:p>
            <a:pPr marL="0" indent="0"/>
            <a:r>
              <a:rPr lang="en-GB" sz="2000" i="1"/>
              <a:t>These predictions help operators balance the grid and integrate more renewable energy safely.</a:t>
            </a:r>
            <a:endParaRPr lang="en-GB" sz="2000" i="1">
              <a:ea typeface="Calibri" panose="020F0502020204030204"/>
              <a:cs typeface="Calibri" panose="020F0502020204030204"/>
            </a:endParaRPr>
          </a:p>
          <a:p>
            <a:pPr marL="0"/>
            <a:endParaRPr lang="en-IE" sz="2000"/>
          </a:p>
        </p:txBody>
      </p:sp>
      <p:sp>
        <p:nvSpPr>
          <p:cNvPr id="17" name="Freeform 16">
            <a:extLst>
              <a:ext uri="{FF2B5EF4-FFF2-40B4-BE49-F238E27FC236}">
                <a16:creationId xmlns:a16="http://schemas.microsoft.com/office/drawing/2014/main" id="{C8360E4A-8E65-C345-8A2D-83BC68CF6896}"/>
              </a:ext>
            </a:extLst>
          </p:cNvPr>
          <p:cNvSpPr/>
          <p:nvPr/>
        </p:nvSpPr>
        <p:spPr>
          <a:xfrm rot="5551673">
            <a:off x="9464822" y="5119088"/>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
        <p:nvSpPr>
          <p:cNvPr id="4" name="Text Placeholder 6">
            <a:extLst>
              <a:ext uri="{FF2B5EF4-FFF2-40B4-BE49-F238E27FC236}">
                <a16:creationId xmlns:a16="http://schemas.microsoft.com/office/drawing/2014/main" id="{59DF738A-DC65-2AFC-88AC-FE62D91B2D4D}"/>
              </a:ext>
            </a:extLst>
          </p:cNvPr>
          <p:cNvSpPr txBox="1">
            <a:spLocks/>
          </p:cNvSpPr>
          <p:nvPr/>
        </p:nvSpPr>
        <p:spPr>
          <a:xfrm>
            <a:off x="6275901" y="128894"/>
            <a:ext cx="5577472" cy="99265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Tool spotlight 1: How the tool works</a:t>
            </a:r>
          </a:p>
        </p:txBody>
      </p:sp>
      <p:pic>
        <p:nvPicPr>
          <p:cNvPr id="14" name="Plassholder for bilde 13" descr="Et bilde som inneholder tekst, grafisk design, skjermbilde, Grafikk&#10;&#10;KI-generert innhold kan være feil.">
            <a:extLst>
              <a:ext uri="{FF2B5EF4-FFF2-40B4-BE49-F238E27FC236}">
                <a16:creationId xmlns:a16="http://schemas.microsoft.com/office/drawing/2014/main" id="{D8A2DF77-A27E-D773-80B5-0264049949A6}"/>
              </a:ext>
            </a:extLst>
          </p:cNvPr>
          <p:cNvPicPr>
            <a:picLocks noGrp="1" noChangeAspect="1"/>
          </p:cNvPicPr>
          <p:nvPr>
            <p:ph type="pic" sz="quarter" idx="44"/>
          </p:nvPr>
        </p:nvPicPr>
        <p:blipFill>
          <a:blip r:embed="rId3"/>
          <a:srcRect l="13603" r="13603"/>
          <a:stretch/>
        </p:blipFill>
        <p:spPr>
          <a:prstGeom prst="rect">
            <a:avLst/>
          </a:prstGeom>
          <a:solidFill>
            <a:srgbClr val="FFFFFF">
              <a:lumMod val="95000"/>
            </a:srgbClr>
          </a:solidFill>
        </p:spPr>
      </p:pic>
    </p:spTree>
    <p:extLst>
      <p:ext uri="{BB962C8B-B14F-4D97-AF65-F5344CB8AC3E}">
        <p14:creationId xmlns:p14="http://schemas.microsoft.com/office/powerpoint/2010/main" val="23837163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CBFBC-EAD2-821B-F818-65C33739E564}"/>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34DC1A8E-19E9-ECA5-B9AA-EA41EF8EDC43}"/>
              </a:ext>
            </a:extLst>
          </p:cNvPr>
          <p:cNvSpPr>
            <a:spLocks noGrp="1"/>
          </p:cNvSpPr>
          <p:nvPr>
            <p:ph type="body" sz="quarter" idx="18"/>
          </p:nvPr>
        </p:nvSpPr>
        <p:spPr>
          <a:xfrm>
            <a:off x="283849" y="917165"/>
            <a:ext cx="5425852" cy="3752806"/>
          </a:xfrm>
        </p:spPr>
        <p:txBody>
          <a:bodyPr lIns="91440" tIns="45720" rIns="91440" bIns="45720" anchor="t"/>
          <a:lstStyle/>
          <a:p>
            <a:pPr marL="0" indent="0"/>
            <a:r>
              <a:rPr lang="en-GB" sz="2000"/>
              <a:t>Pick a renewable energy source (wind or solar) or a region.</a:t>
            </a:r>
            <a:endParaRPr lang="en-US">
              <a:ea typeface="Calibri" panose="020F0502020204030204"/>
              <a:cs typeface="Calibri" panose="020F0502020204030204"/>
            </a:endParaRPr>
          </a:p>
          <a:p>
            <a:pPr marL="0" indent="0"/>
            <a:r>
              <a:rPr lang="en-GB" sz="2000"/>
              <a:t>Compare two different days (e.g. sunny vs. cloudy, windy vs. calm):</a:t>
            </a:r>
            <a:endParaRPr lang="en-GB" sz="2000">
              <a:ea typeface="Calibri" panose="020F0502020204030204"/>
              <a:cs typeface="Calibri" panose="020F0502020204030204"/>
            </a:endParaRPr>
          </a:p>
          <a:p>
            <a:pPr marL="342900" indent="-342900">
              <a:buFont typeface="Arial" panose="020B0604020202020204" pitchFamily="34" charset="0"/>
              <a:buChar char="•"/>
            </a:pPr>
            <a:r>
              <a:rPr lang="en-GB" sz="2000"/>
              <a:t>estimate expected energy production</a:t>
            </a:r>
          </a:p>
          <a:p>
            <a:pPr marL="342900" indent="-342900">
              <a:buFont typeface="Arial" panose="020B0604020202020204" pitchFamily="34" charset="0"/>
              <a:buChar char="•"/>
            </a:pPr>
            <a:r>
              <a:rPr lang="en-GB" sz="2000"/>
              <a:t>discuss how demand might differ</a:t>
            </a:r>
          </a:p>
          <a:p>
            <a:pPr marL="342900" indent="-342900">
              <a:buFont typeface="Arial" panose="020B0604020202020204" pitchFamily="34" charset="0"/>
              <a:buChar char="•"/>
            </a:pPr>
            <a:r>
              <a:rPr lang="en-GB" sz="2000" dirty="0"/>
              <a:t>identify possible risks (shortage, overload, price changes)</a:t>
            </a:r>
            <a:endParaRPr lang="en-GB" sz="2000" dirty="0">
              <a:ea typeface="Calibri"/>
              <a:cs typeface="Calibri"/>
            </a:endParaRPr>
          </a:p>
          <a:p>
            <a:pPr marL="342900" indent="-342900">
              <a:buFont typeface="Arial" panose="020B0604020202020204" pitchFamily="34" charset="0"/>
              <a:buChar char="•"/>
            </a:pPr>
            <a:r>
              <a:rPr lang="en-GB" sz="2000"/>
              <a:t>discuss how AI forecasts could help energy managers make better decisions.</a:t>
            </a:r>
            <a:endParaRPr lang="en-IE" sz="2000"/>
          </a:p>
        </p:txBody>
      </p:sp>
      <p:sp>
        <p:nvSpPr>
          <p:cNvPr id="17" name="Freeform 16">
            <a:extLst>
              <a:ext uri="{FF2B5EF4-FFF2-40B4-BE49-F238E27FC236}">
                <a16:creationId xmlns:a16="http://schemas.microsoft.com/office/drawing/2014/main" id="{8137D165-E494-0ED1-4C6F-BBE1B7F4CD38}"/>
              </a:ext>
            </a:extLst>
          </p:cNvPr>
          <p:cNvSpPr/>
          <p:nvPr/>
        </p:nvSpPr>
        <p:spPr>
          <a:xfrm rot="5551673">
            <a:off x="9464822" y="5119088"/>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pic>
        <p:nvPicPr>
          <p:cNvPr id="11" name="Plassholder for bilde 10" descr="Et bilde som inneholder mat, holde, person&#10;&#10;KI-generert innhold kan være feil.">
            <a:extLst>
              <a:ext uri="{FF2B5EF4-FFF2-40B4-BE49-F238E27FC236}">
                <a16:creationId xmlns:a16="http://schemas.microsoft.com/office/drawing/2014/main" id="{C56F9F04-4014-13F8-B319-CE6820925BE7}"/>
              </a:ext>
            </a:extLst>
          </p:cNvPr>
          <p:cNvPicPr>
            <a:picLocks noGrp="1" noChangeAspect="1"/>
          </p:cNvPicPr>
          <p:nvPr>
            <p:ph type="pic" sz="quarter" idx="44"/>
          </p:nvPr>
        </p:nvPicPr>
        <p:blipFill>
          <a:blip r:embed="rId3"/>
          <a:srcRect l="12030" r="12030"/>
          <a:stretch/>
        </p:blipFill>
        <p:spPr>
          <a:prstGeom prst="rect">
            <a:avLst/>
          </a:prstGeom>
          <a:solidFill>
            <a:srgbClr val="FFFFFF">
              <a:lumMod val="95000"/>
            </a:srgbClr>
          </a:solidFill>
        </p:spPr>
      </p:pic>
      <p:sp>
        <p:nvSpPr>
          <p:cNvPr id="9" name="Text Placeholder 6">
            <a:extLst>
              <a:ext uri="{FF2B5EF4-FFF2-40B4-BE49-F238E27FC236}">
                <a16:creationId xmlns:a16="http://schemas.microsoft.com/office/drawing/2014/main" id="{E7217A65-93A3-3125-8A3C-112DB4F0FD43}"/>
              </a:ext>
            </a:extLst>
          </p:cNvPr>
          <p:cNvSpPr txBox="1">
            <a:spLocks/>
          </p:cNvSpPr>
          <p:nvPr/>
        </p:nvSpPr>
        <p:spPr>
          <a:xfrm>
            <a:off x="102532" y="227397"/>
            <a:ext cx="5785470" cy="736076"/>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Tool spotlight 1: In the classroom</a:t>
            </a:r>
          </a:p>
        </p:txBody>
      </p:sp>
      <p:pic>
        <p:nvPicPr>
          <p:cNvPr id="13" name="Media på Internett 12" title="Artificial Intelligence in energy forecasting">
            <a:hlinkClick r:id="" action="ppaction://media"/>
            <a:extLst>
              <a:ext uri="{FF2B5EF4-FFF2-40B4-BE49-F238E27FC236}">
                <a16:creationId xmlns:a16="http://schemas.microsoft.com/office/drawing/2014/main" id="{B90710EE-619E-AF3A-4966-B9E1670504F9}"/>
              </a:ext>
            </a:extLst>
          </p:cNvPr>
          <p:cNvPicPr>
            <a:picLocks noRot="1" noChangeAspect="1"/>
          </p:cNvPicPr>
          <p:nvPr>
            <a:videoFile r:link="rId1"/>
          </p:nvPr>
        </p:nvPicPr>
        <p:blipFill>
          <a:blip r:embed="rId4"/>
          <a:stretch>
            <a:fillRect/>
          </a:stretch>
        </p:blipFill>
        <p:spPr>
          <a:xfrm>
            <a:off x="465166" y="4842490"/>
            <a:ext cx="2157871" cy="1219200"/>
          </a:xfrm>
          <a:prstGeom prst="rect">
            <a:avLst/>
          </a:prstGeom>
        </p:spPr>
      </p:pic>
      <p:sp>
        <p:nvSpPr>
          <p:cNvPr id="14" name="TekstSylinder 13">
            <a:extLst>
              <a:ext uri="{FF2B5EF4-FFF2-40B4-BE49-F238E27FC236}">
                <a16:creationId xmlns:a16="http://schemas.microsoft.com/office/drawing/2014/main" id="{5B1B351D-D095-7C7D-D88A-1F7523A55080}"/>
              </a:ext>
            </a:extLst>
          </p:cNvPr>
          <p:cNvSpPr txBox="1"/>
          <p:nvPr/>
        </p:nvSpPr>
        <p:spPr>
          <a:xfrm>
            <a:off x="2719496" y="4719336"/>
            <a:ext cx="2837805" cy="1384995"/>
          </a:xfrm>
          <a:prstGeom prst="rect">
            <a:avLst/>
          </a:prstGeom>
          <a:noFill/>
        </p:spPr>
        <p:txBody>
          <a:bodyPr wrap="square">
            <a:spAutoFit/>
          </a:bodyPr>
          <a:lstStyle/>
          <a:p>
            <a:r>
              <a:rPr lang="en-GB" sz="1400">
                <a:solidFill>
                  <a:schemeClr val="bg1"/>
                </a:solidFill>
              </a:rPr>
              <a:t>This video discusses how AI tools compete with traditional forecasting methods and are applied to predict renewable generation and market variables, showing real-world energy forecasting applications.</a:t>
            </a:r>
          </a:p>
        </p:txBody>
      </p:sp>
    </p:spTree>
    <p:extLst>
      <p:ext uri="{BB962C8B-B14F-4D97-AF65-F5344CB8AC3E}">
        <p14:creationId xmlns:p14="http://schemas.microsoft.com/office/powerpoint/2010/main" val="695182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A0E1F-5252-57C6-8BDD-31F3FAF3B3B3}"/>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CF232BE9-CDB4-8639-0BA1-F14FE537DFB9}"/>
              </a:ext>
            </a:extLst>
          </p:cNvPr>
          <p:cNvSpPr>
            <a:spLocks noGrp="1"/>
          </p:cNvSpPr>
          <p:nvPr>
            <p:ph type="body" sz="quarter" idx="18"/>
          </p:nvPr>
        </p:nvSpPr>
        <p:spPr>
          <a:xfrm>
            <a:off x="289790" y="1370971"/>
            <a:ext cx="5399171" cy="4377696"/>
          </a:xfrm>
        </p:spPr>
        <p:txBody>
          <a:bodyPr lIns="91440" tIns="45720" rIns="91440" bIns="45720" anchor="t"/>
          <a:lstStyle/>
          <a:p>
            <a:pPr marL="0" indent="0"/>
            <a:r>
              <a:rPr lang="en-GB" dirty="0"/>
              <a:t>AI-powered battery management systems are used by energy companies and grid operators to control large batteries and storage facilities. They help decide when to store energy, when to release it, and how to protect battery health.</a:t>
            </a:r>
            <a:endParaRPr lang="en-US" dirty="0">
              <a:ea typeface="Calibri" panose="020F0502020204030204"/>
              <a:cs typeface="Calibri" panose="020F0502020204030204"/>
            </a:endParaRPr>
          </a:p>
          <a:p>
            <a:pPr marL="0" indent="0"/>
            <a:r>
              <a:rPr lang="en-GB" sz="1400" i="1" dirty="0"/>
              <a:t>(Examples: Tesla </a:t>
            </a:r>
            <a:r>
              <a:rPr lang="en-GB" sz="1400" i="1" dirty="0" err="1"/>
              <a:t>Autobidder</a:t>
            </a:r>
            <a:r>
              <a:rPr lang="en-GB" sz="1400" i="1" dirty="0"/>
              <a:t>, Fluence IQ, Siemens AI Energy Storage, national grid storage systems)</a:t>
            </a:r>
            <a:endParaRPr lang="en-GB" sz="1400" dirty="0">
              <a:ea typeface="Calibri" panose="020F0502020204030204"/>
              <a:cs typeface="Calibri" panose="020F0502020204030204"/>
            </a:endParaRPr>
          </a:p>
        </p:txBody>
      </p:sp>
      <p:sp>
        <p:nvSpPr>
          <p:cNvPr id="7" name="Text Placeholder 6">
            <a:extLst>
              <a:ext uri="{FF2B5EF4-FFF2-40B4-BE49-F238E27FC236}">
                <a16:creationId xmlns:a16="http://schemas.microsoft.com/office/drawing/2014/main" id="{22F4CC64-6ED6-D0A5-C58E-8D428CC95ACC}"/>
              </a:ext>
            </a:extLst>
          </p:cNvPr>
          <p:cNvSpPr>
            <a:spLocks noGrp="1"/>
          </p:cNvSpPr>
          <p:nvPr>
            <p:ph type="body" sz="quarter" idx="16"/>
          </p:nvPr>
        </p:nvSpPr>
        <p:spPr>
          <a:xfrm>
            <a:off x="90749" y="230236"/>
            <a:ext cx="6005251" cy="992652"/>
          </a:xfrm>
        </p:spPr>
        <p:txBody>
          <a:bodyPr/>
          <a:lstStyle/>
          <a:p>
            <a:r>
              <a:rPr lang="en-US" sz="3200"/>
              <a:t>Tool spotlight 2: AI battery &amp; management systems (BMS)</a:t>
            </a:r>
          </a:p>
        </p:txBody>
      </p:sp>
      <p:sp>
        <p:nvSpPr>
          <p:cNvPr id="17" name="Freeform 16">
            <a:extLst>
              <a:ext uri="{FF2B5EF4-FFF2-40B4-BE49-F238E27FC236}">
                <a16:creationId xmlns:a16="http://schemas.microsoft.com/office/drawing/2014/main" id="{FEFB489E-AE21-DF5D-884E-9BFA67B6C922}"/>
              </a:ext>
            </a:extLst>
          </p:cNvPr>
          <p:cNvSpPr/>
          <p:nvPr/>
        </p:nvSpPr>
        <p:spPr>
          <a:xfrm rot="5551673">
            <a:off x="9464822" y="5119088"/>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
        <p:nvSpPr>
          <p:cNvPr id="16" name="TekstSylinder 15">
            <a:extLst>
              <a:ext uri="{FF2B5EF4-FFF2-40B4-BE49-F238E27FC236}">
                <a16:creationId xmlns:a16="http://schemas.microsoft.com/office/drawing/2014/main" id="{0BDEC918-1CE1-5175-7BB2-2FE3165F11BD}"/>
              </a:ext>
            </a:extLst>
          </p:cNvPr>
          <p:cNvSpPr txBox="1"/>
          <p:nvPr/>
        </p:nvSpPr>
        <p:spPr>
          <a:xfrm>
            <a:off x="2863320" y="4767311"/>
            <a:ext cx="2825641" cy="1384995"/>
          </a:xfrm>
          <a:prstGeom prst="rect">
            <a:avLst/>
          </a:prstGeom>
          <a:noFill/>
        </p:spPr>
        <p:txBody>
          <a:bodyPr wrap="square">
            <a:spAutoFit/>
          </a:bodyPr>
          <a:lstStyle/>
          <a:p>
            <a:r>
              <a:rPr lang="en-GB" sz="1400">
                <a:solidFill>
                  <a:schemeClr val="bg1"/>
                </a:solidFill>
              </a:rPr>
              <a:t>This video shows how AI helps optimise household and grid-level energy usage, including forecasting and control strategies that apply to battery systems and smart energy management. </a:t>
            </a:r>
          </a:p>
        </p:txBody>
      </p:sp>
      <p:pic>
        <p:nvPicPr>
          <p:cNvPr id="25" name="Plassholder for bilde 24" descr="Et bilde som inneholder krets, elektronikk, Elektronteknikk, Elektronisk komponent&#10;&#10;KI-generert innhold kan være feil.">
            <a:extLst>
              <a:ext uri="{FF2B5EF4-FFF2-40B4-BE49-F238E27FC236}">
                <a16:creationId xmlns:a16="http://schemas.microsoft.com/office/drawing/2014/main" id="{EBAE164F-0F47-2B9E-A668-61E779612BCA}"/>
              </a:ext>
            </a:extLst>
          </p:cNvPr>
          <p:cNvPicPr>
            <a:picLocks noGrp="1" noChangeAspect="1"/>
          </p:cNvPicPr>
          <p:nvPr>
            <p:ph type="pic" sz="quarter" idx="44"/>
          </p:nvPr>
        </p:nvPicPr>
        <p:blipFill>
          <a:blip r:embed="rId3"/>
          <a:srcRect l="23772" r="23772"/>
          <a:stretch/>
        </p:blipFill>
        <p:spPr>
          <a:prstGeom prst="rect">
            <a:avLst/>
          </a:prstGeom>
          <a:solidFill>
            <a:srgbClr val="FFFFFF">
              <a:lumMod val="95000"/>
            </a:srgbClr>
          </a:solidFill>
        </p:spPr>
      </p:pic>
      <p:pic>
        <p:nvPicPr>
          <p:cNvPr id="23" name="Media på Internett 22" title="Outsmarting the energy grid with AI by Peter Defreyne">
            <a:hlinkClick r:id="" action="ppaction://media"/>
            <a:extLst>
              <a:ext uri="{FF2B5EF4-FFF2-40B4-BE49-F238E27FC236}">
                <a16:creationId xmlns:a16="http://schemas.microsoft.com/office/drawing/2014/main" id="{606D8C78-1318-8D8E-911C-3A05753B8C7D}"/>
              </a:ext>
            </a:extLst>
          </p:cNvPr>
          <p:cNvPicPr>
            <a:picLocks noRot="1" noChangeAspect="1"/>
          </p:cNvPicPr>
          <p:nvPr>
            <a:videoFile r:link="rId1"/>
          </p:nvPr>
        </p:nvPicPr>
        <p:blipFill>
          <a:blip r:embed="rId4"/>
          <a:stretch>
            <a:fillRect/>
          </a:stretch>
        </p:blipFill>
        <p:spPr>
          <a:xfrm>
            <a:off x="439820" y="4817552"/>
            <a:ext cx="2273471" cy="1284514"/>
          </a:xfrm>
          <a:prstGeom prst="rect">
            <a:avLst/>
          </a:prstGeom>
        </p:spPr>
      </p:pic>
    </p:spTree>
    <p:extLst>
      <p:ext uri="{BB962C8B-B14F-4D97-AF65-F5344CB8AC3E}">
        <p14:creationId xmlns:p14="http://schemas.microsoft.com/office/powerpoint/2010/main" val="443238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3"/>
                </p:tgtEl>
              </p:cMediaNode>
            </p:video>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3"/>
                                        </p:tgtEl>
                                      </p:cBhvr>
                                    </p:cmd>
                                  </p:childTnLst>
                                </p:cTn>
                              </p:par>
                            </p:childTnLst>
                          </p:cTn>
                        </p:par>
                      </p:childTnLst>
                    </p:cTn>
                  </p:par>
                </p:childTnLst>
              </p:cTn>
              <p:nextCondLst>
                <p:cond evt="onClick" delay="0">
                  <p:tgtEl>
                    <p:spTgt spid="23"/>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CBFBC-EAD2-821B-F818-65C33739E564}"/>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34DC1A8E-19E9-ECA5-B9AA-EA41EF8EDC43}"/>
              </a:ext>
            </a:extLst>
          </p:cNvPr>
          <p:cNvSpPr>
            <a:spLocks noGrp="1"/>
          </p:cNvSpPr>
          <p:nvPr>
            <p:ph type="body" sz="quarter" idx="18"/>
          </p:nvPr>
        </p:nvSpPr>
        <p:spPr>
          <a:xfrm>
            <a:off x="366043" y="1328131"/>
            <a:ext cx="5604153" cy="4877460"/>
          </a:xfrm>
        </p:spPr>
        <p:txBody>
          <a:bodyPr lIns="91440" tIns="45720" rIns="91440" bIns="45720" anchor="t"/>
          <a:lstStyle/>
          <a:p>
            <a:pPr>
              <a:lnSpc>
                <a:spcPct val="100000"/>
              </a:lnSpc>
            </a:pPr>
            <a:r>
              <a:rPr lang="en-GB" b="1" dirty="0"/>
              <a:t>Vehicle-to-Grid (V2G)</a:t>
            </a:r>
            <a:r>
              <a:rPr lang="en-GB" dirty="0"/>
              <a:t> allows electric vehicles (EVs) to both use and supply electricity. When plugged in, EV batteries can feed power back to the grid during peak demand and recharge when renewable energy is abundant.</a:t>
            </a:r>
          </a:p>
          <a:p>
            <a:pPr>
              <a:lnSpc>
                <a:spcPct val="100000"/>
              </a:lnSpc>
            </a:pPr>
            <a:r>
              <a:rPr lang="en-GB" b="1" dirty="0"/>
              <a:t>How AI enables V2G</a:t>
            </a:r>
            <a:r>
              <a:rPr lang="en-GB" dirty="0"/>
              <a:t> AI analyses electricity demand, renewable forecasts, vehicle availability, and battery health to decide when EVs should charge, discharge, or stay idle, without affecting driver mobility.</a:t>
            </a:r>
          </a:p>
          <a:p>
            <a:pPr marL="0" indent="0">
              <a:lnSpc>
                <a:spcPct val="100000"/>
              </a:lnSpc>
            </a:pPr>
            <a:endParaRPr lang="en-IE" sz="2000" dirty="0"/>
          </a:p>
        </p:txBody>
      </p:sp>
      <p:sp>
        <p:nvSpPr>
          <p:cNvPr id="9" name="Text Placeholder 6">
            <a:extLst>
              <a:ext uri="{FF2B5EF4-FFF2-40B4-BE49-F238E27FC236}">
                <a16:creationId xmlns:a16="http://schemas.microsoft.com/office/drawing/2014/main" id="{E7217A65-93A3-3125-8A3C-112DB4F0FD43}"/>
              </a:ext>
            </a:extLst>
          </p:cNvPr>
          <p:cNvSpPr txBox="1">
            <a:spLocks/>
          </p:cNvSpPr>
          <p:nvPr/>
        </p:nvSpPr>
        <p:spPr>
          <a:xfrm>
            <a:off x="102532" y="227397"/>
            <a:ext cx="5785470" cy="736076"/>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What is Vehicle-to-Grid (V2G)?</a:t>
            </a:r>
          </a:p>
        </p:txBody>
      </p:sp>
      <p:sp>
        <p:nvSpPr>
          <p:cNvPr id="6" name="TekstSylinder 5">
            <a:extLst>
              <a:ext uri="{FF2B5EF4-FFF2-40B4-BE49-F238E27FC236}">
                <a16:creationId xmlns:a16="http://schemas.microsoft.com/office/drawing/2014/main" id="{8E6C25D7-6F71-3A40-EB77-0A474DB5BCA0}"/>
              </a:ext>
            </a:extLst>
          </p:cNvPr>
          <p:cNvSpPr txBox="1"/>
          <p:nvPr/>
        </p:nvSpPr>
        <p:spPr>
          <a:xfrm>
            <a:off x="6622498" y="1341170"/>
            <a:ext cx="4679074" cy="4955203"/>
          </a:xfrm>
          <a:prstGeom prst="rect">
            <a:avLst/>
          </a:prstGeom>
          <a:noFill/>
        </p:spPr>
        <p:txBody>
          <a:bodyPr wrap="square">
            <a:spAutoFit/>
          </a:bodyPr>
          <a:lstStyle/>
          <a:p>
            <a:r>
              <a:rPr lang="en-GB" sz="2400" b="1" dirty="0"/>
              <a:t>Why V2G matters</a:t>
            </a:r>
          </a:p>
          <a:p>
            <a:endParaRPr lang="en-GB" sz="2400" dirty="0"/>
          </a:p>
          <a:p>
            <a:pPr marL="342900" lvl="0" indent="-342900">
              <a:buFont typeface="Arial" panose="020B0604020202020204" pitchFamily="34" charset="0"/>
              <a:buChar char="•"/>
            </a:pPr>
            <a:r>
              <a:rPr lang="en-GB" sz="2400" dirty="0"/>
              <a:t>balances supply and demand in real time,</a:t>
            </a:r>
          </a:p>
          <a:p>
            <a:pPr marL="342900" lvl="0" indent="-342900">
              <a:buFont typeface="Arial" panose="020B0604020202020204" pitchFamily="34" charset="0"/>
              <a:buChar char="•"/>
            </a:pPr>
            <a:r>
              <a:rPr lang="en-GB" sz="2400" dirty="0"/>
              <a:t>reduces peak loads and grid congestion,</a:t>
            </a:r>
          </a:p>
          <a:p>
            <a:pPr marL="342900" lvl="0" indent="-342900">
              <a:buFont typeface="Arial" panose="020B0604020202020204" pitchFamily="34" charset="0"/>
              <a:buChar char="•"/>
            </a:pPr>
            <a:r>
              <a:rPr lang="en-GB" sz="2400" dirty="0"/>
              <a:t>supports higher integration of wind and solar power,</a:t>
            </a:r>
          </a:p>
          <a:p>
            <a:pPr marL="342900" lvl="0" indent="-342900">
              <a:buFont typeface="Arial" panose="020B0604020202020204" pitchFamily="34" charset="0"/>
              <a:buChar char="•"/>
            </a:pPr>
            <a:r>
              <a:rPr lang="en-GB" sz="2400" dirty="0"/>
              <a:t>turns EVs into flexible, distributed energy storage.</a:t>
            </a:r>
          </a:p>
          <a:p>
            <a:endParaRPr lang="en-GB" sz="2400" i="1" dirty="0"/>
          </a:p>
          <a:p>
            <a:r>
              <a:rPr lang="en-GB" sz="1400" i="1" dirty="0"/>
              <a:t>V2G transforms EVs from passive consumers into active contributors to a smarter, more resilient energy system.</a:t>
            </a:r>
            <a:endParaRPr lang="en-GB" sz="1400" dirty="0"/>
          </a:p>
          <a:p>
            <a:r>
              <a:rPr lang="en-GB" sz="2400" dirty="0"/>
              <a:t> </a:t>
            </a:r>
          </a:p>
        </p:txBody>
      </p:sp>
    </p:spTree>
    <p:extLst>
      <p:ext uri="{BB962C8B-B14F-4D97-AF65-F5344CB8AC3E}">
        <p14:creationId xmlns:p14="http://schemas.microsoft.com/office/powerpoint/2010/main" val="38720051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25CC8-502A-4A8D-6427-DE0C8DB06085}"/>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51426434-76FD-FF97-23BD-5EFC0C06AA73}"/>
              </a:ext>
            </a:extLst>
          </p:cNvPr>
          <p:cNvSpPr>
            <a:spLocks noGrp="1"/>
          </p:cNvSpPr>
          <p:nvPr>
            <p:ph type="body" sz="quarter" idx="18"/>
          </p:nvPr>
        </p:nvSpPr>
        <p:spPr>
          <a:xfrm>
            <a:off x="6559447" y="1240152"/>
            <a:ext cx="5293926" cy="4377696"/>
          </a:xfrm>
        </p:spPr>
        <p:txBody>
          <a:bodyPr lIns="91440" tIns="45720" rIns="91440" bIns="45720" anchor="t"/>
          <a:lstStyle/>
          <a:p>
            <a:r>
              <a:rPr lang="en-GB" sz="2000"/>
              <a:t>The system analyses:</a:t>
            </a:r>
          </a:p>
          <a:p>
            <a:pPr marL="342900" indent="-342900">
              <a:buFont typeface="Arial" panose="020B0604020202020204" pitchFamily="34" charset="0"/>
              <a:buChar char="•"/>
            </a:pPr>
            <a:r>
              <a:rPr lang="en-GB" sz="2000"/>
              <a:t>electricity prices</a:t>
            </a:r>
          </a:p>
          <a:p>
            <a:pPr marL="342900" indent="-342900">
              <a:buFont typeface="Arial" panose="020B0604020202020204" pitchFamily="34" charset="0"/>
              <a:buChar char="•"/>
            </a:pPr>
            <a:r>
              <a:rPr lang="en-GB" sz="2000"/>
              <a:t>renewable energy production forecasts</a:t>
            </a:r>
          </a:p>
          <a:p>
            <a:pPr marL="342900" indent="-342900">
              <a:buFont typeface="Arial" panose="020B0604020202020204" pitchFamily="34" charset="0"/>
              <a:buChar char="•"/>
            </a:pPr>
            <a:r>
              <a:rPr lang="en-GB" sz="2000"/>
              <a:t>current demand</a:t>
            </a:r>
          </a:p>
          <a:p>
            <a:pPr marL="342900" indent="-342900">
              <a:buFont typeface="Arial" panose="020B0604020202020204" pitchFamily="34" charset="0"/>
              <a:buChar char="•"/>
            </a:pPr>
            <a:r>
              <a:rPr lang="en-GB" sz="2000"/>
              <a:t>battery condition (temperature, charge cycles, capacity)</a:t>
            </a:r>
          </a:p>
          <a:p>
            <a:r>
              <a:rPr lang="en-GB" sz="2000"/>
              <a:t>AI models then decide:</a:t>
            </a:r>
          </a:p>
          <a:p>
            <a:pPr marL="342900" indent="-342900">
              <a:buFont typeface="Arial" panose="020B0604020202020204" pitchFamily="34" charset="0"/>
              <a:buChar char="•"/>
            </a:pPr>
            <a:r>
              <a:rPr lang="en-GB" sz="2000"/>
              <a:t>when to charge batteries (e.g. during high wind/solar production)</a:t>
            </a:r>
          </a:p>
          <a:p>
            <a:pPr marL="342900" indent="-342900">
              <a:buFont typeface="Arial" panose="020B0604020202020204" pitchFamily="34" charset="0"/>
              <a:buChar char="•"/>
            </a:pPr>
            <a:r>
              <a:rPr lang="en-GB" sz="2000"/>
              <a:t>when to discharge (during peak demand)</a:t>
            </a:r>
          </a:p>
          <a:p>
            <a:pPr marL="342900" indent="-342900">
              <a:buFont typeface="Arial" panose="020B0604020202020204" pitchFamily="34" charset="0"/>
              <a:buChar char="•"/>
            </a:pPr>
            <a:r>
              <a:rPr lang="en-GB" sz="2000"/>
              <a:t>how to avoid battery damage and extend lifetime</a:t>
            </a:r>
          </a:p>
          <a:p>
            <a:pPr marL="0" indent="0"/>
            <a:r>
              <a:rPr lang="en-GB" sz="2000"/>
              <a:t>This improves grid stability and reduces energy waste.</a:t>
            </a:r>
            <a:endParaRPr lang="en-GB" sz="2000">
              <a:ea typeface="Calibri" panose="020F0502020204030204"/>
              <a:cs typeface="Calibri" panose="020F0502020204030204"/>
            </a:endParaRPr>
          </a:p>
          <a:p>
            <a:pPr marL="0"/>
            <a:endParaRPr lang="en-IE" sz="2000"/>
          </a:p>
        </p:txBody>
      </p:sp>
      <p:sp>
        <p:nvSpPr>
          <p:cNvPr id="17" name="Freeform 16">
            <a:extLst>
              <a:ext uri="{FF2B5EF4-FFF2-40B4-BE49-F238E27FC236}">
                <a16:creationId xmlns:a16="http://schemas.microsoft.com/office/drawing/2014/main" id="{9C641A1D-C0E2-9CE9-CB62-D367F54C5ECE}"/>
              </a:ext>
            </a:extLst>
          </p:cNvPr>
          <p:cNvSpPr/>
          <p:nvPr/>
        </p:nvSpPr>
        <p:spPr>
          <a:xfrm rot="5551673">
            <a:off x="9464822" y="5119088"/>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
        <p:nvSpPr>
          <p:cNvPr id="3" name="Plassholder for bilde 2">
            <a:extLst>
              <a:ext uri="{FF2B5EF4-FFF2-40B4-BE49-F238E27FC236}">
                <a16:creationId xmlns:a16="http://schemas.microsoft.com/office/drawing/2014/main" id="{3E0F673D-2A5F-A90E-BE99-6366284949D6}"/>
              </a:ext>
            </a:extLst>
          </p:cNvPr>
          <p:cNvSpPr>
            <a:spLocks noGrp="1"/>
          </p:cNvSpPr>
          <p:nvPr>
            <p:ph type="pic" sz="quarter" idx="44"/>
          </p:nvPr>
        </p:nvSpPr>
        <p:spPr/>
        <p:txBody>
          <a:bodyPr/>
          <a:lstStyle/>
          <a:p>
            <a:endParaRPr lang="en-GB"/>
          </a:p>
        </p:txBody>
      </p:sp>
      <p:sp>
        <p:nvSpPr>
          <p:cNvPr id="5" name="Text Placeholder 6">
            <a:extLst>
              <a:ext uri="{FF2B5EF4-FFF2-40B4-BE49-F238E27FC236}">
                <a16:creationId xmlns:a16="http://schemas.microsoft.com/office/drawing/2014/main" id="{B23ED1E1-A413-5374-3E94-31526DBD4C3F}"/>
              </a:ext>
            </a:extLst>
          </p:cNvPr>
          <p:cNvSpPr>
            <a:spLocks noGrp="1"/>
          </p:cNvSpPr>
          <p:nvPr>
            <p:ph type="body" sz="quarter" idx="16"/>
          </p:nvPr>
        </p:nvSpPr>
        <p:spPr>
          <a:xfrm>
            <a:off x="6339149" y="164922"/>
            <a:ext cx="6005251" cy="992652"/>
          </a:xfrm>
        </p:spPr>
        <p:txBody>
          <a:bodyPr/>
          <a:lstStyle/>
          <a:p>
            <a:r>
              <a:rPr lang="en-US" sz="3200"/>
              <a:t>Tool spotlight 2: How the tool works</a:t>
            </a:r>
          </a:p>
        </p:txBody>
      </p:sp>
      <p:pic>
        <p:nvPicPr>
          <p:cNvPr id="10" name="Bilde 9">
            <a:extLst>
              <a:ext uri="{FF2B5EF4-FFF2-40B4-BE49-F238E27FC236}">
                <a16:creationId xmlns:a16="http://schemas.microsoft.com/office/drawing/2014/main" id="{3D589F8F-0287-7D11-B889-2CC9CAFE6689}"/>
              </a:ext>
            </a:extLst>
          </p:cNvPr>
          <p:cNvPicPr>
            <a:picLocks noChangeAspect="1"/>
          </p:cNvPicPr>
          <p:nvPr/>
        </p:nvPicPr>
        <p:blipFill>
          <a:blip r:embed="rId3"/>
          <a:stretch>
            <a:fillRect/>
          </a:stretch>
        </p:blipFill>
        <p:spPr>
          <a:xfrm>
            <a:off x="465166" y="416463"/>
            <a:ext cx="5747444" cy="6175783"/>
          </a:xfrm>
          <a:prstGeom prst="rect">
            <a:avLst/>
          </a:prstGeom>
        </p:spPr>
      </p:pic>
    </p:spTree>
    <p:extLst>
      <p:ext uri="{BB962C8B-B14F-4D97-AF65-F5344CB8AC3E}">
        <p14:creationId xmlns:p14="http://schemas.microsoft.com/office/powerpoint/2010/main" val="34664874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CBFBC-EAD2-821B-F818-65C33739E564}"/>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34DC1A8E-19E9-ECA5-B9AA-EA41EF8EDC43}"/>
              </a:ext>
            </a:extLst>
          </p:cNvPr>
          <p:cNvSpPr>
            <a:spLocks noGrp="1"/>
          </p:cNvSpPr>
          <p:nvPr>
            <p:ph type="body" sz="quarter" idx="18"/>
          </p:nvPr>
        </p:nvSpPr>
        <p:spPr>
          <a:xfrm>
            <a:off x="149064" y="810742"/>
            <a:ext cx="5658609" cy="3752806"/>
          </a:xfrm>
        </p:spPr>
        <p:txBody>
          <a:bodyPr/>
          <a:lstStyle/>
          <a:p>
            <a:r>
              <a:rPr lang="en-GB" sz="1900"/>
              <a:t>Choose a simple scenario:</a:t>
            </a:r>
          </a:p>
          <a:p>
            <a:pPr marL="342900" indent="-342900">
              <a:buFont typeface="Arial" panose="020B0604020202020204" pitchFamily="34" charset="0"/>
              <a:buChar char="•"/>
            </a:pPr>
            <a:r>
              <a:rPr lang="en-GB" sz="1900"/>
              <a:t>A city has: </a:t>
            </a:r>
          </a:p>
          <a:p>
            <a:pPr marL="342900" indent="-342900">
              <a:buFont typeface="Arial" panose="020B0604020202020204" pitchFamily="34" charset="0"/>
              <a:buChar char="•"/>
            </a:pPr>
            <a:r>
              <a:rPr lang="en-GB" sz="1900"/>
              <a:t>solar panels</a:t>
            </a:r>
          </a:p>
          <a:p>
            <a:pPr marL="342900" indent="-342900">
              <a:buFont typeface="Arial" panose="020B0604020202020204" pitchFamily="34" charset="0"/>
              <a:buChar char="•"/>
            </a:pPr>
            <a:r>
              <a:rPr lang="en-GB" sz="1900"/>
              <a:t>a large battery</a:t>
            </a:r>
          </a:p>
          <a:p>
            <a:pPr marL="342900" indent="-342900">
              <a:buFont typeface="Arial" panose="020B0604020202020204" pitchFamily="34" charset="0"/>
              <a:buChar char="•"/>
            </a:pPr>
            <a:r>
              <a:rPr lang="en-GB" sz="1900"/>
              <a:t>higher demand in the evening</a:t>
            </a:r>
          </a:p>
          <a:p>
            <a:r>
              <a:rPr lang="en-GB" sz="1900"/>
              <a:t>Student activity:</a:t>
            </a:r>
          </a:p>
          <a:p>
            <a:pPr marL="342900" indent="-342900">
              <a:buFont typeface="Arial" panose="020B0604020202020204" pitchFamily="34" charset="0"/>
              <a:buChar char="•"/>
            </a:pPr>
            <a:r>
              <a:rPr lang="en-GB" sz="1900"/>
              <a:t>decide when the battery should charge and discharge</a:t>
            </a:r>
          </a:p>
          <a:p>
            <a:pPr marL="342900" indent="-342900">
              <a:buFont typeface="Arial" panose="020B0604020202020204" pitchFamily="34" charset="0"/>
              <a:buChar char="•"/>
            </a:pPr>
            <a:r>
              <a:rPr lang="en-GB" sz="1900"/>
              <a:t>compare their plan with an “AI-optimised strategy”</a:t>
            </a:r>
          </a:p>
          <a:p>
            <a:pPr marL="342900" indent="-342900">
              <a:buFont typeface="Arial" panose="020B0604020202020204" pitchFamily="34" charset="0"/>
              <a:buChar char="•"/>
            </a:pPr>
            <a:r>
              <a:rPr lang="en-GB" sz="1900"/>
              <a:t>discuss benefits (cost savings, fewer emissions, grid stability)</a:t>
            </a:r>
          </a:p>
          <a:p>
            <a:endParaRPr lang="en-IE" sz="1900"/>
          </a:p>
        </p:txBody>
      </p:sp>
      <p:sp>
        <p:nvSpPr>
          <p:cNvPr id="17" name="Freeform 16">
            <a:extLst>
              <a:ext uri="{FF2B5EF4-FFF2-40B4-BE49-F238E27FC236}">
                <a16:creationId xmlns:a16="http://schemas.microsoft.com/office/drawing/2014/main" id="{8137D165-E494-0ED1-4C6F-BBE1B7F4CD38}"/>
              </a:ext>
            </a:extLst>
          </p:cNvPr>
          <p:cNvSpPr/>
          <p:nvPr/>
        </p:nvSpPr>
        <p:spPr>
          <a:xfrm rot="5551673">
            <a:off x="9464822" y="5119088"/>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
        <p:nvSpPr>
          <p:cNvPr id="9" name="Text Placeholder 6">
            <a:extLst>
              <a:ext uri="{FF2B5EF4-FFF2-40B4-BE49-F238E27FC236}">
                <a16:creationId xmlns:a16="http://schemas.microsoft.com/office/drawing/2014/main" id="{E7217A65-93A3-3125-8A3C-112DB4F0FD43}"/>
              </a:ext>
            </a:extLst>
          </p:cNvPr>
          <p:cNvSpPr txBox="1">
            <a:spLocks/>
          </p:cNvSpPr>
          <p:nvPr/>
        </p:nvSpPr>
        <p:spPr>
          <a:xfrm>
            <a:off x="102532" y="194739"/>
            <a:ext cx="5785470" cy="736076"/>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t>Tool spotlight 2: In the classroom</a:t>
            </a:r>
          </a:p>
        </p:txBody>
      </p:sp>
      <p:pic>
        <p:nvPicPr>
          <p:cNvPr id="21" name="Plassholder for bilde 20" descr="Et bilde som inneholder Elektrisk blå, verktøy, blå, koboltblå&#10;&#10;KI-generert innhold kan være feil.">
            <a:extLst>
              <a:ext uri="{FF2B5EF4-FFF2-40B4-BE49-F238E27FC236}">
                <a16:creationId xmlns:a16="http://schemas.microsoft.com/office/drawing/2014/main" id="{20D3CC80-0C69-0697-3854-423DE6F0FECC}"/>
              </a:ext>
            </a:extLst>
          </p:cNvPr>
          <p:cNvPicPr>
            <a:picLocks noGrp="1" noChangeAspect="1"/>
          </p:cNvPicPr>
          <p:nvPr>
            <p:ph type="pic" sz="quarter" idx="44"/>
          </p:nvPr>
        </p:nvPicPr>
        <p:blipFill>
          <a:blip r:embed="rId3"/>
          <a:srcRect t="14460" b="14460"/>
          <a:stretch/>
        </p:blipFill>
        <p:spPr>
          <a:prstGeom prst="rect">
            <a:avLst/>
          </a:prstGeom>
          <a:solidFill>
            <a:srgbClr val="FFFFFF">
              <a:lumMod val="95000"/>
            </a:srgbClr>
          </a:solidFill>
        </p:spPr>
      </p:pic>
      <p:pic>
        <p:nvPicPr>
          <p:cNvPr id="18" name="Media på Internett 17" title="What happens when AI makes energy storage circular and the grid starts thinking?">
            <a:hlinkClick r:id="" action="ppaction://media"/>
            <a:extLst>
              <a:ext uri="{FF2B5EF4-FFF2-40B4-BE49-F238E27FC236}">
                <a16:creationId xmlns:a16="http://schemas.microsoft.com/office/drawing/2014/main" id="{6979B431-007B-12C2-3875-9D0D4D9AFC48}"/>
              </a:ext>
            </a:extLst>
          </p:cNvPr>
          <p:cNvPicPr>
            <a:picLocks noRot="1" noChangeAspect="1"/>
          </p:cNvPicPr>
          <p:nvPr>
            <a:videoFile r:link="rId1"/>
          </p:nvPr>
        </p:nvPicPr>
        <p:blipFill>
          <a:blip r:embed="rId4"/>
          <a:stretch>
            <a:fillRect/>
          </a:stretch>
        </p:blipFill>
        <p:spPr>
          <a:xfrm>
            <a:off x="310016" y="5179551"/>
            <a:ext cx="2119338" cy="1197429"/>
          </a:xfrm>
          <a:prstGeom prst="rect">
            <a:avLst/>
          </a:prstGeom>
        </p:spPr>
      </p:pic>
      <p:sp>
        <p:nvSpPr>
          <p:cNvPr id="19" name="TekstSylinder 18">
            <a:extLst>
              <a:ext uri="{FF2B5EF4-FFF2-40B4-BE49-F238E27FC236}">
                <a16:creationId xmlns:a16="http://schemas.microsoft.com/office/drawing/2014/main" id="{C9959C73-7AF4-EFC8-6372-057849668DAB}"/>
              </a:ext>
            </a:extLst>
          </p:cNvPr>
          <p:cNvSpPr txBox="1"/>
          <p:nvPr/>
        </p:nvSpPr>
        <p:spPr>
          <a:xfrm>
            <a:off x="2429354" y="5179551"/>
            <a:ext cx="3200018" cy="1169551"/>
          </a:xfrm>
          <a:prstGeom prst="rect">
            <a:avLst/>
          </a:prstGeom>
          <a:noFill/>
        </p:spPr>
        <p:txBody>
          <a:bodyPr wrap="square">
            <a:spAutoFit/>
          </a:bodyPr>
          <a:lstStyle/>
          <a:p>
            <a:r>
              <a:rPr lang="en-GB" sz="1400">
                <a:solidFill>
                  <a:schemeClr val="bg1"/>
                </a:solidFill>
              </a:rPr>
              <a:t>This webinar-style video explores how AI is transforming energy storage management — from predictive analytics and optimisation to driving smarter, more sustainable energy storage operations.</a:t>
            </a:r>
          </a:p>
        </p:txBody>
      </p:sp>
    </p:spTree>
    <p:extLst>
      <p:ext uri="{BB962C8B-B14F-4D97-AF65-F5344CB8AC3E}">
        <p14:creationId xmlns:p14="http://schemas.microsoft.com/office/powerpoint/2010/main" val="133706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59135-9F95-8C9D-D081-3DEE2B176E7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16C78B24-B72A-D282-04EC-97652CEDD4DE}"/>
              </a:ext>
            </a:extLst>
          </p:cNvPr>
          <p:cNvSpPr>
            <a:spLocks noGrp="1"/>
          </p:cNvSpPr>
          <p:nvPr>
            <p:ph type="body" sz="quarter" idx="18"/>
          </p:nvPr>
        </p:nvSpPr>
        <p:spPr>
          <a:xfrm>
            <a:off x="1505356" y="1613760"/>
            <a:ext cx="10299001" cy="4905572"/>
          </a:xfrm>
        </p:spPr>
        <p:txBody>
          <a:bodyPr lIns="91440" tIns="45720" rIns="91440" bIns="45720" anchor="t"/>
          <a:lstStyle/>
          <a:p>
            <a:pPr>
              <a:lnSpc>
                <a:spcPct val="100000"/>
              </a:lnSpc>
            </a:pPr>
            <a:r>
              <a:rPr lang="en-GB"/>
              <a:t>AI supports modern energy systems by improving:</a:t>
            </a:r>
          </a:p>
          <a:p>
            <a:pPr marL="342900" indent="-342900">
              <a:lnSpc>
                <a:spcPct val="100000"/>
              </a:lnSpc>
              <a:buFont typeface="Arial" panose="020B0604020202020204" pitchFamily="34" charset="0"/>
              <a:buChar char="•"/>
            </a:pPr>
            <a:r>
              <a:rPr lang="en-GB" b="1"/>
              <a:t>renewable energy forecasting</a:t>
            </a:r>
          </a:p>
          <a:p>
            <a:pPr marL="342900" indent="-342900">
              <a:lnSpc>
                <a:spcPct val="100000"/>
              </a:lnSpc>
              <a:buFont typeface="Arial" panose="020B0604020202020204" pitchFamily="34" charset="0"/>
              <a:buChar char="•"/>
            </a:pPr>
            <a:r>
              <a:rPr lang="en-GB"/>
              <a:t>demand prediction</a:t>
            </a:r>
          </a:p>
          <a:p>
            <a:pPr marL="342900" indent="-342900">
              <a:lnSpc>
                <a:spcPct val="100000"/>
              </a:lnSpc>
              <a:buFont typeface="Arial" panose="020B0604020202020204" pitchFamily="34" charset="0"/>
              <a:buChar char="•"/>
            </a:pPr>
            <a:r>
              <a:rPr lang="en-GB"/>
              <a:t>smart grid operation</a:t>
            </a:r>
          </a:p>
          <a:p>
            <a:pPr marL="342900" indent="-342900">
              <a:lnSpc>
                <a:spcPct val="100000"/>
              </a:lnSpc>
              <a:buFont typeface="Arial" panose="020B0604020202020204" pitchFamily="34" charset="0"/>
              <a:buChar char="•"/>
            </a:pPr>
            <a:r>
              <a:rPr lang="en-GB"/>
              <a:t>predictive maintenance</a:t>
            </a:r>
          </a:p>
          <a:p>
            <a:pPr marL="342900" indent="-342900">
              <a:lnSpc>
                <a:spcPct val="100000"/>
              </a:lnSpc>
              <a:buFont typeface="Arial" panose="020B0604020202020204" pitchFamily="34" charset="0"/>
              <a:buChar char="•"/>
            </a:pPr>
            <a:r>
              <a:rPr lang="en-GB"/>
              <a:t>energy efficiency</a:t>
            </a:r>
          </a:p>
          <a:p>
            <a:pPr marL="342900" indent="-342900">
              <a:lnSpc>
                <a:spcPct val="100000"/>
              </a:lnSpc>
              <a:buFont typeface="Arial" panose="020B0604020202020204" pitchFamily="34" charset="0"/>
              <a:buChar char="•"/>
            </a:pPr>
            <a:r>
              <a:rPr lang="en-GB" b="1"/>
              <a:t>battery and storage management</a:t>
            </a:r>
          </a:p>
          <a:p>
            <a:pPr marL="0" indent="0">
              <a:lnSpc>
                <a:spcPct val="100000"/>
              </a:lnSpc>
            </a:pPr>
            <a:endParaRPr lang="en-GB" dirty="0"/>
          </a:p>
          <a:p>
            <a:pPr marL="0" indent="0">
              <a:lnSpc>
                <a:spcPct val="100000"/>
              </a:lnSpc>
            </a:pPr>
            <a:r>
              <a:rPr lang="en-GB"/>
              <a:t>Together, these applications make energy systems more reliable, cost-effective, and sustainable.</a:t>
            </a:r>
            <a:endParaRPr lang="en-GB">
              <a:ea typeface="Calibri" panose="020F0502020204030204"/>
              <a:cs typeface="Calibri" panose="020F0502020204030204"/>
            </a:endParaRPr>
          </a:p>
          <a:p>
            <a:pPr marL="0">
              <a:lnSpc>
                <a:spcPct val="100000"/>
              </a:lnSpc>
            </a:pPr>
            <a:endParaRPr lang="en-US"/>
          </a:p>
        </p:txBody>
      </p:sp>
      <p:sp>
        <p:nvSpPr>
          <p:cNvPr id="3" name="Text Placeholder 2">
            <a:extLst>
              <a:ext uri="{FF2B5EF4-FFF2-40B4-BE49-F238E27FC236}">
                <a16:creationId xmlns:a16="http://schemas.microsoft.com/office/drawing/2014/main" id="{5D1DD11C-2645-B2F3-E8D7-50ABF2DDAF4D}"/>
              </a:ext>
            </a:extLst>
          </p:cNvPr>
          <p:cNvSpPr>
            <a:spLocks noGrp="1"/>
          </p:cNvSpPr>
          <p:nvPr>
            <p:ph type="body" sz="quarter" idx="16"/>
          </p:nvPr>
        </p:nvSpPr>
        <p:spPr/>
        <p:txBody>
          <a:bodyPr lIns="91440" tIns="45720" rIns="91440" bIns="45720" anchor="t">
            <a:noAutofit/>
          </a:bodyPr>
          <a:lstStyle/>
          <a:p>
            <a:r>
              <a:rPr lang="en-GB"/>
              <a:t>How can AI support energy management?</a:t>
            </a:r>
            <a:endParaRPr lang="en-US"/>
          </a:p>
        </p:txBody>
      </p:sp>
    </p:spTree>
    <p:extLst>
      <p:ext uri="{BB962C8B-B14F-4D97-AF65-F5344CB8AC3E}">
        <p14:creationId xmlns:p14="http://schemas.microsoft.com/office/powerpoint/2010/main" val="40238011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oking up at a power line tower&#10;&#10;AI-generated content may be incorrect.">
            <a:extLst>
              <a:ext uri="{FF2B5EF4-FFF2-40B4-BE49-F238E27FC236}">
                <a16:creationId xmlns:a16="http://schemas.microsoft.com/office/drawing/2014/main" id="{E5610112-0B73-EA7C-37A4-3304C7FF7C9F}"/>
              </a:ext>
            </a:extLst>
          </p:cNvPr>
          <p:cNvPicPr>
            <a:picLocks noChangeAspect="1"/>
          </p:cNvPicPr>
          <p:nvPr/>
        </p:nvPicPr>
        <p:blipFill>
          <a:blip r:embed="rId2"/>
          <a:srcRect l="20819" r="16683" b="-1"/>
          <a:stretch>
            <a:fillRect/>
          </a:stretch>
        </p:blipFill>
        <p:spPr>
          <a:xfrm>
            <a:off x="487160" y="524738"/>
            <a:ext cx="5660531" cy="6045736"/>
          </a:xfrm>
          <a:prstGeom prst="rect">
            <a:avLst/>
          </a:prstGeom>
          <a:noFill/>
        </p:spPr>
      </p:pic>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8"/>
          </p:nvPr>
        </p:nvSpPr>
        <p:spPr>
          <a:xfrm>
            <a:off x="6410158" y="956545"/>
            <a:ext cx="5543203" cy="5349521"/>
          </a:xfrm>
        </p:spPr>
        <p:txBody>
          <a:bodyPr lIns="91440" tIns="45720" rIns="91440" bIns="45720" anchor="t">
            <a:noAutofit/>
          </a:bodyPr>
          <a:lstStyle/>
          <a:p>
            <a:r>
              <a:rPr lang="en-GB" sz="2200" b="1"/>
              <a:t>AI in forecasting &amp; battery management</a:t>
            </a:r>
            <a:endParaRPr lang="en-GB" sz="2200"/>
          </a:p>
          <a:p>
            <a:endParaRPr lang="en-GB" sz="2200" b="1" dirty="0"/>
          </a:p>
          <a:p>
            <a:pPr marL="0" indent="0"/>
            <a:r>
              <a:rPr lang="en-GB" sz="1800" b="1"/>
              <a:t>Scenario: </a:t>
            </a:r>
            <a:r>
              <a:rPr lang="en-GB" sz="1800"/>
              <a:t>A city with solar panels and a large battery faces high evening demand. Weather varies daily, causing unpredictable solar production.</a:t>
            </a:r>
            <a:endParaRPr lang="en-GB" sz="1800">
              <a:ea typeface="Calibri"/>
              <a:cs typeface="Calibri"/>
            </a:endParaRPr>
          </a:p>
          <a:p>
            <a:pPr marL="0" indent="0"/>
            <a:r>
              <a:rPr lang="en-GB" sz="1800" b="1"/>
              <a:t>Task:</a:t>
            </a:r>
            <a:r>
              <a:rPr lang="en-GB" sz="1800"/>
              <a:t> Using AI tools for</a:t>
            </a:r>
            <a:r>
              <a:rPr lang="en-GB" sz="1800" b="1" dirty="0"/>
              <a:t> </a:t>
            </a:r>
            <a:r>
              <a:rPr lang="en-GB" sz="1800" i="1"/>
              <a:t>renewable forecasting</a:t>
            </a:r>
            <a:r>
              <a:rPr lang="en-GB" sz="1800"/>
              <a:t> and </a:t>
            </a:r>
            <a:r>
              <a:rPr lang="en-GB" sz="1800" i="1"/>
              <a:t>battery management</a:t>
            </a:r>
            <a:r>
              <a:rPr lang="en-GB" sz="1800"/>
              <a:t>, answer the following:</a:t>
            </a:r>
            <a:endParaRPr lang="en-GB" sz="1800">
              <a:ea typeface="Calibri" panose="020F0502020204030204"/>
              <a:cs typeface="Calibri" panose="020F0502020204030204"/>
            </a:endParaRPr>
          </a:p>
          <a:p>
            <a:pPr marL="285750" indent="-285750">
              <a:buFont typeface="Arial"/>
              <a:buChar char="•"/>
            </a:pPr>
            <a:r>
              <a:rPr lang="en-GB" sz="1800" b="1"/>
              <a:t>Production forecast: </a:t>
            </a:r>
            <a:r>
              <a:rPr lang="en-GB" sz="1800"/>
              <a:t>Compare a sunny day </a:t>
            </a:r>
            <a:r>
              <a:rPr lang="en-GB" sz="1800" i="1"/>
              <a:t>versus</a:t>
            </a:r>
            <a:r>
              <a:rPr lang="en-GB" sz="1800"/>
              <a:t> a cloudy day. How will solar output differ, and what risks arise (e.g., shortages, overload)?</a:t>
            </a:r>
            <a:endParaRPr lang="en-GB" sz="1800">
              <a:ea typeface="Calibri"/>
              <a:cs typeface="Calibri"/>
            </a:endParaRPr>
          </a:p>
          <a:p>
            <a:pPr marL="285750" indent="-285750">
              <a:buFont typeface="Arial"/>
              <a:buChar char="•"/>
            </a:pPr>
            <a:r>
              <a:rPr lang="en-GB" sz="1800" b="1"/>
              <a:t>Demand &amp; grid impact: </a:t>
            </a:r>
            <a:r>
              <a:rPr lang="en-GB" sz="1800"/>
              <a:t>How can AI demand prediction help manage the 17:00–20:00 peak?</a:t>
            </a:r>
            <a:endParaRPr lang="en-GB" sz="1800">
              <a:ea typeface="Calibri"/>
              <a:cs typeface="Calibri"/>
            </a:endParaRPr>
          </a:p>
          <a:p>
            <a:pPr marL="285750" indent="-285750">
              <a:buFont typeface="Arial"/>
              <a:buChar char="•"/>
            </a:pPr>
            <a:r>
              <a:rPr lang="en-GB" sz="1800" b="1"/>
              <a:t>Battery strategy: </a:t>
            </a:r>
            <a:r>
              <a:rPr lang="en-GB" sz="1800"/>
              <a:t>When should the battery charge and discharge? How might an AI‑optimized plan improve cost, emissions, and grid stability?</a:t>
            </a:r>
            <a:endParaRPr lang="en-GB" sz="1800">
              <a:ea typeface="Calibri"/>
              <a:cs typeface="Calibri"/>
            </a:endParaRPr>
          </a:p>
          <a:p>
            <a:pPr marL="285750" indent="-285750">
              <a:buFont typeface="Arial"/>
              <a:buChar char="•"/>
            </a:pPr>
            <a:r>
              <a:rPr lang="en-GB" sz="1800" b="1"/>
              <a:t>System integration: </a:t>
            </a:r>
            <a:r>
              <a:rPr lang="en-GB" sz="1800"/>
              <a:t>Give two ways AI forecasting and AI‑driven BMS (Battery Management Scenario) can work together to improve overall energy reliability.</a:t>
            </a:r>
            <a:endParaRPr lang="en-GB" sz="1800">
              <a:ea typeface="Calibri"/>
              <a:cs typeface="Calibri"/>
            </a:endParaRPr>
          </a:p>
          <a:p>
            <a:endParaRPr lang="en-US" sz="1600"/>
          </a:p>
        </p:txBody>
      </p:sp>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6"/>
          </p:nvPr>
        </p:nvSpPr>
        <p:spPr>
          <a:xfrm>
            <a:off x="6517314" y="201507"/>
            <a:ext cx="4757375" cy="659278"/>
          </a:xfrm>
        </p:spPr>
        <p:txBody>
          <a:bodyPr lIns="91440" tIns="45720" rIns="91440" bIns="45720">
            <a:normAutofit/>
          </a:bodyPr>
          <a:lstStyle/>
          <a:p>
            <a:r>
              <a:rPr lang="en-US" dirty="0"/>
              <a:t>Case Study</a:t>
            </a:r>
          </a:p>
        </p:txBody>
      </p:sp>
    </p:spTree>
    <p:extLst>
      <p:ext uri="{BB962C8B-B14F-4D97-AF65-F5344CB8AC3E}">
        <p14:creationId xmlns:p14="http://schemas.microsoft.com/office/powerpoint/2010/main" val="2730074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13C356-9A8A-356D-72F4-A2669C708065}"/>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30619D8E-2ADD-0A8E-1B16-DD3DD7539A9C}"/>
              </a:ext>
            </a:extLst>
          </p:cNvPr>
          <p:cNvSpPr>
            <a:spLocks noGrp="1"/>
          </p:cNvSpPr>
          <p:nvPr>
            <p:ph type="body" sz="quarter" idx="18"/>
          </p:nvPr>
        </p:nvSpPr>
        <p:spPr>
          <a:xfrm>
            <a:off x="662911" y="1378990"/>
            <a:ext cx="10595237" cy="4778623"/>
          </a:xfrm>
          <a:prstGeom prst="rect">
            <a:avLst/>
          </a:prstGeom>
        </p:spPr>
        <p:txBody>
          <a:bodyPr lIns="91440" tIns="45720" rIns="91440" bIns="45720" anchor="t"/>
          <a:lstStyle/>
          <a:p>
            <a:pPr>
              <a:lnSpc>
                <a:spcPct val="100000"/>
              </a:lnSpc>
            </a:pPr>
            <a:r>
              <a:rPr lang="en-GB" b="1"/>
              <a:t>By the end of the module, learners will be able to:</a:t>
            </a:r>
          </a:p>
          <a:p>
            <a:pPr marL="342900" indent="-342900">
              <a:lnSpc>
                <a:spcPct val="100000"/>
              </a:lnSpc>
              <a:buFont typeface="Arial" panose="020B0604020202020204" pitchFamily="34" charset="0"/>
              <a:buChar char="•"/>
            </a:pPr>
            <a:r>
              <a:rPr lang="en-GB"/>
              <a:t>explain the main challenges in modern energy management and the role of digitalisation and AI in addressing them,</a:t>
            </a:r>
          </a:p>
          <a:p>
            <a:pPr marL="342900" indent="-342900">
              <a:lnSpc>
                <a:spcPct val="100000"/>
              </a:lnSpc>
              <a:buFont typeface="Arial" panose="020B0604020202020204" pitchFamily="34" charset="0"/>
              <a:buChar char="•"/>
            </a:pPr>
            <a:r>
              <a:rPr lang="en-GB"/>
              <a:t>describe how AI techniques such as machine learning and predictive analytics are used in smart grids and renewable energy forecasting,</a:t>
            </a:r>
          </a:p>
          <a:p>
            <a:pPr marL="342900" indent="-342900">
              <a:lnSpc>
                <a:spcPct val="100000"/>
              </a:lnSpc>
              <a:buFont typeface="Arial" panose="020B0604020202020204" pitchFamily="34" charset="0"/>
              <a:buChar char="•"/>
            </a:pPr>
            <a:r>
              <a:rPr lang="en-GB" dirty="0"/>
              <a:t>identify opportunities to apply AI for improving efficiency, reliability, and sustainability in energy systems,</a:t>
            </a:r>
            <a:endParaRPr lang="en-GB" dirty="0">
              <a:ea typeface="Calibri"/>
              <a:cs typeface="Calibri"/>
            </a:endParaRPr>
          </a:p>
          <a:p>
            <a:pPr marL="342900" indent="-342900">
              <a:lnSpc>
                <a:spcPct val="100000"/>
              </a:lnSpc>
              <a:buFont typeface="Arial" panose="020B0604020202020204" pitchFamily="34" charset="0"/>
              <a:buChar char="•"/>
            </a:pPr>
            <a:r>
              <a:rPr lang="en-GB"/>
              <a:t>reflect on ethical, environmental, and data-related considerations when deploying AI in the energy sector, and,</a:t>
            </a:r>
          </a:p>
          <a:p>
            <a:pPr marL="342900" indent="-342900">
              <a:lnSpc>
                <a:spcPct val="100000"/>
              </a:lnSpc>
              <a:buFont typeface="Arial" panose="020B0604020202020204" pitchFamily="34" charset="0"/>
              <a:buChar char="•"/>
            </a:pPr>
            <a:r>
              <a:rPr lang="en-GB"/>
              <a:t>recognise the importance of continuous learning, collaboration, and networking to stay up to date in a rapidly evolving technological field.</a:t>
            </a:r>
          </a:p>
          <a:p>
            <a:pPr algn="just">
              <a:lnSpc>
                <a:spcPct val="100000"/>
              </a:lnSpc>
            </a:pPr>
            <a:endParaRPr lang="en-US"/>
          </a:p>
        </p:txBody>
      </p:sp>
      <p:sp>
        <p:nvSpPr>
          <p:cNvPr id="5" name="Text Placeholder 4">
            <a:extLst>
              <a:ext uri="{FF2B5EF4-FFF2-40B4-BE49-F238E27FC236}">
                <a16:creationId xmlns:a16="http://schemas.microsoft.com/office/drawing/2014/main" id="{1AFED845-1706-678C-8D9E-C698DB18F43F}"/>
              </a:ext>
            </a:extLst>
          </p:cNvPr>
          <p:cNvSpPr>
            <a:spLocks noGrp="1"/>
          </p:cNvSpPr>
          <p:nvPr>
            <p:ph type="body" sz="quarter" idx="16"/>
          </p:nvPr>
        </p:nvSpPr>
        <p:spPr>
          <a:xfrm>
            <a:off x="662911" y="575336"/>
            <a:ext cx="10595237" cy="803654"/>
          </a:xfrm>
          <a:prstGeom prst="rect">
            <a:avLst/>
          </a:prstGeom>
        </p:spPr>
        <p:txBody>
          <a:bodyPr lIns="91440" tIns="45720" rIns="91440" bIns="45720" anchor="t">
            <a:noAutofit/>
          </a:bodyPr>
          <a:lstStyle/>
          <a:p>
            <a:r>
              <a:rPr lang="en-US"/>
              <a:t>Learning objectives</a:t>
            </a:r>
          </a:p>
        </p:txBody>
      </p:sp>
    </p:spTree>
    <p:extLst>
      <p:ext uri="{BB962C8B-B14F-4D97-AF65-F5344CB8AC3E}">
        <p14:creationId xmlns:p14="http://schemas.microsoft.com/office/powerpoint/2010/main" val="24700634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BC002-AFE1-029C-A526-0F6A1A115E2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4D570655-6B3D-EFF5-853C-D6F9706EA20D}"/>
              </a:ext>
            </a:extLst>
          </p:cNvPr>
          <p:cNvSpPr>
            <a:spLocks noGrp="1"/>
          </p:cNvSpPr>
          <p:nvPr>
            <p:ph type="body" sz="quarter" idx="18"/>
          </p:nvPr>
        </p:nvSpPr>
        <p:spPr>
          <a:xfrm>
            <a:off x="1505355" y="1048682"/>
            <a:ext cx="10299001" cy="5419280"/>
          </a:xfrm>
        </p:spPr>
        <p:txBody>
          <a:bodyPr lIns="91440" tIns="45720" rIns="91440" bIns="45720" anchor="t"/>
          <a:lstStyle/>
          <a:p>
            <a:pPr>
              <a:lnSpc>
                <a:spcPct val="100000"/>
              </a:lnSpc>
            </a:pPr>
            <a:r>
              <a:rPr lang="en-GB" sz="2000" b="1" dirty="0"/>
              <a:t>AI also consumes energy</a:t>
            </a:r>
            <a:br>
              <a:rPr lang="en-GB" sz="2000" dirty="0"/>
            </a:br>
            <a:r>
              <a:rPr lang="en-GB" sz="2000" dirty="0"/>
              <a:t>Training and running AI models requires computing power, which increases electricity use and carbon emissions,  especially in large data centres.</a:t>
            </a:r>
          </a:p>
          <a:p>
            <a:pPr>
              <a:lnSpc>
                <a:spcPct val="100000"/>
              </a:lnSpc>
            </a:pPr>
            <a:r>
              <a:rPr lang="en-GB" sz="2000" b="1" dirty="0"/>
              <a:t>What is Green AI?</a:t>
            </a:r>
            <a:br>
              <a:rPr lang="en-GB" sz="2000" dirty="0"/>
            </a:br>
            <a:r>
              <a:rPr lang="en-GB" sz="2000" dirty="0"/>
              <a:t>Green AI focuses on developing and deploying AI systems that minimise energy consumption while maximising environmental benefits.</a:t>
            </a:r>
          </a:p>
          <a:p>
            <a:pPr>
              <a:lnSpc>
                <a:spcPct val="100000"/>
              </a:lnSpc>
            </a:pPr>
            <a:endParaRPr lang="en-GB" sz="2000" dirty="0"/>
          </a:p>
          <a:p>
            <a:pPr>
              <a:lnSpc>
                <a:spcPct val="100000"/>
              </a:lnSpc>
            </a:pPr>
            <a:r>
              <a:rPr lang="en-GB" sz="2000" b="1" dirty="0"/>
              <a:t>In energy management, this means:</a:t>
            </a:r>
            <a:endParaRPr lang="en-GB" sz="2000" dirty="0"/>
          </a:p>
          <a:p>
            <a:pPr marL="342900" lvl="0" indent="-342900">
              <a:lnSpc>
                <a:spcPct val="100000"/>
              </a:lnSpc>
              <a:buFont typeface="Arial" panose="020B0604020202020204" pitchFamily="34" charset="0"/>
              <a:buChar char="•"/>
            </a:pPr>
            <a:r>
              <a:rPr lang="en-GB" sz="2000" dirty="0"/>
              <a:t>using efficient AI models and algorithms,</a:t>
            </a:r>
          </a:p>
          <a:p>
            <a:pPr marL="342900" lvl="0" indent="-342900">
              <a:lnSpc>
                <a:spcPct val="100000"/>
              </a:lnSpc>
              <a:buFont typeface="Arial" panose="020B0604020202020204" pitchFamily="34" charset="0"/>
              <a:buChar char="•"/>
            </a:pPr>
            <a:r>
              <a:rPr lang="en-GB" sz="2000" dirty="0"/>
              <a:t>optimising when and where AI systems run,</a:t>
            </a:r>
          </a:p>
          <a:p>
            <a:pPr marL="342900" lvl="0" indent="-342900">
              <a:lnSpc>
                <a:spcPct val="100000"/>
              </a:lnSpc>
              <a:buFont typeface="Arial" panose="020B0604020202020204" pitchFamily="34" charset="0"/>
              <a:buChar char="•"/>
            </a:pPr>
            <a:r>
              <a:rPr lang="en-GB" sz="2000" dirty="0"/>
              <a:t>reducing data processing and storage needs,</a:t>
            </a:r>
          </a:p>
          <a:p>
            <a:pPr marL="342900" lvl="0" indent="-342900">
              <a:lnSpc>
                <a:spcPct val="100000"/>
              </a:lnSpc>
              <a:buFont typeface="Arial" panose="020B0604020202020204" pitchFamily="34" charset="0"/>
              <a:buChar char="•"/>
            </a:pPr>
            <a:r>
              <a:rPr lang="en-GB" sz="2000" dirty="0"/>
              <a:t>ensuring that AI saves more energy than it consumes.</a:t>
            </a:r>
          </a:p>
          <a:p>
            <a:r>
              <a:rPr lang="en-GB" sz="2000" b="1" dirty="0"/>
              <a:t>Key idea:</a:t>
            </a:r>
            <a:br>
              <a:rPr lang="en-GB" sz="2000" dirty="0"/>
            </a:br>
            <a:r>
              <a:rPr lang="en-GB" sz="2000" dirty="0"/>
              <a:t> </a:t>
            </a:r>
            <a:r>
              <a:rPr lang="en-GB" sz="2000" i="1" dirty="0"/>
              <a:t>AI should not only optimise energy systems. It should also be energy‑efficient itself.</a:t>
            </a:r>
            <a:endParaRPr lang="en-GB" sz="2000" dirty="0"/>
          </a:p>
          <a:p>
            <a:endParaRPr lang="en-GB" sz="2000" dirty="0"/>
          </a:p>
          <a:p>
            <a:pPr marL="0">
              <a:lnSpc>
                <a:spcPct val="100000"/>
              </a:lnSpc>
            </a:pPr>
            <a:endParaRPr lang="en-US" sz="2000" dirty="0"/>
          </a:p>
        </p:txBody>
      </p:sp>
      <p:sp>
        <p:nvSpPr>
          <p:cNvPr id="3" name="Text Placeholder 2">
            <a:extLst>
              <a:ext uri="{FF2B5EF4-FFF2-40B4-BE49-F238E27FC236}">
                <a16:creationId xmlns:a16="http://schemas.microsoft.com/office/drawing/2014/main" id="{DBA43EC5-33F5-73D9-77A6-09346284F4A5}"/>
              </a:ext>
            </a:extLst>
          </p:cNvPr>
          <p:cNvSpPr>
            <a:spLocks noGrp="1"/>
          </p:cNvSpPr>
          <p:nvPr>
            <p:ph type="body" sz="quarter" idx="16"/>
          </p:nvPr>
        </p:nvSpPr>
        <p:spPr>
          <a:xfrm>
            <a:off x="1505356" y="338668"/>
            <a:ext cx="10299001" cy="1018971"/>
          </a:xfrm>
        </p:spPr>
        <p:txBody>
          <a:bodyPr lIns="91440" tIns="45720" rIns="91440" bIns="45720" anchor="t">
            <a:noAutofit/>
          </a:bodyPr>
          <a:lstStyle/>
          <a:p>
            <a:r>
              <a:rPr lang="en-GB" sz="3000" dirty="0"/>
              <a:t>Green AI: Balancing AI’s energy use and sustainability benefits</a:t>
            </a:r>
            <a:endParaRPr lang="en-US" sz="3000" dirty="0"/>
          </a:p>
        </p:txBody>
      </p:sp>
    </p:spTree>
    <p:extLst>
      <p:ext uri="{BB962C8B-B14F-4D97-AF65-F5344CB8AC3E}">
        <p14:creationId xmlns:p14="http://schemas.microsoft.com/office/powerpoint/2010/main" val="33187778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0DD82-FE96-E634-FA2E-6BB006B87B3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C0B9129E-4D30-B5C5-2171-FCF4426E6B93}"/>
              </a:ext>
            </a:extLst>
          </p:cNvPr>
          <p:cNvSpPr>
            <a:spLocks noGrp="1"/>
          </p:cNvSpPr>
          <p:nvPr>
            <p:ph type="body" sz="quarter" idx="16"/>
          </p:nvPr>
        </p:nvSpPr>
        <p:spPr>
          <a:xfrm>
            <a:off x="5145329" y="2448804"/>
            <a:ext cx="6540566" cy="2253043"/>
          </a:xfrm>
        </p:spPr>
        <p:txBody>
          <a:bodyPr lIns="91440" tIns="45720" rIns="91440" bIns="45720" anchor="t">
            <a:normAutofit fontScale="92500" lnSpcReduction="20000"/>
          </a:bodyPr>
          <a:lstStyle/>
          <a:p>
            <a:r>
              <a:rPr lang="en-US" b="1"/>
              <a:t>Unit 4</a:t>
            </a:r>
          </a:p>
          <a:p>
            <a:r>
              <a:rPr lang="en-GB" b="1" dirty="0"/>
              <a:t>How can we stay ahead? Solutions and Looking forward</a:t>
            </a:r>
            <a:endParaRPr lang="en-US" b="1" dirty="0"/>
          </a:p>
        </p:txBody>
      </p:sp>
      <p:sp>
        <p:nvSpPr>
          <p:cNvPr id="5" name="Text Placeholder 4">
            <a:extLst>
              <a:ext uri="{FF2B5EF4-FFF2-40B4-BE49-F238E27FC236}">
                <a16:creationId xmlns:a16="http://schemas.microsoft.com/office/drawing/2014/main" id="{8A4B91C7-7084-0DB5-5A63-847C993D71C5}"/>
              </a:ext>
            </a:extLst>
          </p:cNvPr>
          <p:cNvSpPr>
            <a:spLocks noGrp="1"/>
          </p:cNvSpPr>
          <p:nvPr>
            <p:ph type="body" sz="quarter" idx="17"/>
          </p:nvPr>
        </p:nvSpPr>
        <p:spPr/>
        <p:txBody>
          <a:bodyPr/>
          <a:lstStyle/>
          <a:p>
            <a:r>
              <a:rPr lang="en-US"/>
              <a:t>04</a:t>
            </a:r>
          </a:p>
        </p:txBody>
      </p:sp>
    </p:spTree>
    <p:extLst>
      <p:ext uri="{BB962C8B-B14F-4D97-AF65-F5344CB8AC3E}">
        <p14:creationId xmlns:p14="http://schemas.microsoft.com/office/powerpoint/2010/main" val="27020342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3EDF85-4CCB-C224-E8F8-604054250D42}"/>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C07E27EA-604A-7732-8582-B322EF2BEA4A}"/>
              </a:ext>
            </a:extLst>
          </p:cNvPr>
          <p:cNvSpPr>
            <a:spLocks noGrp="1"/>
          </p:cNvSpPr>
          <p:nvPr>
            <p:ph type="body" sz="quarter" idx="18"/>
          </p:nvPr>
        </p:nvSpPr>
        <p:spPr>
          <a:xfrm>
            <a:off x="6503441" y="2302412"/>
            <a:ext cx="5301800" cy="2632827"/>
          </a:xfrm>
        </p:spPr>
        <p:txBody>
          <a:bodyPr lIns="91440" tIns="45720" rIns="91440" bIns="45720" anchor="t"/>
          <a:lstStyle/>
          <a:p>
            <a:pPr marL="0"/>
            <a:r>
              <a:rPr lang="en-IE">
                <a:solidFill>
                  <a:srgbClr val="FFFFFF"/>
                </a:solidFill>
                <a:latin typeface="Calibri"/>
                <a:ea typeface="Calibri"/>
                <a:cs typeface="Calibri"/>
              </a:rPr>
              <a:t>Use AI models to forecast demand, equipment failures, and grid fluctuations. </a:t>
            </a:r>
            <a:endParaRPr lang="nb-NO">
              <a:solidFill>
                <a:srgbClr val="FFFFFF"/>
              </a:solidFill>
              <a:latin typeface="Calibri"/>
              <a:ea typeface="Calibri"/>
              <a:cs typeface="Calibri"/>
            </a:endParaRPr>
          </a:p>
          <a:p>
            <a:pPr marL="0"/>
            <a:endParaRPr lang="en-IE" dirty="0">
              <a:solidFill>
                <a:srgbClr val="FFFFFF"/>
              </a:solidFill>
              <a:latin typeface="Calibri"/>
              <a:ea typeface="Calibri"/>
              <a:cs typeface="Calibri"/>
            </a:endParaRPr>
          </a:p>
          <a:p>
            <a:pPr marL="0"/>
            <a:r>
              <a:rPr lang="en-IE" dirty="0">
                <a:solidFill>
                  <a:srgbClr val="FFFFFF"/>
                </a:solidFill>
                <a:latin typeface="Calibri"/>
                <a:ea typeface="Calibri"/>
                <a:cs typeface="Calibri"/>
              </a:rPr>
              <a:t>This allows earlier maintenance, lower downtime, and optimized </a:t>
            </a:r>
            <a:r>
              <a:rPr lang="en-IE">
                <a:solidFill>
                  <a:srgbClr val="FFFFFF"/>
                </a:solidFill>
                <a:latin typeface="Calibri"/>
                <a:ea typeface="Calibri"/>
                <a:cs typeface="Calibri"/>
              </a:rPr>
              <a:t>energy flow - cutting costs and </a:t>
            </a:r>
            <a:r>
              <a:rPr lang="en-IE" dirty="0">
                <a:solidFill>
                  <a:srgbClr val="FFFFFF"/>
                </a:solidFill>
                <a:latin typeface="Calibri"/>
                <a:ea typeface="Calibri"/>
                <a:cs typeface="Calibri"/>
              </a:rPr>
              <a:t>emissions.</a:t>
            </a:r>
            <a:endParaRPr lang="nb-NO" dirty="0">
              <a:ea typeface="Calibri"/>
              <a:cs typeface="Calibri"/>
            </a:endParaRPr>
          </a:p>
          <a:p>
            <a:pPr marL="0"/>
            <a:endParaRPr lang="en-IE">
              <a:solidFill>
                <a:srgbClr val="FFFFFF"/>
              </a:solidFill>
              <a:latin typeface="Calibri"/>
              <a:ea typeface="Calibri"/>
              <a:cs typeface="Calibri"/>
            </a:endParaRPr>
          </a:p>
          <a:p>
            <a:pPr marL="0"/>
            <a:endParaRPr lang="en-IE"/>
          </a:p>
          <a:p>
            <a:pPr marL="0"/>
            <a:endParaRPr lang="en-IE">
              <a:ea typeface="Calibri"/>
              <a:cs typeface="Calibri"/>
            </a:endParaRPr>
          </a:p>
        </p:txBody>
      </p:sp>
      <p:sp>
        <p:nvSpPr>
          <p:cNvPr id="7" name="Text Placeholder 6">
            <a:extLst>
              <a:ext uri="{FF2B5EF4-FFF2-40B4-BE49-F238E27FC236}">
                <a16:creationId xmlns:a16="http://schemas.microsoft.com/office/drawing/2014/main" id="{6EBF0C47-CAF2-A5D6-6009-9FF63CC6FFF5}"/>
              </a:ext>
            </a:extLst>
          </p:cNvPr>
          <p:cNvSpPr>
            <a:spLocks noGrp="1"/>
          </p:cNvSpPr>
          <p:nvPr>
            <p:ph type="body" sz="quarter" idx="16"/>
          </p:nvPr>
        </p:nvSpPr>
        <p:spPr>
          <a:xfrm>
            <a:off x="6506264" y="320018"/>
            <a:ext cx="5662940" cy="992652"/>
          </a:xfrm>
        </p:spPr>
        <p:txBody>
          <a:bodyPr lIns="91440" tIns="45720" rIns="91440" bIns="45720" anchor="t">
            <a:noAutofit/>
          </a:bodyPr>
          <a:lstStyle/>
          <a:p>
            <a:r>
              <a:rPr lang="en-US"/>
              <a:t>Looking to the future</a:t>
            </a:r>
          </a:p>
          <a:p>
            <a:pPr marL="514350" indent="-514350">
              <a:buAutoNum type="arabicPeriod"/>
            </a:pPr>
            <a:r>
              <a:rPr lang="en-US" sz="2800">
                <a:ea typeface="Calibri"/>
                <a:cs typeface="Calibri"/>
              </a:rPr>
              <a:t>Leverage predictive analytics for smarter operations</a:t>
            </a:r>
          </a:p>
          <a:p>
            <a:endParaRPr lang="en-US" dirty="0">
              <a:ea typeface="Calibri"/>
              <a:cs typeface="Calibri"/>
            </a:endParaRPr>
          </a:p>
        </p:txBody>
      </p:sp>
      <p:sp>
        <p:nvSpPr>
          <p:cNvPr id="17" name="Freeform 16">
            <a:extLst>
              <a:ext uri="{FF2B5EF4-FFF2-40B4-BE49-F238E27FC236}">
                <a16:creationId xmlns:a16="http://schemas.microsoft.com/office/drawing/2014/main" id="{BA3D60A9-8EAA-988D-3AFD-7999887ED0A8}"/>
              </a:ext>
            </a:extLst>
          </p:cNvPr>
          <p:cNvSpPr/>
          <p:nvPr/>
        </p:nvSpPr>
        <p:spPr>
          <a:xfrm rot="5551673">
            <a:off x="9464822" y="5119088"/>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pic>
        <p:nvPicPr>
          <p:cNvPr id="4" name="Plassholder for bilde 3">
            <a:extLst>
              <a:ext uri="{FF2B5EF4-FFF2-40B4-BE49-F238E27FC236}">
                <a16:creationId xmlns:a16="http://schemas.microsoft.com/office/drawing/2014/main" id="{C3B627E4-5B82-D2F9-436C-BA24CB74EE23}"/>
              </a:ext>
            </a:extLst>
          </p:cNvPr>
          <p:cNvPicPr>
            <a:picLocks noGrp="1" noChangeAspect="1"/>
          </p:cNvPicPr>
          <p:nvPr>
            <p:ph type="pic" sz="quarter" idx="44"/>
          </p:nvPr>
        </p:nvPicPr>
        <p:blipFill>
          <a:blip r:embed="rId2"/>
          <a:srcRect l="23662" r="23662"/>
          <a:stretch/>
        </p:blipFill>
        <p:spPr>
          <a:prstGeom prst="rect">
            <a:avLst/>
          </a:prstGeom>
          <a:solidFill>
            <a:srgbClr val="FFFFFF">
              <a:lumMod val="95000"/>
            </a:srgbClr>
          </a:solidFill>
        </p:spPr>
      </p:pic>
    </p:spTree>
    <p:extLst>
      <p:ext uri="{BB962C8B-B14F-4D97-AF65-F5344CB8AC3E}">
        <p14:creationId xmlns:p14="http://schemas.microsoft.com/office/powerpoint/2010/main" val="4481632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FE1DBF-011F-BE27-E1E5-81AA23ABA751}"/>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C62EC9B2-AAA6-3654-FD5F-CFF5DC6C011C}"/>
              </a:ext>
            </a:extLst>
          </p:cNvPr>
          <p:cNvSpPr>
            <a:spLocks noGrp="1"/>
          </p:cNvSpPr>
          <p:nvPr>
            <p:ph type="body" sz="quarter" idx="18"/>
          </p:nvPr>
        </p:nvSpPr>
        <p:spPr>
          <a:xfrm>
            <a:off x="316495" y="1719716"/>
            <a:ext cx="5467452" cy="4388739"/>
          </a:xfrm>
        </p:spPr>
        <p:txBody>
          <a:bodyPr lIns="91440" tIns="45720" rIns="91440" bIns="45720" anchor="t"/>
          <a:lstStyle/>
          <a:p>
            <a:pPr marL="0"/>
            <a:r>
              <a:rPr lang="en-IE" dirty="0">
                <a:ea typeface="Calibri"/>
                <a:cs typeface="Calibri"/>
              </a:rPr>
              <a:t>Discuss how</a:t>
            </a:r>
            <a:r>
              <a:rPr lang="en-IE"/>
              <a:t> to integrate real‑time data for autonomous decision‑making.</a:t>
            </a:r>
            <a:endParaRPr lang="nb-NO" dirty="0"/>
          </a:p>
          <a:p>
            <a:pPr marL="0"/>
            <a:endParaRPr lang="en-IE" dirty="0"/>
          </a:p>
          <a:p>
            <a:pPr marL="0"/>
            <a:r>
              <a:rPr lang="en-IE"/>
              <a:t>Bring together IoT sensors, smart meters, SCADA data, and weather inputs so AI systems can run continuous optimizations.</a:t>
            </a:r>
            <a:endParaRPr lang="nb-NO"/>
          </a:p>
          <a:p>
            <a:pPr marL="0"/>
            <a:endParaRPr lang="nb-NO">
              <a:ea typeface="Calibri"/>
              <a:cs typeface="Calibri"/>
            </a:endParaRPr>
          </a:p>
          <a:p>
            <a:pPr marL="0"/>
            <a:r>
              <a:rPr lang="en-IE"/>
              <a:t>Real‑time AI control can balance load, manage storage, and respond instantly to volatility in renewables.</a:t>
            </a:r>
            <a:endParaRPr lang="nb-NO">
              <a:ea typeface="Calibri"/>
              <a:cs typeface="Calibri"/>
            </a:endParaRPr>
          </a:p>
          <a:p>
            <a:pPr marL="0"/>
            <a:endParaRPr lang="en-IE">
              <a:ea typeface="Calibri"/>
              <a:cs typeface="Calibri"/>
            </a:endParaRPr>
          </a:p>
        </p:txBody>
      </p:sp>
      <p:sp>
        <p:nvSpPr>
          <p:cNvPr id="7" name="Text Placeholder 6">
            <a:extLst>
              <a:ext uri="{FF2B5EF4-FFF2-40B4-BE49-F238E27FC236}">
                <a16:creationId xmlns:a16="http://schemas.microsoft.com/office/drawing/2014/main" id="{28F1461C-BB34-53AB-1D2E-E0F9735EBD4F}"/>
              </a:ext>
            </a:extLst>
          </p:cNvPr>
          <p:cNvSpPr>
            <a:spLocks noGrp="1"/>
          </p:cNvSpPr>
          <p:nvPr>
            <p:ph type="body" sz="quarter" idx="16"/>
          </p:nvPr>
        </p:nvSpPr>
        <p:spPr>
          <a:xfrm>
            <a:off x="313053" y="205546"/>
            <a:ext cx="4757375" cy="992652"/>
          </a:xfrm>
        </p:spPr>
        <p:txBody>
          <a:bodyPr lIns="91440" tIns="45720" rIns="91440" bIns="45720" anchor="t">
            <a:noAutofit/>
          </a:bodyPr>
          <a:lstStyle/>
          <a:p>
            <a:r>
              <a:rPr lang="en-US">
                <a:ea typeface="Calibri"/>
                <a:cs typeface="Calibri"/>
              </a:rPr>
              <a:t>Looking to the future</a:t>
            </a:r>
            <a:endParaRPr lang="en-US"/>
          </a:p>
          <a:p>
            <a:r>
              <a:rPr lang="en-US" sz="2800">
                <a:ea typeface="Calibri"/>
                <a:cs typeface="Calibri"/>
              </a:rPr>
              <a:t>2. Integrate real time</a:t>
            </a:r>
          </a:p>
        </p:txBody>
      </p:sp>
      <p:sp>
        <p:nvSpPr>
          <p:cNvPr id="17" name="Freeform 16">
            <a:extLst>
              <a:ext uri="{FF2B5EF4-FFF2-40B4-BE49-F238E27FC236}">
                <a16:creationId xmlns:a16="http://schemas.microsoft.com/office/drawing/2014/main" id="{015566BB-15D5-76FB-EE0E-35CD5A466F94}"/>
              </a:ext>
            </a:extLst>
          </p:cNvPr>
          <p:cNvSpPr/>
          <p:nvPr/>
        </p:nvSpPr>
        <p:spPr>
          <a:xfrm rot="5551673">
            <a:off x="9464822" y="5119088"/>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pic>
        <p:nvPicPr>
          <p:cNvPr id="10" name="Plassholder for bilde 9">
            <a:extLst>
              <a:ext uri="{FF2B5EF4-FFF2-40B4-BE49-F238E27FC236}">
                <a16:creationId xmlns:a16="http://schemas.microsoft.com/office/drawing/2014/main" id="{09A24D61-A7D4-24FF-9F42-152FDC3C96CF}"/>
              </a:ext>
            </a:extLst>
          </p:cNvPr>
          <p:cNvPicPr>
            <a:picLocks noGrp="1" noChangeAspect="1"/>
          </p:cNvPicPr>
          <p:nvPr>
            <p:ph type="pic" sz="quarter" idx="44"/>
          </p:nvPr>
        </p:nvPicPr>
        <p:blipFill>
          <a:blip r:embed="rId2"/>
          <a:srcRect l="18793" r="18793"/>
          <a:stretch/>
        </p:blipFill>
        <p:spPr>
          <a:prstGeom prst="rect">
            <a:avLst/>
          </a:prstGeom>
          <a:solidFill>
            <a:srgbClr val="FFFFFF">
              <a:lumMod val="95000"/>
            </a:srgbClr>
          </a:solidFill>
        </p:spPr>
      </p:pic>
    </p:spTree>
    <p:extLst>
      <p:ext uri="{BB962C8B-B14F-4D97-AF65-F5344CB8AC3E}">
        <p14:creationId xmlns:p14="http://schemas.microsoft.com/office/powerpoint/2010/main" val="17784130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descr="Et bilde som inneholder person, sjømat, virvelløse dyr, hånd&#10;&#10;KI-generert innhold kan være feil.">
            <a:extLst>
              <a:ext uri="{FF2B5EF4-FFF2-40B4-BE49-F238E27FC236}">
                <a16:creationId xmlns:a16="http://schemas.microsoft.com/office/drawing/2014/main" id="{2E35C5CF-DE4C-D90D-E70F-5C59F1B687A4}"/>
              </a:ext>
            </a:extLst>
          </p:cNvPr>
          <p:cNvPicPr>
            <a:picLocks noGrp="1" noChangeAspect="1"/>
          </p:cNvPicPr>
          <p:nvPr>
            <p:ph type="pic" sz="quarter" idx="44"/>
          </p:nvPr>
        </p:nvPicPr>
        <p:blipFill>
          <a:blip r:embed="rId2"/>
          <a:srcRect l="25430" r="25430"/>
          <a:stretch/>
        </p:blipFill>
        <p:spPr>
          <a:xfrm>
            <a:off x="6109747" y="402007"/>
            <a:ext cx="5683164" cy="6075913"/>
          </a:xfrm>
          <a:prstGeom prst="rect">
            <a:avLst/>
          </a:prstGeom>
          <a:solidFill>
            <a:srgbClr val="FFFFFF">
              <a:lumMod val="95000"/>
            </a:srgbClr>
          </a:solidFill>
        </p:spPr>
      </p:pic>
      <p:sp>
        <p:nvSpPr>
          <p:cNvPr id="4" name="Plassholder for tekst 3">
            <a:extLst>
              <a:ext uri="{FF2B5EF4-FFF2-40B4-BE49-F238E27FC236}">
                <a16:creationId xmlns:a16="http://schemas.microsoft.com/office/drawing/2014/main" id="{C5D2FE49-DB28-3F1E-6752-891ACEC59623}"/>
              </a:ext>
            </a:extLst>
          </p:cNvPr>
          <p:cNvSpPr>
            <a:spLocks noGrp="1"/>
          </p:cNvSpPr>
          <p:nvPr>
            <p:ph type="body" sz="quarter" idx="16"/>
          </p:nvPr>
        </p:nvSpPr>
        <p:spPr>
          <a:xfrm>
            <a:off x="324097" y="404330"/>
            <a:ext cx="6336591" cy="1710478"/>
          </a:xfrm>
        </p:spPr>
        <p:txBody>
          <a:bodyPr lIns="91440" tIns="45720" rIns="91440" bIns="45720" anchor="t">
            <a:noAutofit/>
          </a:bodyPr>
          <a:lstStyle/>
          <a:p>
            <a:r>
              <a:rPr lang="nb-NO" sz="3200">
                <a:ea typeface="Calibri"/>
                <a:cs typeface="Calibri"/>
              </a:rPr>
              <a:t>Looking to the future</a:t>
            </a:r>
            <a:endParaRPr lang="en-US" sz="3200"/>
          </a:p>
          <a:p>
            <a:r>
              <a:rPr lang="nb-NO" sz="2800">
                <a:ea typeface="Calibri"/>
                <a:cs typeface="Calibri"/>
              </a:rPr>
              <a:t>3. Build hybrid human‑AI management </a:t>
            </a:r>
            <a:r>
              <a:rPr lang="nb-NO" sz="2800" dirty="0">
                <a:ea typeface="Calibri"/>
                <a:cs typeface="Calibri"/>
              </a:rPr>
              <a:t>teams</a:t>
            </a:r>
            <a:endParaRPr lang="nb-NO" dirty="0">
              <a:ea typeface="Calibri"/>
              <a:cs typeface="Calibri"/>
            </a:endParaRPr>
          </a:p>
        </p:txBody>
      </p:sp>
      <p:sp>
        <p:nvSpPr>
          <p:cNvPr id="7" name="TekstSylinder 6">
            <a:extLst>
              <a:ext uri="{FF2B5EF4-FFF2-40B4-BE49-F238E27FC236}">
                <a16:creationId xmlns:a16="http://schemas.microsoft.com/office/drawing/2014/main" id="{AECB60D8-9B07-46BD-E032-C010561971D5}"/>
              </a:ext>
            </a:extLst>
          </p:cNvPr>
          <p:cNvSpPr txBox="1"/>
          <p:nvPr/>
        </p:nvSpPr>
        <p:spPr>
          <a:xfrm>
            <a:off x="322940" y="2367124"/>
            <a:ext cx="5223514" cy="2677656"/>
          </a:xfrm>
          <a:prstGeom prst="rect">
            <a:avLst/>
          </a:prstGeom>
          <a:noFill/>
        </p:spPr>
        <p:txBody>
          <a:bodyPr wrap="square" lIns="91440" tIns="45720" rIns="91440" bIns="45720" rtlCol="0" anchor="t">
            <a:spAutoFit/>
          </a:bodyPr>
          <a:lstStyle/>
          <a:p>
            <a:r>
              <a:rPr lang="nb-NO" sz="2400" err="1">
                <a:solidFill>
                  <a:schemeClr val="bg1"/>
                </a:solidFill>
                <a:ea typeface="Calibri"/>
                <a:cs typeface="Calibri"/>
              </a:rPr>
              <a:t>Keep</a:t>
            </a:r>
            <a:r>
              <a:rPr lang="nb-NO" sz="2400" dirty="0">
                <a:solidFill>
                  <a:schemeClr val="bg1"/>
                </a:solidFill>
                <a:ea typeface="Calibri"/>
                <a:cs typeface="Calibri"/>
              </a:rPr>
              <a:t> </a:t>
            </a:r>
            <a:r>
              <a:rPr lang="nb-NO" sz="2400" err="1">
                <a:solidFill>
                  <a:schemeClr val="bg1"/>
                </a:solidFill>
                <a:ea typeface="Calibri"/>
                <a:cs typeface="Calibri"/>
              </a:rPr>
              <a:t>people</a:t>
            </a:r>
            <a:r>
              <a:rPr lang="nb-NO" sz="2400" dirty="0">
                <a:solidFill>
                  <a:schemeClr val="bg1"/>
                </a:solidFill>
                <a:ea typeface="Calibri"/>
                <a:cs typeface="Calibri"/>
              </a:rPr>
              <a:t> in </a:t>
            </a:r>
            <a:r>
              <a:rPr lang="nb-NO" sz="2400" err="1">
                <a:solidFill>
                  <a:schemeClr val="bg1"/>
                </a:solidFill>
                <a:ea typeface="Calibri"/>
                <a:cs typeface="Calibri"/>
              </a:rPr>
              <a:t>the</a:t>
            </a:r>
            <a:r>
              <a:rPr lang="nb-NO" sz="2400" dirty="0">
                <a:solidFill>
                  <a:schemeClr val="bg1"/>
                </a:solidFill>
                <a:ea typeface="Calibri"/>
                <a:cs typeface="Calibri"/>
              </a:rPr>
              <a:t> loop. Train operators to </a:t>
            </a:r>
            <a:r>
              <a:rPr lang="nb-NO" sz="2400" err="1">
                <a:solidFill>
                  <a:schemeClr val="bg1"/>
                </a:solidFill>
                <a:ea typeface="Calibri"/>
                <a:cs typeface="Calibri"/>
              </a:rPr>
              <a:t>work</a:t>
            </a:r>
            <a:r>
              <a:rPr lang="nb-NO" sz="2400" dirty="0">
                <a:solidFill>
                  <a:schemeClr val="bg1"/>
                </a:solidFill>
                <a:ea typeface="Calibri"/>
                <a:cs typeface="Calibri"/>
              </a:rPr>
              <a:t> </a:t>
            </a:r>
            <a:r>
              <a:rPr lang="nb-NO" sz="2400" err="1">
                <a:solidFill>
                  <a:schemeClr val="bg1"/>
                </a:solidFill>
                <a:ea typeface="Calibri"/>
                <a:cs typeface="Calibri"/>
              </a:rPr>
              <a:t>with</a:t>
            </a:r>
            <a:r>
              <a:rPr lang="nb-NO" sz="2400" dirty="0">
                <a:solidFill>
                  <a:schemeClr val="bg1"/>
                </a:solidFill>
                <a:ea typeface="Calibri"/>
                <a:cs typeface="Calibri"/>
              </a:rPr>
              <a:t> AI </a:t>
            </a:r>
            <a:r>
              <a:rPr lang="nb-NO" sz="2400" err="1">
                <a:solidFill>
                  <a:schemeClr val="bg1"/>
                </a:solidFill>
                <a:ea typeface="Calibri"/>
                <a:cs typeface="Calibri"/>
              </a:rPr>
              <a:t>insights</a:t>
            </a:r>
            <a:r>
              <a:rPr lang="nb-NO" sz="2400" dirty="0">
                <a:solidFill>
                  <a:schemeClr val="bg1"/>
                </a:solidFill>
                <a:ea typeface="Calibri"/>
                <a:cs typeface="Calibri"/>
              </a:rPr>
              <a:t> </a:t>
            </a:r>
            <a:r>
              <a:rPr lang="nb-NO" sz="2400" err="1">
                <a:solidFill>
                  <a:schemeClr val="bg1"/>
                </a:solidFill>
                <a:ea typeface="Calibri"/>
                <a:cs typeface="Calibri"/>
              </a:rPr>
              <a:t>rather</a:t>
            </a:r>
            <a:r>
              <a:rPr lang="nb-NO" sz="2400" dirty="0">
                <a:solidFill>
                  <a:schemeClr val="bg1"/>
                </a:solidFill>
                <a:ea typeface="Calibri"/>
                <a:cs typeface="Calibri"/>
              </a:rPr>
              <a:t> </a:t>
            </a:r>
            <a:r>
              <a:rPr lang="nb-NO" sz="2400" err="1">
                <a:solidFill>
                  <a:schemeClr val="bg1"/>
                </a:solidFill>
                <a:ea typeface="Calibri"/>
                <a:cs typeface="Calibri"/>
              </a:rPr>
              <a:t>than</a:t>
            </a:r>
            <a:r>
              <a:rPr lang="nb-NO" sz="2400" dirty="0">
                <a:solidFill>
                  <a:schemeClr val="bg1"/>
                </a:solidFill>
                <a:ea typeface="Calibri"/>
                <a:cs typeface="Calibri"/>
              </a:rPr>
              <a:t> </a:t>
            </a:r>
            <a:r>
              <a:rPr lang="nb-NO" sz="2400" err="1">
                <a:solidFill>
                  <a:schemeClr val="bg1"/>
                </a:solidFill>
                <a:ea typeface="Calibri"/>
                <a:cs typeface="Calibri"/>
              </a:rPr>
              <a:t>oppose</a:t>
            </a:r>
            <a:r>
              <a:rPr lang="nb-NO" sz="2400" dirty="0">
                <a:solidFill>
                  <a:schemeClr val="bg1"/>
                </a:solidFill>
                <a:ea typeface="Calibri"/>
                <a:cs typeface="Calibri"/>
              </a:rPr>
              <a:t> </a:t>
            </a:r>
            <a:r>
              <a:rPr lang="nb-NO" sz="2400" err="1">
                <a:solidFill>
                  <a:schemeClr val="bg1"/>
                </a:solidFill>
                <a:ea typeface="Calibri"/>
                <a:cs typeface="Calibri"/>
              </a:rPr>
              <a:t>them</a:t>
            </a:r>
            <a:r>
              <a:rPr lang="nb-NO" sz="2400" dirty="0">
                <a:solidFill>
                  <a:schemeClr val="bg1"/>
                </a:solidFill>
                <a:ea typeface="Calibri"/>
                <a:cs typeface="Calibri"/>
              </a:rPr>
              <a:t>. The </a:t>
            </a:r>
            <a:r>
              <a:rPr lang="nb-NO" sz="2400" err="1">
                <a:solidFill>
                  <a:schemeClr val="bg1"/>
                </a:solidFill>
                <a:ea typeface="Calibri"/>
                <a:cs typeface="Calibri"/>
              </a:rPr>
              <a:t>organizations</a:t>
            </a:r>
            <a:r>
              <a:rPr lang="nb-NO" sz="2400" dirty="0">
                <a:solidFill>
                  <a:schemeClr val="bg1"/>
                </a:solidFill>
                <a:ea typeface="Calibri"/>
                <a:cs typeface="Calibri"/>
              </a:rPr>
              <a:t> </a:t>
            </a:r>
            <a:r>
              <a:rPr lang="nb-NO" sz="2400" err="1">
                <a:solidFill>
                  <a:schemeClr val="bg1"/>
                </a:solidFill>
                <a:ea typeface="Calibri"/>
                <a:cs typeface="Calibri"/>
              </a:rPr>
              <a:t>that</a:t>
            </a:r>
            <a:r>
              <a:rPr lang="nb-NO" sz="2400" dirty="0">
                <a:solidFill>
                  <a:schemeClr val="bg1"/>
                </a:solidFill>
                <a:ea typeface="Calibri"/>
                <a:cs typeface="Calibri"/>
              </a:rPr>
              <a:t> </a:t>
            </a:r>
            <a:r>
              <a:rPr lang="nb-NO" sz="2400" err="1">
                <a:solidFill>
                  <a:schemeClr val="bg1"/>
                </a:solidFill>
                <a:ea typeface="Calibri"/>
                <a:cs typeface="Calibri"/>
              </a:rPr>
              <a:t>win</a:t>
            </a:r>
            <a:r>
              <a:rPr lang="nb-NO" sz="2400" dirty="0">
                <a:solidFill>
                  <a:schemeClr val="bg1"/>
                </a:solidFill>
                <a:ea typeface="Calibri"/>
                <a:cs typeface="Calibri"/>
              </a:rPr>
              <a:t> </a:t>
            </a:r>
            <a:r>
              <a:rPr lang="nb-NO" sz="2400" err="1">
                <a:solidFill>
                  <a:schemeClr val="bg1"/>
                </a:solidFill>
                <a:ea typeface="Calibri"/>
                <a:cs typeface="Calibri"/>
              </a:rPr>
              <a:t>will</a:t>
            </a:r>
            <a:r>
              <a:rPr lang="nb-NO" sz="2400" dirty="0">
                <a:solidFill>
                  <a:schemeClr val="bg1"/>
                </a:solidFill>
                <a:ea typeface="Calibri"/>
                <a:cs typeface="Calibri"/>
              </a:rPr>
              <a:t> </a:t>
            </a:r>
            <a:r>
              <a:rPr lang="nb-NO" sz="2400" err="1">
                <a:solidFill>
                  <a:schemeClr val="bg1"/>
                </a:solidFill>
                <a:ea typeface="Calibri"/>
                <a:cs typeface="Calibri"/>
              </a:rPr>
              <a:t>combine</a:t>
            </a:r>
            <a:r>
              <a:rPr lang="nb-NO" sz="2400" dirty="0">
                <a:solidFill>
                  <a:schemeClr val="bg1"/>
                </a:solidFill>
                <a:ea typeface="Calibri"/>
                <a:cs typeface="Calibri"/>
              </a:rPr>
              <a:t> human </a:t>
            </a:r>
            <a:r>
              <a:rPr lang="nb-NO" sz="2400" err="1">
                <a:solidFill>
                  <a:schemeClr val="bg1"/>
                </a:solidFill>
                <a:ea typeface="Calibri"/>
                <a:cs typeface="Calibri"/>
              </a:rPr>
              <a:t>experience</a:t>
            </a:r>
            <a:r>
              <a:rPr lang="nb-NO" sz="2400" dirty="0">
                <a:solidFill>
                  <a:schemeClr val="bg1"/>
                </a:solidFill>
                <a:ea typeface="Calibri"/>
                <a:cs typeface="Calibri"/>
              </a:rPr>
              <a:t> </a:t>
            </a:r>
            <a:r>
              <a:rPr lang="nb-NO" sz="2400" err="1">
                <a:solidFill>
                  <a:schemeClr val="bg1"/>
                </a:solidFill>
                <a:ea typeface="Calibri"/>
                <a:cs typeface="Calibri"/>
              </a:rPr>
              <a:t>with</a:t>
            </a:r>
            <a:r>
              <a:rPr lang="nb-NO" sz="2400" dirty="0">
                <a:solidFill>
                  <a:schemeClr val="bg1"/>
                </a:solidFill>
                <a:ea typeface="Calibri"/>
                <a:cs typeface="Calibri"/>
              </a:rPr>
              <a:t> </a:t>
            </a:r>
            <a:r>
              <a:rPr lang="nb-NO" sz="2400" err="1">
                <a:solidFill>
                  <a:schemeClr val="bg1"/>
                </a:solidFill>
                <a:ea typeface="Calibri"/>
                <a:cs typeface="Calibri"/>
              </a:rPr>
              <a:t>machine</a:t>
            </a:r>
            <a:r>
              <a:rPr lang="nb-NO" sz="2400" dirty="0">
                <a:solidFill>
                  <a:schemeClr val="bg1"/>
                </a:solidFill>
                <a:ea typeface="Calibri"/>
                <a:cs typeface="Calibri"/>
              </a:rPr>
              <a:t> </a:t>
            </a:r>
            <a:r>
              <a:rPr lang="nb-NO" sz="2400">
                <a:solidFill>
                  <a:schemeClr val="bg1"/>
                </a:solidFill>
                <a:ea typeface="Calibri"/>
                <a:cs typeface="Calibri"/>
              </a:rPr>
              <a:t>precision - especially in </a:t>
            </a:r>
            <a:r>
              <a:rPr lang="nb-NO" sz="2400" err="1">
                <a:solidFill>
                  <a:schemeClr val="bg1"/>
                </a:solidFill>
                <a:ea typeface="Calibri"/>
                <a:cs typeface="Calibri"/>
              </a:rPr>
              <a:t>critical</a:t>
            </a:r>
            <a:r>
              <a:rPr lang="nb-NO" sz="2400" dirty="0">
                <a:solidFill>
                  <a:schemeClr val="bg1"/>
                </a:solidFill>
                <a:ea typeface="Calibri"/>
                <a:cs typeface="Calibri"/>
              </a:rPr>
              <a:t> </a:t>
            </a:r>
            <a:r>
              <a:rPr lang="nb-NO" sz="2400">
                <a:solidFill>
                  <a:schemeClr val="bg1"/>
                </a:solidFill>
                <a:ea typeface="Calibri"/>
                <a:cs typeface="Calibri"/>
              </a:rPr>
              <a:t>infrastructures.</a:t>
            </a:r>
          </a:p>
          <a:p>
            <a:endParaRPr lang="nb-NO" sz="2400">
              <a:solidFill>
                <a:schemeClr val="bg1"/>
              </a:solidFill>
            </a:endParaRPr>
          </a:p>
        </p:txBody>
      </p:sp>
    </p:spTree>
    <p:extLst>
      <p:ext uri="{BB962C8B-B14F-4D97-AF65-F5344CB8AC3E}">
        <p14:creationId xmlns:p14="http://schemas.microsoft.com/office/powerpoint/2010/main" val="12697765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bilde 4">
            <a:extLst>
              <a:ext uri="{FF2B5EF4-FFF2-40B4-BE49-F238E27FC236}">
                <a16:creationId xmlns:a16="http://schemas.microsoft.com/office/drawing/2014/main" id="{7EB5479E-805D-E555-EAFD-1461C3700285}"/>
              </a:ext>
            </a:extLst>
          </p:cNvPr>
          <p:cNvPicPr>
            <a:picLocks noGrp="1" noChangeAspect="1"/>
          </p:cNvPicPr>
          <p:nvPr>
            <p:ph type="pic" sz="quarter" idx="44"/>
          </p:nvPr>
        </p:nvPicPr>
        <p:blipFill>
          <a:blip r:embed="rId2"/>
          <a:srcRect l="22468" r="22468"/>
          <a:stretch/>
        </p:blipFill>
        <p:spPr>
          <a:prstGeom prst="rect">
            <a:avLst/>
          </a:prstGeom>
          <a:solidFill>
            <a:srgbClr val="FFFFFF">
              <a:lumMod val="95000"/>
            </a:srgbClr>
          </a:solidFill>
        </p:spPr>
      </p:pic>
      <p:sp>
        <p:nvSpPr>
          <p:cNvPr id="23" name="Text Placeholder 2">
            <a:extLst>
              <a:ext uri="{FF2B5EF4-FFF2-40B4-BE49-F238E27FC236}">
                <a16:creationId xmlns:a16="http://schemas.microsoft.com/office/drawing/2014/main" id="{FEE37E6D-1820-4BBA-CCEA-201F92566972}"/>
              </a:ext>
            </a:extLst>
          </p:cNvPr>
          <p:cNvSpPr>
            <a:spLocks noGrp="1"/>
          </p:cNvSpPr>
          <p:nvPr>
            <p:ph type="body" sz="quarter" idx="18"/>
          </p:nvPr>
        </p:nvSpPr>
        <p:spPr>
          <a:xfrm>
            <a:off x="6504028" y="1898346"/>
            <a:ext cx="5334931" cy="4377696"/>
          </a:xfrm>
        </p:spPr>
        <p:txBody>
          <a:bodyPr lIns="91440" tIns="45720" rIns="91440" bIns="45720" anchor="t"/>
          <a:lstStyle/>
          <a:p>
            <a:pPr marL="0" indent="0"/>
            <a:r>
              <a:rPr lang="en-US">
                <a:ea typeface="Calibri"/>
                <a:cs typeface="Calibri"/>
              </a:rPr>
              <a:t>As energy systems get smarter, they also become more exposed. </a:t>
            </a:r>
            <a:endParaRPr lang="nb-NO">
              <a:ea typeface="Calibri"/>
              <a:cs typeface="Calibri"/>
            </a:endParaRPr>
          </a:p>
          <a:p>
            <a:pPr marL="0" indent="0"/>
            <a:endParaRPr lang="en-US" dirty="0">
              <a:ea typeface="Calibri"/>
              <a:cs typeface="Calibri"/>
            </a:endParaRPr>
          </a:p>
          <a:p>
            <a:pPr marL="0" indent="0"/>
            <a:r>
              <a:rPr lang="en-US">
                <a:ea typeface="Calibri"/>
                <a:cs typeface="Calibri"/>
              </a:rPr>
              <a:t>Using AI for anomaly detection, intrusion prevention, and resilience planning ensures the digital grid is as robust as the physical one.</a:t>
            </a:r>
            <a:endParaRPr lang="nb-NO">
              <a:ea typeface="Calibri"/>
              <a:cs typeface="Calibri"/>
            </a:endParaRPr>
          </a:p>
          <a:p>
            <a:pPr marL="0" indent="0"/>
            <a:endParaRPr lang="en-US" dirty="0">
              <a:ea typeface="Calibri"/>
              <a:cs typeface="Calibri"/>
            </a:endParaRPr>
          </a:p>
          <a:p>
            <a:pPr marL="0" indent="0"/>
            <a:r>
              <a:rPr lang="en-US">
                <a:ea typeface="Calibri"/>
                <a:cs typeface="Calibri"/>
              </a:rPr>
              <a:t>List up 5 actions to prevent AI driven autonomous technology being compromised.</a:t>
            </a:r>
          </a:p>
          <a:p>
            <a:endParaRPr lang="en-US">
              <a:ea typeface="Calibri"/>
              <a:cs typeface="Calibri"/>
            </a:endParaRPr>
          </a:p>
        </p:txBody>
      </p:sp>
      <p:sp>
        <p:nvSpPr>
          <p:cNvPr id="24" name="Text Placeholder 3">
            <a:extLst>
              <a:ext uri="{FF2B5EF4-FFF2-40B4-BE49-F238E27FC236}">
                <a16:creationId xmlns:a16="http://schemas.microsoft.com/office/drawing/2014/main" id="{5C7F6701-635E-6243-3E40-C86987245C3F}"/>
              </a:ext>
            </a:extLst>
          </p:cNvPr>
          <p:cNvSpPr>
            <a:spLocks noGrp="1"/>
          </p:cNvSpPr>
          <p:nvPr>
            <p:ph type="body" sz="quarter" idx="16"/>
          </p:nvPr>
        </p:nvSpPr>
        <p:spPr>
          <a:xfrm>
            <a:off x="6504028" y="199264"/>
            <a:ext cx="4757375" cy="992652"/>
          </a:xfrm>
        </p:spPr>
        <p:txBody>
          <a:bodyPr lIns="91440" tIns="45720" rIns="91440" bIns="45720" anchor="t">
            <a:noAutofit/>
          </a:bodyPr>
          <a:lstStyle/>
          <a:p>
            <a:r>
              <a:rPr lang="en-US">
                <a:ea typeface="Calibri"/>
                <a:cs typeface="Calibri"/>
              </a:rPr>
              <a:t>Looking to the future</a:t>
            </a:r>
            <a:endParaRPr lang="nb-NO" dirty="0">
              <a:ea typeface="Calibri"/>
              <a:cs typeface="Calibri"/>
            </a:endParaRPr>
          </a:p>
          <a:p>
            <a:r>
              <a:rPr lang="en-US" sz="2800">
                <a:ea typeface="Calibri"/>
                <a:cs typeface="Calibri"/>
              </a:rPr>
              <a:t>4. </a:t>
            </a:r>
            <a:r>
              <a:rPr lang="en-US" sz="2800" dirty="0">
                <a:ea typeface="Calibri"/>
                <a:cs typeface="Calibri"/>
              </a:rPr>
              <a:t>Prioritize Cybersecurity for AI‑Driven Systems</a:t>
            </a:r>
            <a:endParaRPr lang="nb-NO" sz="2800">
              <a:ea typeface="Calibri"/>
              <a:cs typeface="Calibri"/>
            </a:endParaRPr>
          </a:p>
        </p:txBody>
      </p:sp>
    </p:spTree>
    <p:extLst>
      <p:ext uri="{BB962C8B-B14F-4D97-AF65-F5344CB8AC3E}">
        <p14:creationId xmlns:p14="http://schemas.microsoft.com/office/powerpoint/2010/main" val="4586541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bilde 4">
            <a:extLst>
              <a:ext uri="{FF2B5EF4-FFF2-40B4-BE49-F238E27FC236}">
                <a16:creationId xmlns:a16="http://schemas.microsoft.com/office/drawing/2014/main" id="{E28EAE43-E8CD-56C6-AF21-54B34952248A}"/>
              </a:ext>
            </a:extLst>
          </p:cNvPr>
          <p:cNvPicPr>
            <a:picLocks noGrp="1" noChangeAspect="1"/>
          </p:cNvPicPr>
          <p:nvPr>
            <p:ph type="pic" sz="quarter" idx="44"/>
          </p:nvPr>
        </p:nvPicPr>
        <p:blipFill>
          <a:blip r:embed="rId2"/>
          <a:srcRect l="16621" r="16621"/>
          <a:stretch/>
        </p:blipFill>
        <p:spPr>
          <a:prstGeom prst="rect">
            <a:avLst/>
          </a:prstGeom>
          <a:solidFill>
            <a:srgbClr val="FFFFFF">
              <a:lumMod val="95000"/>
            </a:srgbClr>
          </a:solidFill>
        </p:spPr>
      </p:pic>
      <p:sp>
        <p:nvSpPr>
          <p:cNvPr id="11" name="Text Placeholder 2">
            <a:extLst>
              <a:ext uri="{FF2B5EF4-FFF2-40B4-BE49-F238E27FC236}">
                <a16:creationId xmlns:a16="http://schemas.microsoft.com/office/drawing/2014/main" id="{995DF68B-A4A7-F93B-1AA5-282BFE98655C}"/>
              </a:ext>
            </a:extLst>
          </p:cNvPr>
          <p:cNvSpPr>
            <a:spLocks noGrp="1"/>
          </p:cNvSpPr>
          <p:nvPr>
            <p:ph type="body" sz="quarter" idx="18"/>
          </p:nvPr>
        </p:nvSpPr>
        <p:spPr>
          <a:xfrm>
            <a:off x="202619" y="2107770"/>
            <a:ext cx="5390148" cy="2765349"/>
          </a:xfrm>
        </p:spPr>
        <p:txBody>
          <a:bodyPr lIns="91440" tIns="45720" rIns="91440" bIns="45720" anchor="t"/>
          <a:lstStyle/>
          <a:p>
            <a:pPr marL="0" indent="0"/>
            <a:r>
              <a:rPr lang="en-US" dirty="0">
                <a:ea typeface="Calibri"/>
                <a:cs typeface="Calibri"/>
              </a:rPr>
              <a:t>Avoid isolated tools. Choose AI platforms that integrate easily with existing energy assets and can scale from plant-level optimization to multi-site, multi-country operations. Flexibility today means future-proofing tomorrow.</a:t>
            </a:r>
            <a:endParaRPr lang="nb-NO" dirty="0">
              <a:ea typeface="Calibri" panose="020F0502020204030204"/>
              <a:cs typeface="Calibri" panose="020F0502020204030204"/>
            </a:endParaRPr>
          </a:p>
          <a:p>
            <a:endParaRPr lang="en-US" dirty="0">
              <a:ea typeface="Calibri"/>
              <a:cs typeface="Calibri"/>
            </a:endParaRPr>
          </a:p>
        </p:txBody>
      </p:sp>
      <p:sp>
        <p:nvSpPr>
          <p:cNvPr id="13" name="Text Placeholder 3">
            <a:extLst>
              <a:ext uri="{FF2B5EF4-FFF2-40B4-BE49-F238E27FC236}">
                <a16:creationId xmlns:a16="http://schemas.microsoft.com/office/drawing/2014/main" id="{794D3EBC-D7EE-5D6F-F4A2-CA9370533BF7}"/>
              </a:ext>
            </a:extLst>
          </p:cNvPr>
          <p:cNvSpPr>
            <a:spLocks noGrp="1"/>
          </p:cNvSpPr>
          <p:nvPr>
            <p:ph type="body" sz="quarter" idx="16"/>
          </p:nvPr>
        </p:nvSpPr>
        <p:spPr>
          <a:xfrm>
            <a:off x="313054" y="327025"/>
            <a:ext cx="5574592" cy="992652"/>
          </a:xfrm>
        </p:spPr>
        <p:txBody>
          <a:bodyPr lIns="91440" tIns="45720" rIns="91440" bIns="45720" anchor="t">
            <a:noAutofit/>
          </a:bodyPr>
          <a:lstStyle/>
          <a:p>
            <a:r>
              <a:rPr lang="en-US">
                <a:ea typeface="Calibri"/>
                <a:cs typeface="Calibri"/>
              </a:rPr>
              <a:t>Looking to the future </a:t>
            </a:r>
            <a:endParaRPr lang="nb-NO" dirty="0">
              <a:ea typeface="Calibri"/>
              <a:cs typeface="Calibri"/>
            </a:endParaRPr>
          </a:p>
          <a:p>
            <a:r>
              <a:rPr lang="en-US" sz="2800">
                <a:ea typeface="Calibri"/>
                <a:cs typeface="Calibri"/>
              </a:rPr>
              <a:t>5. Invest in scalable, interoperable platforms</a:t>
            </a:r>
            <a:endParaRPr lang="nb-NO" sz="2800">
              <a:ea typeface="Calibri"/>
              <a:cs typeface="Calibri"/>
            </a:endParaRPr>
          </a:p>
        </p:txBody>
      </p:sp>
      <p:sp>
        <p:nvSpPr>
          <p:cNvPr id="3" name="Freeform 16">
            <a:extLst>
              <a:ext uri="{FF2B5EF4-FFF2-40B4-BE49-F238E27FC236}">
                <a16:creationId xmlns:a16="http://schemas.microsoft.com/office/drawing/2014/main" id="{1722E366-2CD1-8F8D-4B11-442A21CC5364}"/>
              </a:ext>
            </a:extLst>
          </p:cNvPr>
          <p:cNvSpPr/>
          <p:nvPr/>
        </p:nvSpPr>
        <p:spPr>
          <a:xfrm rot="10140000">
            <a:off x="-136098" y="4863769"/>
            <a:ext cx="2557939" cy="2169268"/>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Tree>
    <p:extLst>
      <p:ext uri="{BB962C8B-B14F-4D97-AF65-F5344CB8AC3E}">
        <p14:creationId xmlns:p14="http://schemas.microsoft.com/office/powerpoint/2010/main" val="2532822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D275D-2882-12A4-0C64-288FDEA9C5D5}"/>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0602E62B-A982-69EB-8B55-AAE4885C8595}"/>
              </a:ext>
            </a:extLst>
          </p:cNvPr>
          <p:cNvSpPr>
            <a:spLocks noGrp="1"/>
          </p:cNvSpPr>
          <p:nvPr>
            <p:ph type="body" sz="quarter" idx="17"/>
          </p:nvPr>
        </p:nvSpPr>
        <p:spPr/>
        <p:txBody>
          <a:bodyPr/>
          <a:lstStyle/>
          <a:p>
            <a:r>
              <a:rPr lang="en-US"/>
              <a:t>05</a:t>
            </a:r>
          </a:p>
        </p:txBody>
      </p:sp>
      <p:sp>
        <p:nvSpPr>
          <p:cNvPr id="3" name="Text Placeholder 3">
            <a:extLst>
              <a:ext uri="{FF2B5EF4-FFF2-40B4-BE49-F238E27FC236}">
                <a16:creationId xmlns:a16="http://schemas.microsoft.com/office/drawing/2014/main" id="{BE22A23D-E08F-89FC-1113-025BBE813876}"/>
              </a:ext>
            </a:extLst>
          </p:cNvPr>
          <p:cNvSpPr txBox="1">
            <a:spLocks/>
          </p:cNvSpPr>
          <p:nvPr/>
        </p:nvSpPr>
        <p:spPr>
          <a:xfrm>
            <a:off x="5158610" y="2302724"/>
            <a:ext cx="6010480" cy="2253043"/>
          </a:xfrm>
          <a:prstGeom prst="rect">
            <a:avLst/>
          </a:prstGeom>
        </p:spPr>
        <p:txBody>
          <a:bodyPr lIns="91440" tIns="45720" rIns="91440" bIns="45720" anchor="t">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t>Unit 5 </a:t>
            </a:r>
          </a:p>
          <a:p>
            <a:r>
              <a:rPr lang="en-GB" b="1" dirty="0"/>
              <a:t>Graphical overview of possible crossing over of the 4 sectors</a:t>
            </a:r>
            <a:endParaRPr lang="en-US" dirty="0"/>
          </a:p>
        </p:txBody>
      </p:sp>
    </p:spTree>
    <p:extLst>
      <p:ext uri="{BB962C8B-B14F-4D97-AF65-F5344CB8AC3E}">
        <p14:creationId xmlns:p14="http://schemas.microsoft.com/office/powerpoint/2010/main" val="10802919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16BAC9B7-0C87-9276-03DE-59DFD0EC2760}"/>
              </a:ext>
            </a:extLst>
          </p:cNvPr>
          <p:cNvSpPr>
            <a:spLocks noGrp="1"/>
          </p:cNvSpPr>
          <p:nvPr>
            <p:ph type="body" sz="quarter" idx="18"/>
          </p:nvPr>
        </p:nvSpPr>
        <p:spPr>
          <a:xfrm>
            <a:off x="6850249" y="2660396"/>
            <a:ext cx="4639192" cy="3175326"/>
          </a:xfrm>
        </p:spPr>
        <p:txBody>
          <a:bodyPr lIns="91440" tIns="45720" rIns="91440" bIns="45720" anchor="t"/>
          <a:lstStyle/>
          <a:p>
            <a:pPr marL="285750" indent="-285750">
              <a:buFont typeface="Arial" panose="020B0604020202020204" pitchFamily="34" charset="0"/>
              <a:buChar char="•"/>
            </a:pPr>
            <a:r>
              <a:rPr lang="en-GB" dirty="0">
                <a:cs typeface="Arial"/>
              </a:rPr>
              <a:t>Energy (FR)</a:t>
            </a:r>
            <a:endParaRPr lang="en-IE" dirty="0">
              <a:solidFill>
                <a:srgbClr val="086D6E"/>
              </a:solidFill>
              <a:cs typeface="Arial"/>
            </a:endParaRPr>
          </a:p>
          <a:p>
            <a:pPr marL="285750" indent="-285750">
              <a:lnSpc>
                <a:spcPct val="150000"/>
              </a:lnSpc>
              <a:buChar char="•"/>
            </a:pPr>
            <a:r>
              <a:rPr lang="en-GB" dirty="0">
                <a:cs typeface="Arial"/>
              </a:rPr>
              <a:t>Agriculture (TFH &amp; FLC)</a:t>
            </a:r>
            <a:endParaRPr lang="en-IE" dirty="0">
              <a:solidFill>
                <a:srgbClr val="086D6E"/>
              </a:solidFill>
              <a:cs typeface="Arial"/>
            </a:endParaRPr>
          </a:p>
          <a:p>
            <a:pPr marL="285750" indent="-285750">
              <a:lnSpc>
                <a:spcPct val="150000"/>
              </a:lnSpc>
              <a:buChar char="•"/>
            </a:pPr>
            <a:r>
              <a:rPr lang="en-GB" dirty="0">
                <a:cs typeface="Arial"/>
              </a:rPr>
              <a:t>Transport (HST)</a:t>
            </a:r>
            <a:endParaRPr lang="en-IE" dirty="0">
              <a:solidFill>
                <a:srgbClr val="086D6E"/>
              </a:solidFill>
              <a:cs typeface="Arial"/>
            </a:endParaRPr>
          </a:p>
          <a:p>
            <a:pPr marL="285750" indent="-285750">
              <a:lnSpc>
                <a:spcPct val="150000"/>
              </a:lnSpc>
              <a:buChar char="•"/>
            </a:pPr>
            <a:r>
              <a:rPr lang="en-GB" dirty="0">
                <a:cs typeface="Arial"/>
              </a:rPr>
              <a:t>Water Management (Proxy Lab)</a:t>
            </a:r>
            <a:endParaRPr lang="nb-NO" dirty="0">
              <a:ea typeface="Calibri"/>
              <a:cs typeface="Calibri"/>
            </a:endParaRPr>
          </a:p>
        </p:txBody>
      </p:sp>
      <p:sp>
        <p:nvSpPr>
          <p:cNvPr id="4" name="Plassholder for tekst 3">
            <a:extLst>
              <a:ext uri="{FF2B5EF4-FFF2-40B4-BE49-F238E27FC236}">
                <a16:creationId xmlns:a16="http://schemas.microsoft.com/office/drawing/2014/main" id="{D1F1FB30-DF57-0B4A-0BD5-CC0B49342AD0}"/>
              </a:ext>
            </a:extLst>
          </p:cNvPr>
          <p:cNvSpPr>
            <a:spLocks noGrp="1"/>
          </p:cNvSpPr>
          <p:nvPr>
            <p:ph type="body" sz="quarter" idx="16"/>
          </p:nvPr>
        </p:nvSpPr>
        <p:spPr/>
        <p:txBody>
          <a:bodyPr lIns="91440" tIns="45720" rIns="91440" bIns="45720" anchor="t">
            <a:noAutofit/>
          </a:bodyPr>
          <a:lstStyle/>
          <a:p>
            <a:r>
              <a:rPr lang="en-GB">
                <a:ea typeface="Calibri"/>
                <a:cs typeface="Calibri"/>
              </a:rPr>
              <a:t>Graphical overview of possible crossings over the 4 sectors</a:t>
            </a:r>
            <a:endParaRPr lang="en-GB"/>
          </a:p>
        </p:txBody>
      </p:sp>
      <p:pic>
        <p:nvPicPr>
          <p:cNvPr id="18" name="Plassholder for bilde 17" descr="Et bilde som inneholder tekst, sirkel, Font, Grafikk">
            <a:extLst>
              <a:ext uri="{FF2B5EF4-FFF2-40B4-BE49-F238E27FC236}">
                <a16:creationId xmlns:a16="http://schemas.microsoft.com/office/drawing/2014/main" id="{56F89A93-C38A-A75B-8132-1D0DE3803AF7}"/>
              </a:ext>
            </a:extLst>
          </p:cNvPr>
          <p:cNvPicPr>
            <a:picLocks noGrp="1" noChangeAspect="1"/>
          </p:cNvPicPr>
          <p:nvPr>
            <p:ph type="pic" sz="quarter" idx="44"/>
          </p:nvPr>
        </p:nvPicPr>
        <p:blipFill>
          <a:blip r:embed="rId2"/>
          <a:srcRect l="3178" r="3178"/>
          <a:stretch>
            <a:fillRect/>
          </a:stretch>
        </p:blipFill>
        <p:spPr/>
      </p:pic>
    </p:spTree>
    <p:extLst>
      <p:ext uri="{BB962C8B-B14F-4D97-AF65-F5344CB8AC3E}">
        <p14:creationId xmlns:p14="http://schemas.microsoft.com/office/powerpoint/2010/main" val="31447225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7048C-E34C-6686-6DF7-D0B390C23A6B}"/>
            </a:ext>
          </a:extLst>
        </p:cNvPr>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893C3530-2243-D611-646C-9A71C990EA8F}"/>
              </a:ext>
            </a:extLst>
          </p:cNvPr>
          <p:cNvSpPr>
            <a:spLocks noGrp="1"/>
          </p:cNvSpPr>
          <p:nvPr>
            <p:ph type="body" sz="quarter" idx="16"/>
          </p:nvPr>
        </p:nvSpPr>
        <p:spPr>
          <a:xfrm>
            <a:off x="285108" y="227721"/>
            <a:ext cx="11612366" cy="696955"/>
          </a:xfrm>
          <a:solidFill>
            <a:schemeClr val="bg1"/>
          </a:solidFill>
        </p:spPr>
        <p:txBody>
          <a:bodyPr lIns="91440" tIns="45720" rIns="91440" bIns="45720" anchor="t">
            <a:noAutofit/>
          </a:bodyPr>
          <a:lstStyle/>
          <a:p>
            <a:pPr algn="ctr">
              <a:lnSpc>
                <a:spcPct val="100000"/>
              </a:lnSpc>
            </a:pPr>
            <a:r>
              <a:rPr lang="en-GB" sz="2800" dirty="0">
                <a:solidFill>
                  <a:srgbClr val="00898B"/>
                </a:solidFill>
                <a:ea typeface="Calibri"/>
                <a:cs typeface="Calibri"/>
              </a:rPr>
              <a:t>Example of cross-sector AI integration: Energy, water, transport &amp; agriculture</a:t>
            </a:r>
            <a:endParaRPr lang="en-GB" sz="2800" dirty="0">
              <a:solidFill>
                <a:srgbClr val="00898B"/>
              </a:solidFill>
            </a:endParaRPr>
          </a:p>
        </p:txBody>
      </p:sp>
      <p:sp>
        <p:nvSpPr>
          <p:cNvPr id="12" name="TekstSylinder 11">
            <a:extLst>
              <a:ext uri="{FF2B5EF4-FFF2-40B4-BE49-F238E27FC236}">
                <a16:creationId xmlns:a16="http://schemas.microsoft.com/office/drawing/2014/main" id="{33C24E8E-AF38-97AF-141A-E200245CD708}"/>
              </a:ext>
            </a:extLst>
          </p:cNvPr>
          <p:cNvSpPr txBox="1"/>
          <p:nvPr/>
        </p:nvSpPr>
        <p:spPr>
          <a:xfrm>
            <a:off x="285108" y="1320858"/>
            <a:ext cx="5437598" cy="4868833"/>
          </a:xfrm>
          <a:prstGeom prst="rect">
            <a:avLst/>
          </a:prstGeom>
          <a:noFill/>
        </p:spPr>
        <p:txBody>
          <a:bodyPr wrap="square">
            <a:spAutoFit/>
          </a:bodyPr>
          <a:lstStyle/>
          <a:p>
            <a:pPr>
              <a:lnSpc>
                <a:spcPct val="115000"/>
              </a:lnSpc>
              <a:spcAft>
                <a:spcPts val="800"/>
              </a:spcAft>
              <a:buNone/>
            </a:pPr>
            <a:r>
              <a:rPr lang="en-GB" sz="2200" b="1" kern="100" dirty="0">
                <a:effectLst/>
                <a:ea typeface="Aptos" panose="020B0004020202020204" pitchFamily="34" charset="0"/>
                <a:cs typeface="Times New Roman" panose="02020603050405020304" pitchFamily="18" charset="0"/>
              </a:rPr>
              <a:t>Scenario: AI-powered solar irrigation</a:t>
            </a:r>
            <a:endParaRPr lang="en-GB" sz="2200" kern="100" dirty="0">
              <a:effectLst/>
              <a:ea typeface="Aptos" panose="020B0004020202020204" pitchFamily="34" charset="0"/>
              <a:cs typeface="Times New Roman" panose="02020603050405020304" pitchFamily="18" charset="0"/>
            </a:endParaRPr>
          </a:p>
          <a:p>
            <a:pPr>
              <a:lnSpc>
                <a:spcPct val="115000"/>
              </a:lnSpc>
              <a:spcAft>
                <a:spcPts val="800"/>
              </a:spcAft>
              <a:buNone/>
            </a:pPr>
            <a:r>
              <a:rPr lang="en-GB" sz="2200" kern="100" dirty="0">
                <a:effectLst/>
                <a:ea typeface="Aptos" panose="020B0004020202020204" pitchFamily="34" charset="0"/>
                <a:cs typeface="Times New Roman" panose="02020603050405020304" pitchFamily="18" charset="0"/>
              </a:rPr>
              <a:t>In a farming region, solar panels produce large amounts of electricity during sunny periods. AI systems monitor energy production, grid demand and water needs.</a:t>
            </a:r>
          </a:p>
          <a:p>
            <a:pPr>
              <a:lnSpc>
                <a:spcPct val="115000"/>
              </a:lnSpc>
              <a:spcAft>
                <a:spcPts val="800"/>
              </a:spcAft>
              <a:buNone/>
            </a:pPr>
            <a:r>
              <a:rPr lang="en-GB" sz="2200" kern="100" dirty="0">
                <a:effectLst/>
                <a:ea typeface="Aptos" panose="020B0004020202020204" pitchFamily="34" charset="0"/>
                <a:cs typeface="Times New Roman" panose="02020603050405020304" pitchFamily="18" charset="0"/>
              </a:rPr>
              <a:t>When there is </a:t>
            </a:r>
            <a:r>
              <a:rPr lang="en-GB" sz="2200" b="1" kern="100" dirty="0">
                <a:effectLst/>
                <a:ea typeface="Aptos" panose="020B0004020202020204" pitchFamily="34" charset="0"/>
                <a:cs typeface="Times New Roman" panose="02020603050405020304" pitchFamily="18" charset="0"/>
              </a:rPr>
              <a:t>excess solar energy</a:t>
            </a:r>
            <a:r>
              <a:rPr lang="en-GB" sz="2200" kern="100" dirty="0">
                <a:effectLst/>
                <a:ea typeface="Aptos" panose="020B0004020202020204" pitchFamily="34" charset="0"/>
                <a:cs typeface="Times New Roman" panose="02020603050405020304" pitchFamily="18" charset="0"/>
              </a:rPr>
              <a:t>, AI automatically:</a:t>
            </a:r>
          </a:p>
          <a:p>
            <a:pPr marL="342900" lvl="0" indent="-342900">
              <a:lnSpc>
                <a:spcPct val="115000"/>
              </a:lnSpc>
              <a:spcAft>
                <a:spcPts val="800"/>
              </a:spcAft>
              <a:buSzPts val="1000"/>
              <a:buFont typeface="Symbol" panose="05050102010706020507" pitchFamily="18" charset="2"/>
              <a:buChar char=""/>
              <a:tabLst>
                <a:tab pos="457200" algn="l"/>
              </a:tabLst>
            </a:pPr>
            <a:r>
              <a:rPr lang="en-GB" sz="2200" kern="100" dirty="0">
                <a:effectLst/>
                <a:ea typeface="Aptos" panose="020B0004020202020204" pitchFamily="34" charset="0"/>
                <a:cs typeface="Times New Roman" panose="02020603050405020304" pitchFamily="18" charset="0"/>
              </a:rPr>
              <a:t>redirects electricity to </a:t>
            </a:r>
            <a:r>
              <a:rPr lang="en-GB" sz="2200" b="1" kern="100" dirty="0">
                <a:effectLst/>
                <a:ea typeface="Aptos" panose="020B0004020202020204" pitchFamily="34" charset="0"/>
                <a:cs typeface="Times New Roman" panose="02020603050405020304" pitchFamily="18" charset="0"/>
              </a:rPr>
              <a:t>power water pumps</a:t>
            </a:r>
            <a:r>
              <a:rPr lang="en-GB" sz="2200" kern="100" dirty="0">
                <a:effectLst/>
                <a:ea typeface="Aptos" panose="020B0004020202020204" pitchFamily="34" charset="0"/>
                <a:cs typeface="Times New Roman" panose="02020603050405020304" pitchFamily="18" charset="0"/>
              </a:rPr>
              <a:t>,</a:t>
            </a:r>
          </a:p>
          <a:p>
            <a:pPr marL="342900" lvl="0" indent="-342900">
              <a:lnSpc>
                <a:spcPct val="115000"/>
              </a:lnSpc>
              <a:spcAft>
                <a:spcPts val="800"/>
              </a:spcAft>
              <a:buSzPts val="1000"/>
              <a:buFont typeface="Symbol" panose="05050102010706020507" pitchFamily="18" charset="2"/>
              <a:buChar char=""/>
              <a:tabLst>
                <a:tab pos="457200" algn="l"/>
              </a:tabLst>
            </a:pPr>
            <a:r>
              <a:rPr lang="en-GB" sz="2200" kern="100" dirty="0">
                <a:effectLst/>
                <a:ea typeface="Aptos" panose="020B0004020202020204" pitchFamily="34" charset="0"/>
                <a:cs typeface="Times New Roman" panose="02020603050405020304" pitchFamily="18" charset="0"/>
              </a:rPr>
              <a:t>fills irrigation or water storage systems,</a:t>
            </a:r>
          </a:p>
          <a:p>
            <a:pPr marL="342900" lvl="0" indent="-342900">
              <a:lnSpc>
                <a:spcPct val="115000"/>
              </a:lnSpc>
              <a:spcAft>
                <a:spcPts val="800"/>
              </a:spcAft>
              <a:buSzPts val="1000"/>
              <a:buFont typeface="Symbol" panose="05050102010706020507" pitchFamily="18" charset="2"/>
              <a:buChar char=""/>
              <a:tabLst>
                <a:tab pos="457200" algn="l"/>
              </a:tabLst>
            </a:pPr>
            <a:r>
              <a:rPr lang="en-GB" sz="2200" kern="100" dirty="0">
                <a:effectLst/>
                <a:ea typeface="Aptos" panose="020B0004020202020204" pitchFamily="34" charset="0"/>
                <a:cs typeface="Times New Roman" panose="02020603050405020304" pitchFamily="18" charset="0"/>
              </a:rPr>
              <a:t>reduces energy waste and grid stress.</a:t>
            </a:r>
          </a:p>
        </p:txBody>
      </p:sp>
      <p:sp>
        <p:nvSpPr>
          <p:cNvPr id="16" name="TekstSylinder 15">
            <a:extLst>
              <a:ext uri="{FF2B5EF4-FFF2-40B4-BE49-F238E27FC236}">
                <a16:creationId xmlns:a16="http://schemas.microsoft.com/office/drawing/2014/main" id="{29253B20-BFC5-118D-73F5-E9B27467E7D9}"/>
              </a:ext>
            </a:extLst>
          </p:cNvPr>
          <p:cNvSpPr txBox="1"/>
          <p:nvPr/>
        </p:nvSpPr>
        <p:spPr>
          <a:xfrm>
            <a:off x="6094288" y="1347172"/>
            <a:ext cx="6097712" cy="4338367"/>
          </a:xfrm>
          <a:prstGeom prst="rect">
            <a:avLst/>
          </a:prstGeom>
          <a:noFill/>
        </p:spPr>
        <p:txBody>
          <a:bodyPr wrap="square">
            <a:spAutoFit/>
          </a:bodyPr>
          <a:lstStyle/>
          <a:p>
            <a:pPr>
              <a:lnSpc>
                <a:spcPct val="115000"/>
              </a:lnSpc>
              <a:spcAft>
                <a:spcPts val="800"/>
              </a:spcAft>
              <a:buNone/>
            </a:pPr>
            <a:r>
              <a:rPr lang="en-GB" sz="2200" b="1" kern="100" dirty="0">
                <a:solidFill>
                  <a:schemeClr val="bg1"/>
                </a:solidFill>
                <a:effectLst/>
                <a:ea typeface="Aptos" panose="020B0004020202020204" pitchFamily="34" charset="0"/>
                <a:cs typeface="Times New Roman" panose="02020603050405020304" pitchFamily="18" charset="0"/>
              </a:rPr>
              <a:t>Cross-sector benefits</a:t>
            </a:r>
            <a:endParaRPr lang="en-GB" sz="2200" kern="100" dirty="0">
              <a:solidFill>
                <a:schemeClr val="bg1"/>
              </a:solidFill>
              <a:effectLst/>
              <a:ea typeface="Aptos" panose="020B0004020202020204" pitchFamily="34" charset="0"/>
              <a:cs typeface="Times New Roman" panose="02020603050405020304" pitchFamily="18"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en-GB" sz="2200" b="1" kern="100" dirty="0">
                <a:solidFill>
                  <a:schemeClr val="bg1"/>
                </a:solidFill>
                <a:effectLst/>
                <a:ea typeface="Aptos" panose="020B0004020202020204" pitchFamily="34" charset="0"/>
                <a:cs typeface="Times New Roman" panose="02020603050405020304" pitchFamily="18" charset="0"/>
              </a:rPr>
              <a:t>Energy:</a:t>
            </a:r>
            <a:r>
              <a:rPr lang="en-GB" sz="2200" kern="100" dirty="0">
                <a:solidFill>
                  <a:schemeClr val="bg1"/>
                </a:solidFill>
                <a:effectLst/>
                <a:ea typeface="Aptos" panose="020B0004020202020204" pitchFamily="34" charset="0"/>
                <a:cs typeface="Times New Roman" panose="02020603050405020304" pitchFamily="18" charset="0"/>
              </a:rPr>
              <a:t> better use of surplus renewable electricity</a:t>
            </a:r>
          </a:p>
          <a:p>
            <a:pPr marL="342900" lvl="0" indent="-342900">
              <a:lnSpc>
                <a:spcPct val="115000"/>
              </a:lnSpc>
              <a:spcAft>
                <a:spcPts val="800"/>
              </a:spcAft>
              <a:buSzPts val="1000"/>
              <a:buFont typeface="Symbol" panose="05050102010706020507" pitchFamily="18" charset="2"/>
              <a:buChar char=""/>
              <a:tabLst>
                <a:tab pos="457200" algn="l"/>
              </a:tabLst>
            </a:pPr>
            <a:r>
              <a:rPr lang="en-GB" sz="2200" b="1" kern="100" dirty="0">
                <a:solidFill>
                  <a:schemeClr val="bg1"/>
                </a:solidFill>
                <a:effectLst/>
                <a:ea typeface="Aptos" panose="020B0004020202020204" pitchFamily="34" charset="0"/>
                <a:cs typeface="Times New Roman" panose="02020603050405020304" pitchFamily="18" charset="0"/>
              </a:rPr>
              <a:t>Water:</a:t>
            </a:r>
            <a:r>
              <a:rPr lang="en-GB" sz="2200" kern="100" dirty="0">
                <a:solidFill>
                  <a:schemeClr val="bg1"/>
                </a:solidFill>
                <a:effectLst/>
                <a:ea typeface="Aptos" panose="020B0004020202020204" pitchFamily="34" charset="0"/>
                <a:cs typeface="Times New Roman" panose="02020603050405020304" pitchFamily="18" charset="0"/>
              </a:rPr>
              <a:t> efficient pumping and storage when energy is cheapest</a:t>
            </a:r>
          </a:p>
          <a:p>
            <a:pPr marL="342900" lvl="0" indent="-342900">
              <a:lnSpc>
                <a:spcPct val="115000"/>
              </a:lnSpc>
              <a:spcAft>
                <a:spcPts val="800"/>
              </a:spcAft>
              <a:buSzPts val="1000"/>
              <a:buFont typeface="Symbol" panose="05050102010706020507" pitchFamily="18" charset="2"/>
              <a:buChar char=""/>
              <a:tabLst>
                <a:tab pos="457200" algn="l"/>
              </a:tabLst>
            </a:pPr>
            <a:r>
              <a:rPr lang="en-GB" sz="2200" b="1" kern="100" dirty="0">
                <a:solidFill>
                  <a:schemeClr val="bg1"/>
                </a:solidFill>
                <a:effectLst/>
                <a:ea typeface="Aptos" panose="020B0004020202020204" pitchFamily="34" charset="0"/>
                <a:cs typeface="Times New Roman" panose="02020603050405020304" pitchFamily="18" charset="0"/>
              </a:rPr>
              <a:t>Agriculture:</a:t>
            </a:r>
            <a:r>
              <a:rPr lang="en-GB" sz="2200" kern="100" dirty="0">
                <a:solidFill>
                  <a:schemeClr val="bg1"/>
                </a:solidFill>
                <a:effectLst/>
                <a:ea typeface="Aptos" panose="020B0004020202020204" pitchFamily="34" charset="0"/>
                <a:cs typeface="Times New Roman" panose="02020603050405020304" pitchFamily="18" charset="0"/>
              </a:rPr>
              <a:t> reliable irrigation with lower costs and emissions</a:t>
            </a:r>
          </a:p>
          <a:p>
            <a:pPr marL="342900" lvl="0" indent="-342900">
              <a:lnSpc>
                <a:spcPct val="115000"/>
              </a:lnSpc>
              <a:spcAft>
                <a:spcPts val="800"/>
              </a:spcAft>
              <a:buSzPts val="1000"/>
              <a:buFont typeface="Symbol" panose="05050102010706020507" pitchFamily="18" charset="2"/>
              <a:buChar char=""/>
              <a:tabLst>
                <a:tab pos="457200" algn="l"/>
              </a:tabLst>
            </a:pPr>
            <a:endParaRPr lang="en-GB" sz="2200" kern="100" dirty="0">
              <a:solidFill>
                <a:schemeClr val="bg1"/>
              </a:solidFill>
              <a:effectLst/>
              <a:ea typeface="Aptos" panose="020B0004020202020204" pitchFamily="34" charset="0"/>
              <a:cs typeface="Times New Roman" panose="02020603050405020304" pitchFamily="18" charset="0"/>
            </a:endParaRPr>
          </a:p>
          <a:p>
            <a:pPr>
              <a:lnSpc>
                <a:spcPct val="115000"/>
              </a:lnSpc>
              <a:spcAft>
                <a:spcPts val="800"/>
              </a:spcAft>
              <a:buNone/>
            </a:pPr>
            <a:r>
              <a:rPr lang="en-GB" i="1" kern="100" dirty="0">
                <a:solidFill>
                  <a:schemeClr val="bg1"/>
                </a:solidFill>
                <a:effectLst/>
                <a:ea typeface="Aptos" panose="020B0004020202020204" pitchFamily="34" charset="0"/>
                <a:cs typeface="Times New Roman" panose="02020603050405020304" pitchFamily="18" charset="0"/>
              </a:rPr>
              <a:t>This example shows how AI connects multiple sectors to improve efficiency, sustainability and resilience.</a:t>
            </a:r>
            <a:endParaRPr lang="en-GB" kern="100" dirty="0">
              <a:solidFill>
                <a:schemeClr val="bg1"/>
              </a:solidFill>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5955684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5229803" y="2195660"/>
            <a:ext cx="6484268" cy="2253043"/>
          </a:xfrm>
        </p:spPr>
        <p:txBody>
          <a:bodyPr/>
          <a:lstStyle/>
          <a:p>
            <a:r>
              <a:rPr lang="en-US" b="1"/>
              <a:t>Unit 1</a:t>
            </a:r>
          </a:p>
          <a:p>
            <a:r>
              <a:rPr lang="en-US" b="1"/>
              <a:t>Introduction</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a:t>01</a:t>
            </a:r>
          </a:p>
        </p:txBody>
      </p:sp>
    </p:spTree>
    <p:extLst>
      <p:ext uri="{BB962C8B-B14F-4D97-AF65-F5344CB8AC3E}">
        <p14:creationId xmlns:p14="http://schemas.microsoft.com/office/powerpoint/2010/main" val="13291860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7CC88-EF02-76A6-674A-6318DD970341}"/>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16162081-37C7-3528-375A-04E7B538BE42}"/>
              </a:ext>
            </a:extLst>
          </p:cNvPr>
          <p:cNvSpPr>
            <a:spLocks noGrp="1"/>
          </p:cNvSpPr>
          <p:nvPr>
            <p:ph type="body" sz="quarter" idx="18"/>
          </p:nvPr>
        </p:nvSpPr>
        <p:spPr>
          <a:xfrm>
            <a:off x="6613876" y="1452064"/>
            <a:ext cx="4639192" cy="4377696"/>
          </a:xfrm>
        </p:spPr>
        <p:txBody>
          <a:bodyPr lIns="91440" tIns="45720" rIns="91440" bIns="45720" anchor="t"/>
          <a:lstStyle/>
          <a:p>
            <a:endParaRPr lang="en-GB" sz="1800" b="1">
              <a:latin typeface="Arial"/>
              <a:ea typeface="Calibri"/>
              <a:cs typeface="Arial"/>
            </a:endParaRPr>
          </a:p>
          <a:p>
            <a:endParaRPr lang="en-GB" sz="1800">
              <a:latin typeface="Arial"/>
              <a:ea typeface="Calibri"/>
              <a:cs typeface="Arial"/>
            </a:endParaRPr>
          </a:p>
          <a:p>
            <a:pPr marL="0"/>
            <a:endParaRPr lang="en-IE" sz="3600">
              <a:ea typeface="Calibri"/>
              <a:cs typeface="Calibri"/>
            </a:endParaRPr>
          </a:p>
        </p:txBody>
      </p:sp>
      <p:sp>
        <p:nvSpPr>
          <p:cNvPr id="7" name="Text Placeholder 6">
            <a:extLst>
              <a:ext uri="{FF2B5EF4-FFF2-40B4-BE49-F238E27FC236}">
                <a16:creationId xmlns:a16="http://schemas.microsoft.com/office/drawing/2014/main" id="{1BC09BE4-7BE0-9CE9-EB3E-00CE661EDFF1}"/>
              </a:ext>
            </a:extLst>
          </p:cNvPr>
          <p:cNvSpPr>
            <a:spLocks noGrp="1"/>
          </p:cNvSpPr>
          <p:nvPr>
            <p:ph type="body" sz="quarter" idx="16"/>
          </p:nvPr>
        </p:nvSpPr>
        <p:spPr>
          <a:xfrm>
            <a:off x="6492984" y="172399"/>
            <a:ext cx="5408940" cy="528826"/>
          </a:xfrm>
        </p:spPr>
        <p:txBody>
          <a:bodyPr lIns="91440" tIns="45720" rIns="91440" bIns="45720" anchor="t">
            <a:noAutofit/>
          </a:bodyPr>
          <a:lstStyle/>
          <a:p>
            <a:r>
              <a:rPr lang="en-US" sz="3200" dirty="0">
                <a:ea typeface="Calibri"/>
                <a:cs typeface="Calibri"/>
              </a:rPr>
              <a:t>AI in modern energy systems</a:t>
            </a:r>
          </a:p>
        </p:txBody>
      </p:sp>
      <p:sp>
        <p:nvSpPr>
          <p:cNvPr id="17" name="Freeform 16">
            <a:extLst>
              <a:ext uri="{FF2B5EF4-FFF2-40B4-BE49-F238E27FC236}">
                <a16:creationId xmlns:a16="http://schemas.microsoft.com/office/drawing/2014/main" id="{62CA1524-15B0-4D20-1B4B-F9D0696E9227}"/>
              </a:ext>
            </a:extLst>
          </p:cNvPr>
          <p:cNvSpPr/>
          <p:nvPr/>
        </p:nvSpPr>
        <p:spPr>
          <a:xfrm rot="5551673">
            <a:off x="10105344" y="4843001"/>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
        <p:nvSpPr>
          <p:cNvPr id="2" name="TekstSylinder 1">
            <a:extLst>
              <a:ext uri="{FF2B5EF4-FFF2-40B4-BE49-F238E27FC236}">
                <a16:creationId xmlns:a16="http://schemas.microsoft.com/office/drawing/2014/main" id="{7B468085-5556-1FCB-CB3D-543CAE632868}"/>
              </a:ext>
            </a:extLst>
          </p:cNvPr>
          <p:cNvSpPr txBox="1"/>
          <p:nvPr/>
        </p:nvSpPr>
        <p:spPr>
          <a:xfrm>
            <a:off x="6493686" y="938878"/>
            <a:ext cx="5608629" cy="55553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chemeClr val="bg1"/>
                </a:solidFill>
              </a:rPr>
              <a:t>Conclusions</a:t>
            </a:r>
            <a:endParaRPr lang="en-US" sz="2800" dirty="0">
              <a:solidFill>
                <a:schemeClr val="bg1"/>
              </a:solidFill>
            </a:endParaRPr>
          </a:p>
          <a:p>
            <a:br>
              <a:rPr lang="en-US" dirty="0"/>
            </a:br>
            <a:r>
              <a:rPr lang="en-US" dirty="0">
                <a:solidFill>
                  <a:schemeClr val="bg1"/>
                </a:solidFill>
              </a:rPr>
              <a:t>AI enables smarter, more sustainable, and more reliable energy management across increasingly complex, decentralized grids. It supports operators in handling variability from renewables, rapidly changing demand, and the need for real‑time system balance.</a:t>
            </a:r>
            <a:endParaRPr lang="en-US" dirty="0">
              <a:solidFill>
                <a:schemeClr val="bg1"/>
              </a:solidFill>
              <a:ea typeface="Calibri"/>
              <a:cs typeface="Calibri"/>
            </a:endParaRPr>
          </a:p>
          <a:p>
            <a:endParaRPr lang="en-US" sz="2400" dirty="0">
              <a:solidFill>
                <a:schemeClr val="bg1"/>
              </a:solidFill>
              <a:ea typeface="Calibri"/>
              <a:cs typeface="Calibri"/>
            </a:endParaRPr>
          </a:p>
          <a:p>
            <a:r>
              <a:rPr lang="en-US" sz="2400" b="1" dirty="0">
                <a:solidFill>
                  <a:schemeClr val="bg1"/>
                </a:solidFill>
              </a:rPr>
              <a:t>Key challenges addressed by AI</a:t>
            </a:r>
            <a:endParaRPr lang="en-US" sz="2400" b="1" dirty="0">
              <a:solidFill>
                <a:schemeClr val="bg1"/>
              </a:solidFill>
              <a:ea typeface="Calibri"/>
              <a:cs typeface="Calibri"/>
            </a:endParaRPr>
          </a:p>
          <a:p>
            <a:pPr>
              <a:lnSpc>
                <a:spcPct val="150000"/>
              </a:lnSpc>
              <a:buFont typeface=""/>
              <a:buChar char="•"/>
            </a:pPr>
            <a:r>
              <a:rPr lang="en-US" dirty="0">
                <a:solidFill>
                  <a:schemeClr val="bg1"/>
                </a:solidFill>
              </a:rPr>
              <a:t> Variable renewable production (solar/wind)</a:t>
            </a:r>
            <a:endParaRPr lang="en-US" dirty="0">
              <a:solidFill>
                <a:schemeClr val="bg1"/>
              </a:solidFill>
              <a:ea typeface="Calibri"/>
              <a:cs typeface="Calibri"/>
            </a:endParaRPr>
          </a:p>
          <a:p>
            <a:pPr>
              <a:lnSpc>
                <a:spcPct val="150000"/>
              </a:lnSpc>
              <a:buFont typeface=""/>
              <a:buChar char="•"/>
            </a:pPr>
            <a:r>
              <a:rPr lang="en-US" dirty="0">
                <a:solidFill>
                  <a:schemeClr val="bg1"/>
                </a:solidFill>
              </a:rPr>
              <a:t> Shifting consumption patterns (EVs, smart buildings, heat pumps)</a:t>
            </a:r>
            <a:endParaRPr lang="en-US" dirty="0">
              <a:solidFill>
                <a:schemeClr val="bg1"/>
              </a:solidFill>
              <a:ea typeface="Calibri"/>
              <a:cs typeface="Calibri"/>
            </a:endParaRPr>
          </a:p>
          <a:p>
            <a:pPr>
              <a:lnSpc>
                <a:spcPct val="150000"/>
              </a:lnSpc>
              <a:buFont typeface=""/>
              <a:buChar char="•"/>
            </a:pPr>
            <a:r>
              <a:rPr lang="en-US" dirty="0">
                <a:solidFill>
                  <a:schemeClr val="bg1"/>
                </a:solidFill>
              </a:rPr>
              <a:t> Maintaining grid reliability and stability</a:t>
            </a:r>
            <a:endParaRPr lang="en-US" dirty="0">
              <a:solidFill>
                <a:schemeClr val="bg1"/>
              </a:solidFill>
              <a:ea typeface="Calibri"/>
              <a:cs typeface="Calibri"/>
            </a:endParaRPr>
          </a:p>
          <a:p>
            <a:pPr>
              <a:lnSpc>
                <a:spcPct val="150000"/>
              </a:lnSpc>
              <a:buFont typeface=""/>
              <a:buChar char="•"/>
            </a:pPr>
            <a:r>
              <a:rPr lang="en-US" dirty="0">
                <a:solidFill>
                  <a:schemeClr val="bg1"/>
                </a:solidFill>
              </a:rPr>
              <a:t> Processing large volumes of real‑time data</a:t>
            </a:r>
            <a:endParaRPr lang="en-US" dirty="0">
              <a:solidFill>
                <a:schemeClr val="bg1"/>
              </a:solidFill>
              <a:ea typeface="Calibri"/>
              <a:cs typeface="Calibri"/>
            </a:endParaRPr>
          </a:p>
          <a:p>
            <a:endParaRPr lang="en-US" dirty="0"/>
          </a:p>
          <a:p>
            <a:pPr algn="ctr"/>
            <a:endParaRPr lang="nb-NO" dirty="0"/>
          </a:p>
        </p:txBody>
      </p:sp>
      <p:pic>
        <p:nvPicPr>
          <p:cNvPr id="6" name="Plassholder for bilde 5">
            <a:extLst>
              <a:ext uri="{FF2B5EF4-FFF2-40B4-BE49-F238E27FC236}">
                <a16:creationId xmlns:a16="http://schemas.microsoft.com/office/drawing/2014/main" id="{ECBCE7D4-3E35-B7FD-A75B-9D1CB448B657}"/>
              </a:ext>
            </a:extLst>
          </p:cNvPr>
          <p:cNvPicPr>
            <a:picLocks noGrp="1" noChangeAspect="1"/>
          </p:cNvPicPr>
          <p:nvPr>
            <p:ph type="pic" sz="quarter" idx="44"/>
          </p:nvPr>
        </p:nvPicPr>
        <p:blipFill>
          <a:blip r:embed="rId2"/>
          <a:srcRect l="25360" r="25851" b="27422"/>
          <a:stretch>
            <a:fillRect/>
          </a:stretch>
        </p:blipFill>
        <p:spPr>
          <a:xfrm>
            <a:off x="487160" y="524738"/>
            <a:ext cx="5613188" cy="5779335"/>
          </a:xfrm>
          <a:prstGeom prst="rect">
            <a:avLst/>
          </a:prstGeom>
          <a:solidFill>
            <a:srgbClr val="FFFFFF">
              <a:lumMod val="95000"/>
            </a:srgbClr>
          </a:solidFill>
        </p:spPr>
      </p:pic>
    </p:spTree>
    <p:extLst>
      <p:ext uri="{BB962C8B-B14F-4D97-AF65-F5344CB8AC3E}">
        <p14:creationId xmlns:p14="http://schemas.microsoft.com/office/powerpoint/2010/main" val="3471664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21D32-1D1C-16B5-DF7F-2983FA2477E3}"/>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B9539067-279A-3597-8457-71FF095F4A61}"/>
              </a:ext>
            </a:extLst>
          </p:cNvPr>
          <p:cNvSpPr>
            <a:spLocks noGrp="1"/>
          </p:cNvSpPr>
          <p:nvPr>
            <p:ph type="body" sz="quarter" idx="18"/>
          </p:nvPr>
        </p:nvSpPr>
        <p:spPr>
          <a:xfrm>
            <a:off x="128756" y="2006847"/>
            <a:ext cx="5666235" cy="4333523"/>
          </a:xfrm>
        </p:spPr>
        <p:txBody>
          <a:bodyPr lIns="91440" tIns="45720" rIns="91440" bIns="45720" anchor="t"/>
          <a:lstStyle/>
          <a:p>
            <a:pPr marL="285750" indent="-285750">
              <a:buFont typeface="Arial"/>
              <a:buChar char="•"/>
            </a:pPr>
            <a:r>
              <a:rPr lang="en-IE" sz="1800" b="1">
                <a:latin typeface="Segoe UI"/>
                <a:cs typeface="Segoe UI"/>
              </a:rPr>
              <a:t>Renewable energy forecasting:</a:t>
            </a:r>
            <a:r>
              <a:rPr lang="en-IE" sz="1800">
                <a:latin typeface="Segoe UI"/>
                <a:cs typeface="Segoe UI"/>
              </a:rPr>
              <a:t> Predicts wind/solar output using weather, historical production, and satellite data.</a:t>
            </a:r>
            <a:endParaRPr lang="nb-NO" sz="1800">
              <a:latin typeface="Segoe UI"/>
              <a:cs typeface="Segoe UI"/>
            </a:endParaRPr>
          </a:p>
          <a:p>
            <a:pPr marL="285750" indent="-285750">
              <a:buFont typeface="Arial"/>
              <a:buChar char="•"/>
            </a:pPr>
            <a:endParaRPr lang="en-IE" sz="1800" dirty="0">
              <a:latin typeface="Segoe UI"/>
              <a:cs typeface="Segoe UI"/>
            </a:endParaRPr>
          </a:p>
          <a:p>
            <a:pPr marL="285750" indent="-285750">
              <a:buFont typeface="Arial"/>
              <a:buChar char="•"/>
            </a:pPr>
            <a:r>
              <a:rPr lang="en-IE" sz="1800" b="1">
                <a:latin typeface="Segoe UI"/>
                <a:cs typeface="Segoe UI"/>
              </a:rPr>
              <a:t>Demand forecasting:</a:t>
            </a:r>
            <a:r>
              <a:rPr lang="en-IE" sz="1800" dirty="0">
                <a:latin typeface="Segoe UI"/>
                <a:cs typeface="Segoe UI"/>
              </a:rPr>
              <a:t> </a:t>
            </a:r>
            <a:r>
              <a:rPr lang="en-IE" sz="1800">
                <a:latin typeface="Segoe UI"/>
                <a:cs typeface="Segoe UI"/>
              </a:rPr>
              <a:t>Identifies consumption patterns to reduce peak loads and optimise production.</a:t>
            </a:r>
          </a:p>
          <a:p>
            <a:pPr marL="285750" indent="-285750">
              <a:buFont typeface="Arial"/>
              <a:buChar char="•"/>
            </a:pPr>
            <a:endParaRPr lang="en-IE" sz="1800" dirty="0">
              <a:latin typeface="Segoe UI"/>
              <a:cs typeface="Segoe UI"/>
            </a:endParaRPr>
          </a:p>
          <a:p>
            <a:pPr marL="285750" indent="-285750">
              <a:buFont typeface="Arial"/>
              <a:buChar char="•"/>
            </a:pPr>
            <a:r>
              <a:rPr lang="en-IE" sz="1800" b="1">
                <a:latin typeface="Segoe UI"/>
                <a:cs typeface="Segoe UI"/>
              </a:rPr>
              <a:t>Smart grid optimisation:</a:t>
            </a:r>
            <a:r>
              <a:rPr lang="en-IE" sz="1800">
                <a:latin typeface="Segoe UI"/>
                <a:cs typeface="Segoe UI"/>
              </a:rPr>
              <a:t> Real‑time grid control, fault detection, automated balancing, and cyber‑resilience.</a:t>
            </a:r>
            <a:endParaRPr lang="en-IE" sz="1800">
              <a:ea typeface="Calibri"/>
              <a:cs typeface="Calibri"/>
            </a:endParaRPr>
          </a:p>
          <a:p>
            <a:pPr marL="285750" indent="-285750">
              <a:buFont typeface="Arial"/>
              <a:buChar char="•"/>
            </a:pPr>
            <a:endParaRPr lang="en-IE" sz="1800" dirty="0">
              <a:latin typeface="Segoe UI"/>
              <a:cs typeface="Segoe UI"/>
            </a:endParaRPr>
          </a:p>
          <a:p>
            <a:pPr marL="285750" indent="-285750">
              <a:buFont typeface="Arial"/>
              <a:buChar char="•"/>
            </a:pPr>
            <a:r>
              <a:rPr lang="en-IE" sz="1800" b="1">
                <a:latin typeface="Segoe UI"/>
                <a:cs typeface="Segoe UI"/>
              </a:rPr>
              <a:t>Predictive maintenance:</a:t>
            </a:r>
            <a:r>
              <a:rPr lang="en-IE" sz="1800" dirty="0">
                <a:latin typeface="Segoe UI"/>
                <a:cs typeface="Segoe UI"/>
              </a:rPr>
              <a:t> </a:t>
            </a:r>
            <a:r>
              <a:rPr lang="en-IE" sz="1800">
                <a:latin typeface="Segoe UI"/>
                <a:cs typeface="Segoe UI"/>
              </a:rPr>
              <a:t>Anticipates equipment failures to reduce downtime and extend asset life.</a:t>
            </a:r>
          </a:p>
          <a:p>
            <a:pPr marL="0"/>
            <a:endParaRPr lang="en-IE">
              <a:ea typeface="Calibri"/>
              <a:cs typeface="Calibri"/>
            </a:endParaRPr>
          </a:p>
        </p:txBody>
      </p:sp>
      <p:sp>
        <p:nvSpPr>
          <p:cNvPr id="7" name="Text Placeholder 6">
            <a:extLst>
              <a:ext uri="{FF2B5EF4-FFF2-40B4-BE49-F238E27FC236}">
                <a16:creationId xmlns:a16="http://schemas.microsoft.com/office/drawing/2014/main" id="{081B12F3-BE36-C036-B4A2-2D0496996680}"/>
              </a:ext>
            </a:extLst>
          </p:cNvPr>
          <p:cNvSpPr>
            <a:spLocks noGrp="1"/>
          </p:cNvSpPr>
          <p:nvPr>
            <p:ph type="body" sz="quarter" idx="16"/>
          </p:nvPr>
        </p:nvSpPr>
        <p:spPr>
          <a:xfrm>
            <a:off x="253591" y="338068"/>
            <a:ext cx="5989509" cy="481861"/>
          </a:xfrm>
        </p:spPr>
        <p:txBody>
          <a:bodyPr lIns="91440" tIns="45720" rIns="91440" bIns="45720" anchor="t">
            <a:noAutofit/>
          </a:bodyPr>
          <a:lstStyle/>
          <a:p>
            <a:r>
              <a:rPr lang="en-US" sz="3200" dirty="0">
                <a:latin typeface="Calibri"/>
                <a:ea typeface="Calibri"/>
                <a:cs typeface="Calibri"/>
              </a:rPr>
              <a:t>How AI supports energy management</a:t>
            </a:r>
            <a:endParaRPr lang="nb-NO" sz="3200" dirty="0">
              <a:latin typeface="Calibri"/>
              <a:ea typeface="Calibri"/>
              <a:cs typeface="Calibri"/>
            </a:endParaRPr>
          </a:p>
          <a:p>
            <a:r>
              <a:rPr lang="en-US" sz="2800" dirty="0">
                <a:latin typeface="Calibri"/>
                <a:ea typeface="Calibri"/>
                <a:cs typeface="Calibri"/>
              </a:rPr>
              <a:t>Conclusions</a:t>
            </a:r>
          </a:p>
        </p:txBody>
      </p:sp>
      <p:sp>
        <p:nvSpPr>
          <p:cNvPr id="17" name="Freeform 16">
            <a:extLst>
              <a:ext uri="{FF2B5EF4-FFF2-40B4-BE49-F238E27FC236}">
                <a16:creationId xmlns:a16="http://schemas.microsoft.com/office/drawing/2014/main" id="{6420F043-973F-16AA-01AB-419580485A80}"/>
              </a:ext>
            </a:extLst>
          </p:cNvPr>
          <p:cNvSpPr/>
          <p:nvPr/>
        </p:nvSpPr>
        <p:spPr>
          <a:xfrm rot="5551673">
            <a:off x="9464822" y="5119088"/>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pic>
        <p:nvPicPr>
          <p:cNvPr id="10" name="Plassholder for bilde 9">
            <a:extLst>
              <a:ext uri="{FF2B5EF4-FFF2-40B4-BE49-F238E27FC236}">
                <a16:creationId xmlns:a16="http://schemas.microsoft.com/office/drawing/2014/main" id="{F56E1F9B-C2CF-45C1-BBC7-EC0EA81B30DD}"/>
              </a:ext>
            </a:extLst>
          </p:cNvPr>
          <p:cNvPicPr>
            <a:picLocks noGrp="1" noChangeAspect="1"/>
          </p:cNvPicPr>
          <p:nvPr>
            <p:ph type="pic" sz="quarter" idx="44"/>
          </p:nvPr>
        </p:nvPicPr>
        <p:blipFill>
          <a:blip r:embed="rId2"/>
          <a:srcRect l="14956" r="14956"/>
          <a:stretch/>
        </p:blipFill>
        <p:spPr>
          <a:prstGeom prst="rect">
            <a:avLst/>
          </a:prstGeom>
          <a:solidFill>
            <a:srgbClr val="FFFFFF">
              <a:lumMod val="95000"/>
            </a:srgbClr>
          </a:solidFill>
        </p:spPr>
      </p:pic>
    </p:spTree>
    <p:extLst>
      <p:ext uri="{BB962C8B-B14F-4D97-AF65-F5344CB8AC3E}">
        <p14:creationId xmlns:p14="http://schemas.microsoft.com/office/powerpoint/2010/main" val="2181264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DA0D9-0B55-3CAA-B768-6215C9DD8492}"/>
            </a:ext>
          </a:extLst>
        </p:cNvPr>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D1CF52DA-CB64-1468-243A-6635A1B553CC}"/>
              </a:ext>
            </a:extLst>
          </p:cNvPr>
          <p:cNvSpPr>
            <a:spLocks noGrp="1"/>
          </p:cNvSpPr>
          <p:nvPr>
            <p:ph type="body" sz="quarter" idx="16"/>
          </p:nvPr>
        </p:nvSpPr>
        <p:spPr>
          <a:xfrm>
            <a:off x="285108" y="227721"/>
            <a:ext cx="3783458" cy="696955"/>
          </a:xfrm>
          <a:solidFill>
            <a:schemeClr val="bg1"/>
          </a:solidFill>
        </p:spPr>
        <p:txBody>
          <a:bodyPr lIns="91440" tIns="45720" rIns="91440" bIns="45720" anchor="t">
            <a:noAutofit/>
          </a:bodyPr>
          <a:lstStyle/>
          <a:p>
            <a:pPr>
              <a:lnSpc>
                <a:spcPct val="100000"/>
              </a:lnSpc>
            </a:pPr>
            <a:r>
              <a:rPr lang="en-GB" sz="2800" dirty="0">
                <a:solidFill>
                  <a:srgbClr val="00898B"/>
                </a:solidFill>
                <a:ea typeface="Calibri"/>
                <a:cs typeface="Calibri"/>
              </a:rPr>
              <a:t>Glossary of key terms</a:t>
            </a:r>
            <a:endParaRPr lang="en-GB" sz="2800" dirty="0">
              <a:solidFill>
                <a:srgbClr val="00898B"/>
              </a:solidFill>
            </a:endParaRPr>
          </a:p>
        </p:txBody>
      </p:sp>
      <p:sp>
        <p:nvSpPr>
          <p:cNvPr id="12" name="TekstSylinder 11">
            <a:extLst>
              <a:ext uri="{FF2B5EF4-FFF2-40B4-BE49-F238E27FC236}">
                <a16:creationId xmlns:a16="http://schemas.microsoft.com/office/drawing/2014/main" id="{569F4F8E-A8CC-EA7A-38F9-77D6C7ED63CB}"/>
              </a:ext>
            </a:extLst>
          </p:cNvPr>
          <p:cNvSpPr txBox="1"/>
          <p:nvPr/>
        </p:nvSpPr>
        <p:spPr>
          <a:xfrm>
            <a:off x="285108" y="924676"/>
            <a:ext cx="5437598" cy="5816977"/>
          </a:xfrm>
          <a:prstGeom prst="rect">
            <a:avLst/>
          </a:prstGeom>
          <a:noFill/>
        </p:spPr>
        <p:txBody>
          <a:bodyPr wrap="square">
            <a:spAutoFit/>
          </a:bodyPr>
          <a:lstStyle/>
          <a:p>
            <a:r>
              <a:rPr lang="en-GB" sz="1200" b="1" dirty="0"/>
              <a:t>Artificial Intelligence (AI)</a:t>
            </a:r>
            <a:endParaRPr lang="en-GB" sz="1200" dirty="0"/>
          </a:p>
          <a:p>
            <a:r>
              <a:rPr lang="en-GB" sz="1200" dirty="0"/>
              <a:t>Computer systems that can analyse data, learn from patterns, and support or automate decision‑making.</a:t>
            </a:r>
          </a:p>
          <a:p>
            <a:endParaRPr lang="en-GB" sz="1200" dirty="0"/>
          </a:p>
          <a:p>
            <a:r>
              <a:rPr lang="en-GB" sz="1200" b="1" dirty="0"/>
              <a:t>Energy Management</a:t>
            </a:r>
            <a:endParaRPr lang="en-GB" sz="1200" dirty="0"/>
          </a:p>
          <a:p>
            <a:r>
              <a:rPr lang="en-GB" sz="1200" dirty="0"/>
              <a:t>The planning, monitoring, and optimisation of energy production, distribution, and consumption to improve efficiency, reliability, and sustainability.</a:t>
            </a:r>
          </a:p>
          <a:p>
            <a:endParaRPr lang="en-GB" sz="1200" dirty="0"/>
          </a:p>
          <a:p>
            <a:r>
              <a:rPr lang="en-GB" sz="1200" b="1" dirty="0"/>
              <a:t>Renewable Energy</a:t>
            </a:r>
            <a:endParaRPr lang="en-GB" sz="1200" dirty="0"/>
          </a:p>
          <a:p>
            <a:r>
              <a:rPr lang="en-GB" sz="1200" dirty="0"/>
              <a:t>Energy from natural sources that are continuously replenished, such as solar, wind, and hydropower.</a:t>
            </a:r>
          </a:p>
          <a:p>
            <a:endParaRPr lang="en-GB" sz="1200" dirty="0"/>
          </a:p>
          <a:p>
            <a:r>
              <a:rPr lang="en-GB" sz="1200" b="1" dirty="0"/>
              <a:t>Demand Forecasting</a:t>
            </a:r>
            <a:endParaRPr lang="en-GB" sz="1200" dirty="0"/>
          </a:p>
          <a:p>
            <a:r>
              <a:rPr lang="en-GB" sz="1200" dirty="0"/>
              <a:t>The use of data and AI models to predict how much electricity will be needed at different times.</a:t>
            </a:r>
          </a:p>
          <a:p>
            <a:endParaRPr lang="en-GB" sz="1200" dirty="0"/>
          </a:p>
          <a:p>
            <a:r>
              <a:rPr lang="en-GB" sz="1200" b="1" dirty="0"/>
              <a:t>Renewable Energy Forecasting</a:t>
            </a:r>
            <a:endParaRPr lang="en-GB" sz="1200" dirty="0"/>
          </a:p>
          <a:p>
            <a:r>
              <a:rPr lang="en-GB" sz="1200" dirty="0"/>
              <a:t>The prediction of solar or wind power generation based on weather data, historical patterns, and AI models.</a:t>
            </a:r>
          </a:p>
          <a:p>
            <a:endParaRPr lang="en-GB" sz="1200" dirty="0"/>
          </a:p>
          <a:p>
            <a:r>
              <a:rPr lang="en-GB" sz="1200" b="1" dirty="0"/>
              <a:t>Smart Grid</a:t>
            </a:r>
          </a:p>
          <a:p>
            <a:r>
              <a:rPr lang="en-GB" sz="1200" dirty="0"/>
              <a:t>A digital electricity network that uses sensors, data, and AI to monitor, control, and optimise energy flows in real time.</a:t>
            </a:r>
          </a:p>
          <a:p>
            <a:endParaRPr lang="en-GB" sz="1200" dirty="0"/>
          </a:p>
          <a:p>
            <a:r>
              <a:rPr lang="en-GB" sz="1200" b="1" dirty="0"/>
              <a:t>Grid Stability</a:t>
            </a:r>
          </a:p>
          <a:p>
            <a:r>
              <a:rPr lang="en-GB" sz="1200" dirty="0"/>
              <a:t>The ability of the electricity grid to keep supply and demand balanced at all times to avoid outages or equipment damage.</a:t>
            </a:r>
          </a:p>
          <a:p>
            <a:endParaRPr lang="en-GB" sz="1200" dirty="0"/>
          </a:p>
          <a:p>
            <a:r>
              <a:rPr lang="en-GB" sz="1200" b="1" dirty="0"/>
              <a:t>Distributed Energy Resources (DERs)</a:t>
            </a:r>
          </a:p>
          <a:p>
            <a:r>
              <a:rPr lang="en-GB" sz="1200" dirty="0"/>
              <a:t>Small, decentralised energy sources such as solar panels, wind turbines, batteries, and electric vehicles connected to the grid.</a:t>
            </a:r>
            <a:endParaRPr lang="en-GB" sz="1200" kern="100" dirty="0">
              <a:effectLst/>
              <a:ea typeface="Aptos" panose="020B0004020202020204" pitchFamily="34" charset="0"/>
              <a:cs typeface="Times New Roman" panose="02020603050405020304" pitchFamily="18" charset="0"/>
            </a:endParaRPr>
          </a:p>
        </p:txBody>
      </p:sp>
      <p:sp>
        <p:nvSpPr>
          <p:cNvPr id="16" name="TekstSylinder 15">
            <a:extLst>
              <a:ext uri="{FF2B5EF4-FFF2-40B4-BE49-F238E27FC236}">
                <a16:creationId xmlns:a16="http://schemas.microsoft.com/office/drawing/2014/main" id="{470553DE-BC50-2A49-8201-8CF5DFEB9727}"/>
              </a:ext>
            </a:extLst>
          </p:cNvPr>
          <p:cNvSpPr txBox="1"/>
          <p:nvPr/>
        </p:nvSpPr>
        <p:spPr>
          <a:xfrm>
            <a:off x="5981272" y="896351"/>
            <a:ext cx="6097712" cy="5462906"/>
          </a:xfrm>
          <a:prstGeom prst="rect">
            <a:avLst/>
          </a:prstGeom>
          <a:noFill/>
        </p:spPr>
        <p:txBody>
          <a:bodyPr wrap="square">
            <a:spAutoFit/>
          </a:bodyPr>
          <a:lstStyle/>
          <a:p>
            <a:r>
              <a:rPr lang="en-GB" sz="1200" b="1" dirty="0">
                <a:solidFill>
                  <a:schemeClr val="bg1"/>
                </a:solidFill>
              </a:rPr>
              <a:t>Battery Management System (BMS)</a:t>
            </a:r>
            <a:endParaRPr lang="en-GB" sz="1200" dirty="0">
              <a:solidFill>
                <a:schemeClr val="bg1"/>
              </a:solidFill>
            </a:endParaRPr>
          </a:p>
          <a:p>
            <a:r>
              <a:rPr lang="en-GB" sz="1200" dirty="0">
                <a:solidFill>
                  <a:schemeClr val="bg1"/>
                </a:solidFill>
              </a:rPr>
              <a:t>A system that monitors and controls battery charging, discharging, and health to ensure safe and efficient operation.</a:t>
            </a:r>
          </a:p>
          <a:p>
            <a:endParaRPr lang="en-GB" sz="1200" dirty="0">
              <a:solidFill>
                <a:schemeClr val="bg1"/>
              </a:solidFill>
            </a:endParaRPr>
          </a:p>
          <a:p>
            <a:r>
              <a:rPr lang="en-GB" sz="1200" b="1" dirty="0">
                <a:solidFill>
                  <a:schemeClr val="bg1"/>
                </a:solidFill>
              </a:rPr>
              <a:t>Energy Storage</a:t>
            </a:r>
            <a:endParaRPr lang="en-GB" sz="1200" dirty="0">
              <a:solidFill>
                <a:schemeClr val="bg1"/>
              </a:solidFill>
            </a:endParaRPr>
          </a:p>
          <a:p>
            <a:r>
              <a:rPr lang="en-GB" sz="1200" dirty="0">
                <a:solidFill>
                  <a:schemeClr val="bg1"/>
                </a:solidFill>
              </a:rPr>
              <a:t>The process of storing electricity (for example in batteries) for later use when demand is higher or production is lower.</a:t>
            </a:r>
          </a:p>
          <a:p>
            <a:endParaRPr lang="en-GB" sz="1200" dirty="0">
              <a:solidFill>
                <a:schemeClr val="bg1"/>
              </a:solidFill>
            </a:endParaRPr>
          </a:p>
          <a:p>
            <a:r>
              <a:rPr lang="en-GB" sz="1200" b="1" dirty="0">
                <a:solidFill>
                  <a:schemeClr val="bg1"/>
                </a:solidFill>
              </a:rPr>
              <a:t>Vehicle‑to‑Grid (V2G)</a:t>
            </a:r>
            <a:endParaRPr lang="en-GB" sz="1200" dirty="0">
              <a:solidFill>
                <a:schemeClr val="bg1"/>
              </a:solidFill>
            </a:endParaRPr>
          </a:p>
          <a:p>
            <a:r>
              <a:rPr lang="en-GB" sz="1200" dirty="0">
                <a:solidFill>
                  <a:schemeClr val="bg1"/>
                </a:solidFill>
              </a:rPr>
              <a:t>A technology that allows electric vehicles to return stored energy to the grid, helping balance supply and demand.</a:t>
            </a:r>
          </a:p>
          <a:p>
            <a:endParaRPr lang="en-GB" sz="1200" dirty="0">
              <a:solidFill>
                <a:schemeClr val="bg1"/>
              </a:solidFill>
            </a:endParaRPr>
          </a:p>
          <a:p>
            <a:r>
              <a:rPr lang="en-GB" sz="1200" b="1" dirty="0">
                <a:solidFill>
                  <a:schemeClr val="bg1"/>
                </a:solidFill>
              </a:rPr>
              <a:t>Predictive Maintenance</a:t>
            </a:r>
          </a:p>
          <a:p>
            <a:r>
              <a:rPr lang="en-GB" sz="1200" dirty="0">
                <a:solidFill>
                  <a:schemeClr val="bg1"/>
                </a:solidFill>
              </a:rPr>
              <a:t>The use of data and AI to predict equipment failures before they happen, reducing downtime and repair costs.</a:t>
            </a:r>
          </a:p>
          <a:p>
            <a:endParaRPr lang="en-GB" sz="1200" dirty="0">
              <a:solidFill>
                <a:schemeClr val="bg1"/>
              </a:solidFill>
            </a:endParaRPr>
          </a:p>
          <a:p>
            <a:r>
              <a:rPr lang="en-GB" sz="1200" b="1" dirty="0">
                <a:solidFill>
                  <a:schemeClr val="bg1"/>
                </a:solidFill>
              </a:rPr>
              <a:t>SCADA (Supervisory Control and Data Acquisition)</a:t>
            </a:r>
            <a:endParaRPr lang="en-GB" sz="1200" dirty="0">
              <a:solidFill>
                <a:schemeClr val="bg1"/>
              </a:solidFill>
            </a:endParaRPr>
          </a:p>
          <a:p>
            <a:r>
              <a:rPr lang="en-GB" sz="1200" dirty="0">
                <a:solidFill>
                  <a:schemeClr val="bg1"/>
                </a:solidFill>
              </a:rPr>
              <a:t>Systems used to monitor and control critical infrastructure such as power grids, water systems, and industrial processes.</a:t>
            </a:r>
          </a:p>
          <a:p>
            <a:endParaRPr lang="en-GB" sz="1200" dirty="0">
              <a:solidFill>
                <a:schemeClr val="bg1"/>
              </a:solidFill>
            </a:endParaRPr>
          </a:p>
          <a:p>
            <a:r>
              <a:rPr lang="en-GB" sz="1200" b="1" dirty="0">
                <a:solidFill>
                  <a:schemeClr val="bg1"/>
                </a:solidFill>
              </a:rPr>
              <a:t>Interoperability</a:t>
            </a:r>
          </a:p>
          <a:p>
            <a:r>
              <a:rPr lang="en-GB" sz="1200" dirty="0">
                <a:solidFill>
                  <a:schemeClr val="bg1"/>
                </a:solidFill>
              </a:rPr>
              <a:t>The ability of different systems, devices, or platforms to </a:t>
            </a:r>
            <a:r>
              <a:rPr lang="en-GB" sz="1200" b="1" dirty="0">
                <a:solidFill>
                  <a:schemeClr val="bg1"/>
                </a:solidFill>
              </a:rPr>
              <a:t>work together and exchange data</a:t>
            </a:r>
            <a:r>
              <a:rPr lang="en-GB" sz="1200" dirty="0">
                <a:solidFill>
                  <a:schemeClr val="bg1"/>
                </a:solidFill>
              </a:rPr>
              <a:t> effectively.</a:t>
            </a:r>
          </a:p>
          <a:p>
            <a:endParaRPr lang="en-GB" sz="1200" dirty="0">
              <a:solidFill>
                <a:schemeClr val="bg1"/>
              </a:solidFill>
            </a:endParaRPr>
          </a:p>
          <a:p>
            <a:r>
              <a:rPr lang="en-GB" sz="1200" b="1" dirty="0">
                <a:solidFill>
                  <a:schemeClr val="bg1"/>
                </a:solidFill>
              </a:rPr>
              <a:t>Green AI</a:t>
            </a:r>
            <a:endParaRPr lang="en-GB" sz="1200" dirty="0">
              <a:solidFill>
                <a:schemeClr val="bg1"/>
              </a:solidFill>
            </a:endParaRPr>
          </a:p>
          <a:p>
            <a:r>
              <a:rPr lang="en-GB" sz="1200" dirty="0">
                <a:solidFill>
                  <a:schemeClr val="bg1"/>
                </a:solidFill>
              </a:rPr>
              <a:t>An approach to AI that aims to minimise energy use and environmental impact, ensuring that AI saves more energy than it consumes.</a:t>
            </a:r>
          </a:p>
          <a:p>
            <a:endParaRPr lang="en-GB" sz="1200" dirty="0">
              <a:solidFill>
                <a:schemeClr val="bg1"/>
              </a:solidFill>
            </a:endParaRPr>
          </a:p>
          <a:p>
            <a:pPr>
              <a:lnSpc>
                <a:spcPct val="115000"/>
              </a:lnSpc>
              <a:spcAft>
                <a:spcPts val="800"/>
              </a:spcAft>
              <a:buNone/>
            </a:pPr>
            <a:endParaRPr lang="en-GB" sz="1200" kern="100" dirty="0">
              <a:solidFill>
                <a:schemeClr val="bg1"/>
              </a:solidFill>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9688670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5328264C-32A9-A14B-88CE-E920BC4BEE14}"/>
              </a:ext>
            </a:extLst>
          </p:cNvPr>
          <p:cNvSpPr>
            <a:spLocks noGrp="1"/>
          </p:cNvSpPr>
          <p:nvPr>
            <p:ph type="body" sz="quarter" idx="20"/>
          </p:nvPr>
        </p:nvSpPr>
        <p:spPr/>
        <p:txBody>
          <a:bodyPr/>
          <a:lstStyle/>
          <a:p>
            <a:r>
              <a:rPr lang="en-US"/>
              <a:t>Thank you</a:t>
            </a:r>
          </a:p>
        </p:txBody>
      </p:sp>
      <p:sp>
        <p:nvSpPr>
          <p:cNvPr id="4" name="Text Placeholder 5">
            <a:extLst>
              <a:ext uri="{FF2B5EF4-FFF2-40B4-BE49-F238E27FC236}">
                <a16:creationId xmlns:a16="http://schemas.microsoft.com/office/drawing/2014/main" id="{5BCD1BC8-1927-5964-A39E-854B770D143A}"/>
              </a:ext>
            </a:extLst>
          </p:cNvPr>
          <p:cNvSpPr txBox="1">
            <a:spLocks/>
          </p:cNvSpPr>
          <p:nvPr/>
        </p:nvSpPr>
        <p:spPr>
          <a:xfrm>
            <a:off x="8440627" y="931769"/>
            <a:ext cx="3256950" cy="690592"/>
          </a:xfrm>
          <a:prstGeom prst="rect">
            <a:avLst/>
          </a:prstGeom>
        </p:spPr>
        <p:txBody>
          <a:bodyPr/>
          <a:lst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gn="r">
              <a:buNone/>
            </a:pPr>
            <a:r>
              <a:rPr lang="en-US" sz="2800" b="1">
                <a:solidFill>
                  <a:srgbClr val="ADD037"/>
                </a:solidFill>
                <a:latin typeface="Calibri" panose="020F0502020204030204" pitchFamily="34" charset="0"/>
                <a:cs typeface="Calibri" panose="020F0502020204030204" pitchFamily="34" charset="0"/>
              </a:rPr>
              <a:t>follow our journey</a:t>
            </a:r>
          </a:p>
        </p:txBody>
      </p:sp>
      <p:grpSp>
        <p:nvGrpSpPr>
          <p:cNvPr id="5" name="Group 4">
            <a:extLst>
              <a:ext uri="{FF2B5EF4-FFF2-40B4-BE49-F238E27FC236}">
                <a16:creationId xmlns:a16="http://schemas.microsoft.com/office/drawing/2014/main" id="{9278A985-5285-9BE5-FF1C-26B03EC8131C}"/>
              </a:ext>
            </a:extLst>
          </p:cNvPr>
          <p:cNvGrpSpPr/>
          <p:nvPr/>
        </p:nvGrpSpPr>
        <p:grpSpPr>
          <a:xfrm>
            <a:off x="7902471" y="1464084"/>
            <a:ext cx="3762674" cy="528310"/>
            <a:chOff x="4467403" y="9581995"/>
            <a:chExt cx="2608104" cy="366199"/>
          </a:xfrm>
        </p:grpSpPr>
        <p:grpSp>
          <p:nvGrpSpPr>
            <p:cNvPr id="6" name="Group 5">
              <a:extLst>
                <a:ext uri="{FF2B5EF4-FFF2-40B4-BE49-F238E27FC236}">
                  <a16:creationId xmlns:a16="http://schemas.microsoft.com/office/drawing/2014/main" id="{2FF774A9-F40B-3B3D-154A-AB13EAE43AA1}"/>
                </a:ext>
              </a:extLst>
            </p:cNvPr>
            <p:cNvGrpSpPr/>
            <p:nvPr/>
          </p:nvGrpSpPr>
          <p:grpSpPr>
            <a:xfrm>
              <a:off x="4467403" y="9581995"/>
              <a:ext cx="2608104" cy="366199"/>
              <a:chOff x="4799009" y="8410612"/>
              <a:chExt cx="2608104" cy="366199"/>
            </a:xfrm>
          </p:grpSpPr>
          <p:grpSp>
            <p:nvGrpSpPr>
              <p:cNvPr id="8" name="Group 7">
                <a:extLst>
                  <a:ext uri="{FF2B5EF4-FFF2-40B4-BE49-F238E27FC236}">
                    <a16:creationId xmlns:a16="http://schemas.microsoft.com/office/drawing/2014/main" id="{A8E4C14C-A815-FB9C-E167-5CE1D00A67C1}"/>
                  </a:ext>
                </a:extLst>
              </p:cNvPr>
              <p:cNvGrpSpPr/>
              <p:nvPr/>
            </p:nvGrpSpPr>
            <p:grpSpPr>
              <a:xfrm>
                <a:off x="4799009" y="8410612"/>
                <a:ext cx="2170624" cy="366199"/>
                <a:chOff x="929373" y="7811372"/>
                <a:chExt cx="1664680" cy="280843"/>
              </a:xfrm>
            </p:grpSpPr>
            <p:grpSp>
              <p:nvGrpSpPr>
                <p:cNvPr id="12" name="Graphic 3">
                  <a:extLst>
                    <a:ext uri="{FF2B5EF4-FFF2-40B4-BE49-F238E27FC236}">
                      <a16:creationId xmlns:a16="http://schemas.microsoft.com/office/drawing/2014/main" id="{F2FD77A9-29E8-DDAA-FC72-646DC1AD43F3}"/>
                    </a:ext>
                  </a:extLst>
                </p:cNvPr>
                <p:cNvGrpSpPr/>
                <p:nvPr/>
              </p:nvGrpSpPr>
              <p:grpSpPr>
                <a:xfrm>
                  <a:off x="1967511" y="7811373"/>
                  <a:ext cx="280634" cy="280634"/>
                  <a:chOff x="1950027" y="2499889"/>
                  <a:chExt cx="850463" cy="850463"/>
                </a:xfrm>
              </p:grpSpPr>
              <p:sp>
                <p:nvSpPr>
                  <p:cNvPr id="24" name="Freeform 23">
                    <a:extLst>
                      <a:ext uri="{FF2B5EF4-FFF2-40B4-BE49-F238E27FC236}">
                        <a16:creationId xmlns:a16="http://schemas.microsoft.com/office/drawing/2014/main" id="{43CF83D4-453C-2EBF-C00F-ABA0515F49E2}"/>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51C4C6"/>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25" name="Graphic 3">
                    <a:extLst>
                      <a:ext uri="{FF2B5EF4-FFF2-40B4-BE49-F238E27FC236}">
                        <a16:creationId xmlns:a16="http://schemas.microsoft.com/office/drawing/2014/main" id="{72E18C4A-0488-2F76-2E75-4E0EC5C30704}"/>
                      </a:ext>
                    </a:extLst>
                  </p:cNvPr>
                  <p:cNvGrpSpPr/>
                  <p:nvPr/>
                </p:nvGrpSpPr>
                <p:grpSpPr>
                  <a:xfrm>
                    <a:off x="2107521" y="2657382"/>
                    <a:ext cx="535476" cy="535477"/>
                    <a:chOff x="2107521" y="2657382"/>
                    <a:chExt cx="535476" cy="535477"/>
                  </a:xfrm>
                  <a:solidFill>
                    <a:srgbClr val="FFFFFF"/>
                  </a:solidFill>
                </p:grpSpPr>
                <p:sp>
                  <p:nvSpPr>
                    <p:cNvPr id="26" name="Freeform 25">
                      <a:extLst>
                        <a:ext uri="{FF2B5EF4-FFF2-40B4-BE49-F238E27FC236}">
                          <a16:creationId xmlns:a16="http://schemas.microsoft.com/office/drawing/2014/main" id="{C5EAE385-AB74-3A87-243B-E51708679986}"/>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016F5C8F-83BF-5414-8D01-5BE9CE33FC44}"/>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5CE76F05-4824-411D-E35E-372A02E2144B}"/>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
              <p:nvSpPr>
                <p:cNvPr id="13" name="Freeform 12">
                  <a:extLst>
                    <a:ext uri="{FF2B5EF4-FFF2-40B4-BE49-F238E27FC236}">
                      <a16:creationId xmlns:a16="http://schemas.microsoft.com/office/drawing/2014/main" id="{94A23549-8424-01D5-058A-B2611A3C8BA3}"/>
                    </a:ext>
                  </a:extLst>
                </p:cNvPr>
                <p:cNvSpPr/>
                <p:nvPr/>
              </p:nvSpPr>
              <p:spPr>
                <a:xfrm>
                  <a:off x="1275280" y="7811372"/>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51C4C6"/>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4" name="Graphic 3">
                  <a:extLst>
                    <a:ext uri="{FF2B5EF4-FFF2-40B4-BE49-F238E27FC236}">
                      <a16:creationId xmlns:a16="http://schemas.microsoft.com/office/drawing/2014/main" id="{FD3DB357-7B6B-3AD7-F597-2384B7BA651C}"/>
                    </a:ext>
                  </a:extLst>
                </p:cNvPr>
                <p:cNvGrpSpPr/>
                <p:nvPr/>
              </p:nvGrpSpPr>
              <p:grpSpPr>
                <a:xfrm>
                  <a:off x="2313419" y="7811373"/>
                  <a:ext cx="280634" cy="280634"/>
                  <a:chOff x="2998302" y="2499889"/>
                  <a:chExt cx="850463" cy="850463"/>
                </a:xfrm>
              </p:grpSpPr>
              <p:sp>
                <p:nvSpPr>
                  <p:cNvPr id="22" name="Freeform 21">
                    <a:extLst>
                      <a:ext uri="{FF2B5EF4-FFF2-40B4-BE49-F238E27FC236}">
                        <a16:creationId xmlns:a16="http://schemas.microsoft.com/office/drawing/2014/main" id="{57019319-F610-D0C4-6DB8-EA09B84293E1}"/>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51C4C6"/>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F86B2767-0A87-E296-1839-374DD6C1A8C1}"/>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5" name="Graphic 3">
                  <a:extLst>
                    <a:ext uri="{FF2B5EF4-FFF2-40B4-BE49-F238E27FC236}">
                      <a16:creationId xmlns:a16="http://schemas.microsoft.com/office/drawing/2014/main" id="{BB306D1E-7B4C-0290-CCF6-71B8DE430DD1}"/>
                    </a:ext>
                  </a:extLst>
                </p:cNvPr>
                <p:cNvGrpSpPr/>
                <p:nvPr/>
              </p:nvGrpSpPr>
              <p:grpSpPr>
                <a:xfrm>
                  <a:off x="929373" y="7811373"/>
                  <a:ext cx="280634" cy="280842"/>
                  <a:chOff x="-1196056" y="2499889"/>
                  <a:chExt cx="850463" cy="851093"/>
                </a:xfrm>
              </p:grpSpPr>
              <p:sp>
                <p:nvSpPr>
                  <p:cNvPr id="18" name="Freeform 17">
                    <a:extLst>
                      <a:ext uri="{FF2B5EF4-FFF2-40B4-BE49-F238E27FC236}">
                        <a16:creationId xmlns:a16="http://schemas.microsoft.com/office/drawing/2014/main" id="{49C44091-F555-3C6F-91E3-69A3B4289579}"/>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51C4C6"/>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CCDBF8F5-35A3-7FCE-1961-397028D4A202}"/>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6" name="Freeform 15">
                  <a:extLst>
                    <a:ext uri="{FF2B5EF4-FFF2-40B4-BE49-F238E27FC236}">
                      <a16:creationId xmlns:a16="http://schemas.microsoft.com/office/drawing/2014/main" id="{0C74260C-0ABD-6374-33B3-92F4151D110C}"/>
                    </a:ext>
                  </a:extLst>
                </p:cNvPr>
                <p:cNvSpPr/>
                <p:nvPr/>
              </p:nvSpPr>
              <p:spPr>
                <a:xfrm>
                  <a:off x="1621396" y="7811373"/>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51C4C6"/>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pic>
              <p:nvPicPr>
                <p:cNvPr id="17" name="Graphic 16" descr="World with solid fill">
                  <a:extLst>
                    <a:ext uri="{FF2B5EF4-FFF2-40B4-BE49-F238E27FC236}">
                      <a16:creationId xmlns:a16="http://schemas.microsoft.com/office/drawing/2014/main" id="{26F7C531-2FDE-6C1A-326E-F277EAA62710}"/>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638675" y="7828652"/>
                  <a:ext cx="246077" cy="246077"/>
                </a:xfrm>
                <a:prstGeom prst="rect">
                  <a:avLst/>
                </a:prstGeom>
              </p:spPr>
            </p:pic>
          </p:grpSp>
          <p:grpSp>
            <p:nvGrpSpPr>
              <p:cNvPr id="9" name="Group 8">
                <a:extLst>
                  <a:ext uri="{FF2B5EF4-FFF2-40B4-BE49-F238E27FC236}">
                    <a16:creationId xmlns:a16="http://schemas.microsoft.com/office/drawing/2014/main" id="{06F1E608-7343-923B-868D-BDA18898395C}"/>
                  </a:ext>
                </a:extLst>
              </p:cNvPr>
              <p:cNvGrpSpPr/>
              <p:nvPr/>
            </p:nvGrpSpPr>
            <p:grpSpPr>
              <a:xfrm>
                <a:off x="7041186" y="8410621"/>
                <a:ext cx="365927" cy="365927"/>
                <a:chOff x="7041186" y="8410621"/>
                <a:chExt cx="365927" cy="365927"/>
              </a:xfrm>
            </p:grpSpPr>
            <p:sp>
              <p:nvSpPr>
                <p:cNvPr id="10" name="Freeform 9">
                  <a:extLst>
                    <a:ext uri="{FF2B5EF4-FFF2-40B4-BE49-F238E27FC236}">
                      <a16:creationId xmlns:a16="http://schemas.microsoft.com/office/drawing/2014/main" id="{93BB833A-6B01-109D-203E-E16C6C938513}"/>
                    </a:ext>
                  </a:extLst>
                </p:cNvPr>
                <p:cNvSpPr/>
                <p:nvPr/>
              </p:nvSpPr>
              <p:spPr>
                <a:xfrm>
                  <a:off x="7041186" y="8410621"/>
                  <a:ext cx="365927" cy="365927"/>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51C4C6"/>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384DEE06-1318-50E3-231D-7D20892448D6}"/>
                    </a:ext>
                  </a:extLst>
                </p:cNvPr>
                <p:cNvSpPr/>
                <p:nvPr/>
              </p:nvSpPr>
              <p:spPr>
                <a:xfrm>
                  <a:off x="7125919" y="8481335"/>
                  <a:ext cx="196461" cy="224498"/>
                </a:xfrm>
                <a:custGeom>
                  <a:avLst/>
                  <a:gdLst>
                    <a:gd name="connsiteX0" fmla="*/ 432429 w 434715"/>
                    <a:gd name="connsiteY0" fmla="*/ 121749 h 496754"/>
                    <a:gd name="connsiteX1" fmla="*/ 430143 w 434715"/>
                    <a:gd name="connsiteY1" fmla="*/ 119462 h 496754"/>
                    <a:gd name="connsiteX2" fmla="*/ 413570 w 434715"/>
                    <a:gd name="connsiteY2" fmla="*/ 117748 h 496754"/>
                    <a:gd name="connsiteX3" fmla="*/ 316986 w 434715"/>
                    <a:gd name="connsiteY3" fmla="*/ 24022 h 496754"/>
                    <a:gd name="connsiteX4" fmla="*/ 314129 w 434715"/>
                    <a:gd name="connsiteY4" fmla="*/ 2876 h 496754"/>
                    <a:gd name="connsiteX5" fmla="*/ 311271 w 434715"/>
                    <a:gd name="connsiteY5" fmla="*/ 19 h 496754"/>
                    <a:gd name="connsiteX6" fmla="*/ 309557 w 434715"/>
                    <a:gd name="connsiteY6" fmla="*/ 19 h 496754"/>
                    <a:gd name="connsiteX7" fmla="*/ 232976 w 434715"/>
                    <a:gd name="connsiteY7" fmla="*/ 19 h 496754"/>
                    <a:gd name="connsiteX8" fmla="*/ 228404 w 434715"/>
                    <a:gd name="connsiteY8" fmla="*/ 4591 h 496754"/>
                    <a:gd name="connsiteX9" fmla="*/ 228404 w 434715"/>
                    <a:gd name="connsiteY9" fmla="*/ 337775 h 496754"/>
                    <a:gd name="connsiteX10" fmla="*/ 227833 w 434715"/>
                    <a:gd name="connsiteY10" fmla="*/ 350349 h 496754"/>
                    <a:gd name="connsiteX11" fmla="*/ 194114 w 434715"/>
                    <a:gd name="connsiteY11" fmla="*/ 400069 h 496754"/>
                    <a:gd name="connsiteX12" fmla="*/ 142108 w 434715"/>
                    <a:gd name="connsiteY12" fmla="*/ 409213 h 496754"/>
                    <a:gd name="connsiteX13" fmla="*/ 124963 w 434715"/>
                    <a:gd name="connsiteY13" fmla="*/ 403498 h 496754"/>
                    <a:gd name="connsiteX14" fmla="*/ 123819 w 434715"/>
                    <a:gd name="connsiteY14" fmla="*/ 402355 h 496754"/>
                    <a:gd name="connsiteX15" fmla="*/ 118104 w 434715"/>
                    <a:gd name="connsiteY15" fmla="*/ 398354 h 496754"/>
                    <a:gd name="connsiteX16" fmla="*/ 86672 w 434715"/>
                    <a:gd name="connsiteY16" fmla="*/ 330346 h 496754"/>
                    <a:gd name="connsiteX17" fmla="*/ 134106 w 434715"/>
                    <a:gd name="connsiteY17" fmla="*/ 271482 h 496754"/>
                    <a:gd name="connsiteX18" fmla="*/ 159824 w 434715"/>
                    <a:gd name="connsiteY18" fmla="*/ 267481 h 496754"/>
                    <a:gd name="connsiteX19" fmla="*/ 176398 w 434715"/>
                    <a:gd name="connsiteY19" fmla="*/ 269767 h 496754"/>
                    <a:gd name="connsiteX20" fmla="*/ 179255 w 434715"/>
                    <a:gd name="connsiteY20" fmla="*/ 267481 h 496754"/>
                    <a:gd name="connsiteX21" fmla="*/ 179255 w 434715"/>
                    <a:gd name="connsiteY21" fmla="*/ 265195 h 496754"/>
                    <a:gd name="connsiteX22" fmla="*/ 178683 w 434715"/>
                    <a:gd name="connsiteY22" fmla="*/ 201759 h 496754"/>
                    <a:gd name="connsiteX23" fmla="*/ 178683 w 434715"/>
                    <a:gd name="connsiteY23" fmla="*/ 184614 h 496754"/>
                    <a:gd name="connsiteX24" fmla="*/ 176398 w 434715"/>
                    <a:gd name="connsiteY24" fmla="*/ 182327 h 496754"/>
                    <a:gd name="connsiteX25" fmla="*/ 145536 w 434715"/>
                    <a:gd name="connsiteY25" fmla="*/ 181756 h 496754"/>
                    <a:gd name="connsiteX26" fmla="*/ 103817 w 434715"/>
                    <a:gd name="connsiteY26" fmla="*/ 190900 h 496754"/>
                    <a:gd name="connsiteX27" fmla="*/ 46667 w 434715"/>
                    <a:gd name="connsiteY27" fmla="*/ 226904 h 496754"/>
                    <a:gd name="connsiteX28" fmla="*/ 13520 w 434715"/>
                    <a:gd name="connsiteY28" fmla="*/ 274339 h 496754"/>
                    <a:gd name="connsiteX29" fmla="*/ 375 w 434715"/>
                    <a:gd name="connsiteY29" fmla="*/ 328060 h 496754"/>
                    <a:gd name="connsiteX30" fmla="*/ 947 w 434715"/>
                    <a:gd name="connsiteY30" fmla="*/ 352634 h 496754"/>
                    <a:gd name="connsiteX31" fmla="*/ 7805 w 434715"/>
                    <a:gd name="connsiteY31" fmla="*/ 385782 h 496754"/>
                    <a:gd name="connsiteX32" fmla="*/ 60954 w 434715"/>
                    <a:gd name="connsiteY32" fmla="*/ 462362 h 496754"/>
                    <a:gd name="connsiteX33" fmla="*/ 68955 w 434715"/>
                    <a:gd name="connsiteY33" fmla="*/ 468077 h 496754"/>
                    <a:gd name="connsiteX34" fmla="*/ 68955 w 434715"/>
                    <a:gd name="connsiteY34" fmla="*/ 468077 h 496754"/>
                    <a:gd name="connsiteX35" fmla="*/ 72956 w 434715"/>
                    <a:gd name="connsiteY35" fmla="*/ 471507 h 496754"/>
                    <a:gd name="connsiteX36" fmla="*/ 86100 w 434715"/>
                    <a:gd name="connsiteY36" fmla="*/ 479507 h 496754"/>
                    <a:gd name="connsiteX37" fmla="*/ 176398 w 434715"/>
                    <a:gd name="connsiteY37" fmla="*/ 495509 h 496754"/>
                    <a:gd name="connsiteX38" fmla="*/ 278696 w 434715"/>
                    <a:gd name="connsiteY38" fmla="*/ 441217 h 496754"/>
                    <a:gd name="connsiteX39" fmla="*/ 316415 w 434715"/>
                    <a:gd name="connsiteY39" fmla="*/ 338347 h 496754"/>
                    <a:gd name="connsiteX40" fmla="*/ 316415 w 434715"/>
                    <a:gd name="connsiteY40" fmla="*/ 172612 h 496754"/>
                    <a:gd name="connsiteX41" fmla="*/ 316986 w 434715"/>
                    <a:gd name="connsiteY41" fmla="*/ 168611 h 496754"/>
                    <a:gd name="connsiteX42" fmla="*/ 320415 w 434715"/>
                    <a:gd name="connsiteY42" fmla="*/ 170326 h 496754"/>
                    <a:gd name="connsiteX43" fmla="*/ 387281 w 434715"/>
                    <a:gd name="connsiteY43" fmla="*/ 198901 h 496754"/>
                    <a:gd name="connsiteX44" fmla="*/ 429572 w 434715"/>
                    <a:gd name="connsiteY44" fmla="*/ 204044 h 496754"/>
                    <a:gd name="connsiteX45" fmla="*/ 434716 w 434715"/>
                    <a:gd name="connsiteY45" fmla="*/ 199472 h 496754"/>
                    <a:gd name="connsiteX46" fmla="*/ 432429 w 434715"/>
                    <a:gd name="connsiteY46" fmla="*/ 121749 h 49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4715" h="496754">
                      <a:moveTo>
                        <a:pt x="432429" y="121749"/>
                      </a:moveTo>
                      <a:cubicBezTo>
                        <a:pt x="432429" y="119462"/>
                        <a:pt x="432429" y="119462"/>
                        <a:pt x="430143" y="119462"/>
                      </a:cubicBezTo>
                      <a:cubicBezTo>
                        <a:pt x="424429" y="119462"/>
                        <a:pt x="418714" y="118891"/>
                        <a:pt x="413570" y="117748"/>
                      </a:cubicBezTo>
                      <a:cubicBezTo>
                        <a:pt x="393568" y="114890"/>
                        <a:pt x="327845" y="80600"/>
                        <a:pt x="316986" y="24022"/>
                      </a:cubicBezTo>
                      <a:cubicBezTo>
                        <a:pt x="316986" y="22879"/>
                        <a:pt x="314129" y="9163"/>
                        <a:pt x="314129" y="2876"/>
                      </a:cubicBezTo>
                      <a:cubicBezTo>
                        <a:pt x="314129" y="19"/>
                        <a:pt x="314129" y="19"/>
                        <a:pt x="311271" y="19"/>
                      </a:cubicBezTo>
                      <a:cubicBezTo>
                        <a:pt x="310700" y="19"/>
                        <a:pt x="310129" y="19"/>
                        <a:pt x="309557" y="19"/>
                      </a:cubicBezTo>
                      <a:cubicBezTo>
                        <a:pt x="283839" y="19"/>
                        <a:pt x="258122" y="19"/>
                        <a:pt x="232976" y="19"/>
                      </a:cubicBezTo>
                      <a:cubicBezTo>
                        <a:pt x="227833" y="19"/>
                        <a:pt x="228404" y="-553"/>
                        <a:pt x="228404" y="4591"/>
                      </a:cubicBezTo>
                      <a:cubicBezTo>
                        <a:pt x="228404" y="115462"/>
                        <a:pt x="228404" y="226904"/>
                        <a:pt x="228404" y="337775"/>
                      </a:cubicBezTo>
                      <a:cubicBezTo>
                        <a:pt x="228404" y="341776"/>
                        <a:pt x="228404" y="345777"/>
                        <a:pt x="227833" y="350349"/>
                      </a:cubicBezTo>
                      <a:cubicBezTo>
                        <a:pt x="223832" y="372065"/>
                        <a:pt x="212973" y="388639"/>
                        <a:pt x="194114" y="400069"/>
                      </a:cubicBezTo>
                      <a:cubicBezTo>
                        <a:pt x="178112" y="409784"/>
                        <a:pt x="160395" y="412642"/>
                        <a:pt x="142108" y="409213"/>
                      </a:cubicBezTo>
                      <a:cubicBezTo>
                        <a:pt x="136393" y="408070"/>
                        <a:pt x="130678" y="405784"/>
                        <a:pt x="124963" y="403498"/>
                      </a:cubicBezTo>
                      <a:cubicBezTo>
                        <a:pt x="124391" y="402927"/>
                        <a:pt x="123819" y="402927"/>
                        <a:pt x="123819" y="402355"/>
                      </a:cubicBezTo>
                      <a:cubicBezTo>
                        <a:pt x="122105" y="400640"/>
                        <a:pt x="119819" y="399497"/>
                        <a:pt x="118104" y="398354"/>
                      </a:cubicBezTo>
                      <a:cubicBezTo>
                        <a:pt x="94673" y="381781"/>
                        <a:pt x="83243" y="358921"/>
                        <a:pt x="86672" y="330346"/>
                      </a:cubicBezTo>
                      <a:cubicBezTo>
                        <a:pt x="90101" y="301199"/>
                        <a:pt x="106674" y="281769"/>
                        <a:pt x="134106" y="271482"/>
                      </a:cubicBezTo>
                      <a:cubicBezTo>
                        <a:pt x="142108" y="268624"/>
                        <a:pt x="150680" y="267481"/>
                        <a:pt x="159824" y="267481"/>
                      </a:cubicBezTo>
                      <a:cubicBezTo>
                        <a:pt x="165539" y="268052"/>
                        <a:pt x="171254" y="268624"/>
                        <a:pt x="176398" y="269767"/>
                      </a:cubicBezTo>
                      <a:cubicBezTo>
                        <a:pt x="178112" y="270339"/>
                        <a:pt x="179255" y="269767"/>
                        <a:pt x="179255" y="267481"/>
                      </a:cubicBezTo>
                      <a:cubicBezTo>
                        <a:pt x="179255" y="266909"/>
                        <a:pt x="179255" y="266338"/>
                        <a:pt x="179255" y="265195"/>
                      </a:cubicBezTo>
                      <a:cubicBezTo>
                        <a:pt x="179255" y="245192"/>
                        <a:pt x="178683" y="201759"/>
                        <a:pt x="178683" y="201759"/>
                      </a:cubicBezTo>
                      <a:cubicBezTo>
                        <a:pt x="178683" y="196044"/>
                        <a:pt x="178683" y="190329"/>
                        <a:pt x="178683" y="184614"/>
                      </a:cubicBezTo>
                      <a:cubicBezTo>
                        <a:pt x="178683" y="182899"/>
                        <a:pt x="178112" y="182899"/>
                        <a:pt x="176398" y="182327"/>
                      </a:cubicBezTo>
                      <a:cubicBezTo>
                        <a:pt x="166110" y="181184"/>
                        <a:pt x="155823" y="180613"/>
                        <a:pt x="145536" y="181756"/>
                      </a:cubicBezTo>
                      <a:cubicBezTo>
                        <a:pt x="131249" y="182899"/>
                        <a:pt x="117533" y="185756"/>
                        <a:pt x="103817" y="190900"/>
                      </a:cubicBezTo>
                      <a:cubicBezTo>
                        <a:pt x="82100" y="198901"/>
                        <a:pt x="63240" y="210902"/>
                        <a:pt x="46667" y="226904"/>
                      </a:cubicBezTo>
                      <a:cubicBezTo>
                        <a:pt x="32379" y="240620"/>
                        <a:pt x="21521" y="256622"/>
                        <a:pt x="13520" y="274339"/>
                      </a:cubicBezTo>
                      <a:cubicBezTo>
                        <a:pt x="5519" y="291484"/>
                        <a:pt x="1518" y="309772"/>
                        <a:pt x="375" y="328060"/>
                      </a:cubicBezTo>
                      <a:cubicBezTo>
                        <a:pt x="-196" y="336061"/>
                        <a:pt x="-196" y="344634"/>
                        <a:pt x="947" y="352634"/>
                      </a:cubicBezTo>
                      <a:cubicBezTo>
                        <a:pt x="2090" y="364064"/>
                        <a:pt x="4376" y="374923"/>
                        <a:pt x="7805" y="385782"/>
                      </a:cubicBezTo>
                      <a:cubicBezTo>
                        <a:pt x="17520" y="416642"/>
                        <a:pt x="35808" y="442360"/>
                        <a:pt x="60954" y="462362"/>
                      </a:cubicBezTo>
                      <a:cubicBezTo>
                        <a:pt x="63812" y="464649"/>
                        <a:pt x="66098" y="466934"/>
                        <a:pt x="68955" y="468077"/>
                      </a:cubicBezTo>
                      <a:cubicBezTo>
                        <a:pt x="68955" y="468077"/>
                        <a:pt x="68955" y="468077"/>
                        <a:pt x="68955" y="468077"/>
                      </a:cubicBezTo>
                      <a:cubicBezTo>
                        <a:pt x="70098" y="469220"/>
                        <a:pt x="71813" y="470364"/>
                        <a:pt x="72956" y="471507"/>
                      </a:cubicBezTo>
                      <a:cubicBezTo>
                        <a:pt x="76956" y="474364"/>
                        <a:pt x="81528" y="477222"/>
                        <a:pt x="86100" y="479507"/>
                      </a:cubicBezTo>
                      <a:cubicBezTo>
                        <a:pt x="114675" y="493795"/>
                        <a:pt x="144393" y="499510"/>
                        <a:pt x="176398" y="495509"/>
                      </a:cubicBezTo>
                      <a:cubicBezTo>
                        <a:pt x="217545" y="490366"/>
                        <a:pt x="251835" y="472078"/>
                        <a:pt x="278696" y="441217"/>
                      </a:cubicBezTo>
                      <a:cubicBezTo>
                        <a:pt x="303842" y="411499"/>
                        <a:pt x="316415" y="377209"/>
                        <a:pt x="316415" y="338347"/>
                      </a:cubicBezTo>
                      <a:cubicBezTo>
                        <a:pt x="316986" y="282912"/>
                        <a:pt x="316415" y="227476"/>
                        <a:pt x="316415" y="172612"/>
                      </a:cubicBezTo>
                      <a:cubicBezTo>
                        <a:pt x="316415" y="171469"/>
                        <a:pt x="315844" y="169183"/>
                        <a:pt x="316986" y="168611"/>
                      </a:cubicBezTo>
                      <a:cubicBezTo>
                        <a:pt x="318129" y="168040"/>
                        <a:pt x="319273" y="169754"/>
                        <a:pt x="320415" y="170326"/>
                      </a:cubicBezTo>
                      <a:cubicBezTo>
                        <a:pt x="340989" y="184042"/>
                        <a:pt x="363278" y="193757"/>
                        <a:pt x="387281" y="198901"/>
                      </a:cubicBezTo>
                      <a:cubicBezTo>
                        <a:pt x="400997" y="202330"/>
                        <a:pt x="415284" y="204044"/>
                        <a:pt x="429572" y="204044"/>
                      </a:cubicBezTo>
                      <a:cubicBezTo>
                        <a:pt x="434144" y="204044"/>
                        <a:pt x="434716" y="204044"/>
                        <a:pt x="434716" y="199472"/>
                      </a:cubicBezTo>
                      <a:cubicBezTo>
                        <a:pt x="433001" y="180613"/>
                        <a:pt x="432429" y="126892"/>
                        <a:pt x="432429" y="121749"/>
                      </a:cubicBezTo>
                      <a:close/>
                    </a:path>
                  </a:pathLst>
                </a:custGeom>
                <a:solidFill>
                  <a:srgbClr val="FFFFFF"/>
                </a:solidFill>
                <a:ln w="5715" cap="flat">
                  <a:noFill/>
                  <a:prstDash val="solid"/>
                  <a:miter/>
                </a:ln>
              </p:spPr>
              <p:txBody>
                <a:bodyPr rtlCol="0" anchor="ctr"/>
                <a:lstStyle/>
                <a:p>
                  <a:endParaRPr lang="en-US"/>
                </a:p>
              </p:txBody>
            </p:sp>
          </p:grpSp>
        </p:grpSp>
        <p:sp>
          <p:nvSpPr>
            <p:cNvPr id="7" name="Graphic 3">
              <a:extLst>
                <a:ext uri="{FF2B5EF4-FFF2-40B4-BE49-F238E27FC236}">
                  <a16:creationId xmlns:a16="http://schemas.microsoft.com/office/drawing/2014/main" id="{A4F13EED-B8AE-0FBC-FDC1-34EB860675C0}"/>
                </a:ext>
              </a:extLst>
            </p:cNvPr>
            <p:cNvSpPr/>
            <p:nvPr/>
          </p:nvSpPr>
          <p:spPr>
            <a:xfrm>
              <a:off x="4990606" y="9663014"/>
              <a:ext cx="204986" cy="193310"/>
            </a:xfrm>
            <a:custGeom>
              <a:avLst/>
              <a:gdLst>
                <a:gd name="connsiteX0" fmla="*/ 40005 w 300989"/>
                <a:gd name="connsiteY0" fmla="*/ 18097 h 283844"/>
                <a:gd name="connsiteX1" fmla="*/ 220980 w 300989"/>
                <a:gd name="connsiteY1" fmla="*/ 260985 h 283844"/>
                <a:gd name="connsiteX2" fmla="*/ 258127 w 300989"/>
                <a:gd name="connsiteY2" fmla="*/ 260985 h 283844"/>
                <a:gd name="connsiteX3" fmla="*/ 76200 w 300989"/>
                <a:gd name="connsiteY3" fmla="*/ 18097 h 283844"/>
                <a:gd name="connsiteX4" fmla="*/ 40005 w 300989"/>
                <a:gd name="connsiteY4" fmla="*/ 18097 h 283844"/>
                <a:gd name="connsiteX5" fmla="*/ 0 w 300989"/>
                <a:gd name="connsiteY5" fmla="*/ 0 h 283844"/>
                <a:gd name="connsiteX6" fmla="*/ 85725 w 300989"/>
                <a:gd name="connsiteY6" fmla="*/ 0 h 283844"/>
                <a:gd name="connsiteX7" fmla="*/ 164782 w 300989"/>
                <a:gd name="connsiteY7" fmla="*/ 102870 h 283844"/>
                <a:gd name="connsiteX8" fmla="*/ 263842 w 300989"/>
                <a:gd name="connsiteY8" fmla="*/ 0 h 283844"/>
                <a:gd name="connsiteX9" fmla="*/ 290513 w 300989"/>
                <a:gd name="connsiteY9" fmla="*/ 0 h 283844"/>
                <a:gd name="connsiteX10" fmla="*/ 178117 w 300989"/>
                <a:gd name="connsiteY10" fmla="*/ 121920 h 283844"/>
                <a:gd name="connsiteX11" fmla="*/ 164782 w 300989"/>
                <a:gd name="connsiteY11" fmla="*/ 104775 h 283844"/>
                <a:gd name="connsiteX12" fmla="*/ 300990 w 300989"/>
                <a:gd name="connsiteY12" fmla="*/ 283845 h 283844"/>
                <a:gd name="connsiteX13" fmla="*/ 208597 w 300989"/>
                <a:gd name="connsiteY13" fmla="*/ 283845 h 283844"/>
                <a:gd name="connsiteX14" fmla="*/ 126682 w 300989"/>
                <a:gd name="connsiteY14" fmla="*/ 173355 h 283844"/>
                <a:gd name="connsiteX15" fmla="*/ 31432 w 300989"/>
                <a:gd name="connsiteY15" fmla="*/ 276225 h 283844"/>
                <a:gd name="connsiteX16" fmla="*/ 3810 w 300989"/>
                <a:gd name="connsiteY16" fmla="*/ 276225 h 283844"/>
                <a:gd name="connsiteX17" fmla="*/ 116205 w 300989"/>
                <a:gd name="connsiteY17" fmla="*/ 157163 h 283844"/>
                <a:gd name="connsiteX18" fmla="*/ 0 w 300989"/>
                <a:gd name="connsiteY18" fmla="*/ 0 h 28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0989" h="283844">
                  <a:moveTo>
                    <a:pt x="40005" y="18097"/>
                  </a:moveTo>
                  <a:lnTo>
                    <a:pt x="220980" y="260985"/>
                  </a:lnTo>
                  <a:lnTo>
                    <a:pt x="258127" y="260985"/>
                  </a:lnTo>
                  <a:lnTo>
                    <a:pt x="76200" y="18097"/>
                  </a:lnTo>
                  <a:lnTo>
                    <a:pt x="40005" y="18097"/>
                  </a:lnTo>
                  <a:close/>
                  <a:moveTo>
                    <a:pt x="0" y="0"/>
                  </a:moveTo>
                  <a:lnTo>
                    <a:pt x="85725" y="0"/>
                  </a:lnTo>
                  <a:lnTo>
                    <a:pt x="164782" y="102870"/>
                  </a:lnTo>
                  <a:lnTo>
                    <a:pt x="263842" y="0"/>
                  </a:lnTo>
                  <a:lnTo>
                    <a:pt x="290513" y="0"/>
                  </a:lnTo>
                  <a:lnTo>
                    <a:pt x="178117" y="121920"/>
                  </a:lnTo>
                  <a:lnTo>
                    <a:pt x="164782" y="104775"/>
                  </a:lnTo>
                  <a:lnTo>
                    <a:pt x="300990" y="283845"/>
                  </a:lnTo>
                  <a:lnTo>
                    <a:pt x="208597" y="283845"/>
                  </a:lnTo>
                  <a:lnTo>
                    <a:pt x="126682" y="173355"/>
                  </a:lnTo>
                  <a:lnTo>
                    <a:pt x="31432" y="276225"/>
                  </a:lnTo>
                  <a:lnTo>
                    <a:pt x="3810" y="276225"/>
                  </a:lnTo>
                  <a:lnTo>
                    <a:pt x="116205" y="157163"/>
                  </a:lnTo>
                  <a:lnTo>
                    <a:pt x="0" y="0"/>
                  </a:lnTo>
                  <a:close/>
                </a:path>
              </a:pathLst>
            </a:custGeom>
            <a:solidFill>
              <a:srgbClr val="FFFFFF"/>
            </a:solidFill>
            <a:ln w="9525" cap="flat">
              <a:noFill/>
              <a:prstDash val="solid"/>
              <a:miter/>
            </a:ln>
          </p:spPr>
          <p:txBody>
            <a:bodyPr rtlCol="0" anchor="ctr"/>
            <a:lstStyle/>
            <a:p>
              <a:endParaRPr lang="en-US"/>
            </a:p>
          </p:txBody>
        </p:sp>
      </p:grpSp>
      <p:sp>
        <p:nvSpPr>
          <p:cNvPr id="30" name="TextBox 29">
            <a:extLst>
              <a:ext uri="{FF2B5EF4-FFF2-40B4-BE49-F238E27FC236}">
                <a16:creationId xmlns:a16="http://schemas.microsoft.com/office/drawing/2014/main" id="{1F41CC22-9C4C-5924-6BD4-7ED28976907F}"/>
              </a:ext>
            </a:extLst>
          </p:cNvPr>
          <p:cNvSpPr txBox="1"/>
          <p:nvPr/>
        </p:nvSpPr>
        <p:spPr>
          <a:xfrm>
            <a:off x="8624956" y="5461000"/>
            <a:ext cx="3489740"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aseline="0">
                <a:solidFill>
                  <a:srgbClr val="086D6E"/>
                </a:solidFill>
                <a:latin typeface="Calibri"/>
              </a:rPr>
              <a:t>www.sustainvet.eu</a:t>
            </a:r>
            <a:r>
              <a:rPr sz="2800">
                <a:latin typeface="Calibri"/>
                <a:ea typeface="Calibri"/>
                <a:cs typeface="Calibri"/>
              </a:rPr>
              <a:t>​</a:t>
            </a:r>
            <a:endParaRPr lang="en-GB"/>
          </a:p>
          <a:p>
            <a:pPr algn="ctr"/>
            <a:endParaRPr lang="en-GB"/>
          </a:p>
        </p:txBody>
      </p:sp>
    </p:spTree>
    <p:extLst>
      <p:ext uri="{BB962C8B-B14F-4D97-AF65-F5344CB8AC3E}">
        <p14:creationId xmlns:p14="http://schemas.microsoft.com/office/powerpoint/2010/main" val="41698255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ACADAF01-20CE-F54E-772B-515EA35B030D}"/>
              </a:ext>
            </a:extLst>
          </p:cNvPr>
          <p:cNvPicPr>
            <a:picLocks noChangeAspect="1"/>
          </p:cNvPicPr>
          <p:nvPr/>
        </p:nvPicPr>
        <p:blipFill>
          <a:blip r:embed="rId3"/>
          <a:stretch>
            <a:fillRect/>
          </a:stretch>
        </p:blipFill>
        <p:spPr>
          <a:xfrm>
            <a:off x="-31518" y="1"/>
            <a:ext cx="12200860" cy="6858000"/>
          </a:xfrm>
          <a:prstGeom prst="rect">
            <a:avLst/>
          </a:prstGeom>
        </p:spPr>
      </p:pic>
      <p:sp>
        <p:nvSpPr>
          <p:cNvPr id="10" name="Freeform 9">
            <a:extLst>
              <a:ext uri="{FF2B5EF4-FFF2-40B4-BE49-F238E27FC236}">
                <a16:creationId xmlns:a16="http://schemas.microsoft.com/office/drawing/2014/main" id="{CD7050BF-AC3F-38A7-A83E-E7FA869A0193}"/>
              </a:ext>
            </a:extLst>
          </p:cNvPr>
          <p:cNvSpPr/>
          <p:nvPr/>
        </p:nvSpPr>
        <p:spPr>
          <a:xfrm rot="9866845">
            <a:off x="9662957" y="-659342"/>
            <a:ext cx="3315886" cy="2908633"/>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46000"/>
            </a:srgbClr>
          </a:solidFill>
          <a:ln w="5331" cap="flat">
            <a:noFill/>
            <a:prstDash val="solid"/>
            <a:miter/>
          </a:ln>
        </p:spPr>
        <p:txBody>
          <a:bodyPr rtlCol="0" anchor="ctr"/>
          <a:lstStyle/>
          <a:p>
            <a:endParaRPr lang="en-US"/>
          </a:p>
        </p:txBody>
      </p:sp>
      <p:sp>
        <p:nvSpPr>
          <p:cNvPr id="12" name="Rektangel 11">
            <a:extLst>
              <a:ext uri="{FF2B5EF4-FFF2-40B4-BE49-F238E27FC236}">
                <a16:creationId xmlns:a16="http://schemas.microsoft.com/office/drawing/2014/main" id="{78D4DF07-35D3-1246-A242-3224DB91316A}"/>
              </a:ext>
            </a:extLst>
          </p:cNvPr>
          <p:cNvSpPr/>
          <p:nvPr/>
        </p:nvSpPr>
        <p:spPr>
          <a:xfrm>
            <a:off x="6755012" y="2553035"/>
            <a:ext cx="5466945" cy="433853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5" name="Text Placeholder 4">
            <a:extLst>
              <a:ext uri="{FF2B5EF4-FFF2-40B4-BE49-F238E27FC236}">
                <a16:creationId xmlns:a16="http://schemas.microsoft.com/office/drawing/2014/main" id="{0B0E6245-30EF-F42E-EAC7-811C919972DE}"/>
              </a:ext>
            </a:extLst>
          </p:cNvPr>
          <p:cNvSpPr>
            <a:spLocks noGrp="1"/>
          </p:cNvSpPr>
          <p:nvPr>
            <p:ph type="body" sz="quarter" idx="13"/>
          </p:nvPr>
        </p:nvSpPr>
        <p:spPr>
          <a:xfrm>
            <a:off x="6978764" y="3052833"/>
            <a:ext cx="5126463" cy="3565651"/>
          </a:xfrm>
        </p:spPr>
        <p:txBody>
          <a:bodyPr>
            <a:normAutofit/>
          </a:bodyPr>
          <a:lstStyle/>
          <a:p>
            <a:r>
              <a:rPr lang="en-GB" sz="2400"/>
              <a:t>Energy efficiency is the fastest, cheapest and cleanest way to reduce emissions and strengthen energy security.</a:t>
            </a:r>
          </a:p>
          <a:p>
            <a:br>
              <a:rPr lang="en-GB" sz="2400"/>
            </a:br>
            <a:r>
              <a:rPr lang="en-GB" sz="2400" i="0"/>
              <a:t>International Energy Agency (IEA)</a:t>
            </a:r>
            <a:endParaRPr lang="en-US" sz="2400" b="1" i="0"/>
          </a:p>
        </p:txBody>
      </p:sp>
      <p:sp>
        <p:nvSpPr>
          <p:cNvPr id="9" name="Freeform 8">
            <a:extLst>
              <a:ext uri="{FF2B5EF4-FFF2-40B4-BE49-F238E27FC236}">
                <a16:creationId xmlns:a16="http://schemas.microsoft.com/office/drawing/2014/main" id="{3C42CEEE-71C1-D69E-92F5-96DBEAA37DFB}"/>
              </a:ext>
            </a:extLst>
          </p:cNvPr>
          <p:cNvSpPr/>
          <p:nvPr/>
        </p:nvSpPr>
        <p:spPr>
          <a:xfrm rot="12302071">
            <a:off x="-70115" y="5047405"/>
            <a:ext cx="2307665" cy="2230891"/>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b="1">
              <a:solidFill>
                <a:schemeClr val="bg1"/>
              </a:solidFill>
            </a:endParaRPr>
          </a:p>
        </p:txBody>
      </p:sp>
      <p:grpSp>
        <p:nvGrpSpPr>
          <p:cNvPr id="4" name="Group 3">
            <a:extLst>
              <a:ext uri="{FF2B5EF4-FFF2-40B4-BE49-F238E27FC236}">
                <a16:creationId xmlns:a16="http://schemas.microsoft.com/office/drawing/2014/main" id="{3A16E5AB-C242-EC52-3006-1AF44CFA050E}"/>
              </a:ext>
            </a:extLst>
          </p:cNvPr>
          <p:cNvGrpSpPr/>
          <p:nvPr/>
        </p:nvGrpSpPr>
        <p:grpSpPr>
          <a:xfrm rot="1905014">
            <a:off x="6749423" y="2743606"/>
            <a:ext cx="1160089" cy="752334"/>
            <a:chOff x="3400450" y="986392"/>
            <a:chExt cx="1487826" cy="1083162"/>
          </a:xfrm>
          <a:solidFill>
            <a:srgbClr val="51C4C6"/>
          </a:solidFill>
        </p:grpSpPr>
        <p:sp>
          <p:nvSpPr>
            <p:cNvPr id="6" name="Freeform 5">
              <a:extLst>
                <a:ext uri="{FF2B5EF4-FFF2-40B4-BE49-F238E27FC236}">
                  <a16:creationId xmlns:a16="http://schemas.microsoft.com/office/drawing/2014/main" id="{A8CB7F73-7CAF-DB3D-E072-16F2600F9BEA}"/>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ADD037"/>
            </a:solidFill>
            <a:ln w="8971"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41418E73-9DC7-D729-1821-9D037F2E4DE1}"/>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0898B"/>
            </a:solid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21805900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9BAAB3-57DF-A8EE-026A-B01885CB426F}"/>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B06EE696-A4DD-16D5-92F1-5A56ED0DC5A0}"/>
              </a:ext>
            </a:extLst>
          </p:cNvPr>
          <p:cNvSpPr>
            <a:spLocks noGrp="1"/>
          </p:cNvSpPr>
          <p:nvPr>
            <p:ph type="body" sz="quarter" idx="18"/>
          </p:nvPr>
        </p:nvSpPr>
        <p:spPr>
          <a:xfrm>
            <a:off x="6363598" y="1360104"/>
            <a:ext cx="5660531" cy="4377696"/>
          </a:xfrm>
        </p:spPr>
        <p:txBody>
          <a:bodyPr lIns="91440" tIns="45720" rIns="91440" bIns="45720" anchor="t"/>
          <a:lstStyle/>
          <a:p>
            <a:pPr marL="0" indent="0"/>
            <a:r>
              <a:rPr lang="en-GB"/>
              <a:t>Modern energy systems are complex. Renewable energy is variable, demands changes constantly, and power grids must remain stable and efficient.</a:t>
            </a:r>
            <a:endParaRPr lang="en-US">
              <a:ea typeface="Calibri" panose="020F0502020204030204"/>
              <a:cs typeface="Calibri" panose="020F0502020204030204"/>
            </a:endParaRPr>
          </a:p>
          <a:p>
            <a:pPr marL="0" indent="0"/>
            <a:endParaRPr lang="en-GB" dirty="0"/>
          </a:p>
          <a:p>
            <a:pPr marL="0" indent="0"/>
            <a:r>
              <a:rPr lang="en-GB"/>
              <a:t>AI helps by analysing large amounts of data to predict demand and production, optimise grid operations, and detect problems early.</a:t>
            </a:r>
            <a:endParaRPr lang="en-GB">
              <a:ea typeface="Calibri" panose="020F0502020204030204"/>
              <a:cs typeface="Calibri" panose="020F0502020204030204"/>
            </a:endParaRPr>
          </a:p>
          <a:p>
            <a:pPr marL="0" indent="0"/>
            <a:endParaRPr lang="en-GB" dirty="0"/>
          </a:p>
          <a:p>
            <a:pPr marL="0" indent="0"/>
            <a:r>
              <a:rPr lang="en-GB"/>
              <a:t>This supports more reliable, cost-effective, and sustainable energy systems.</a:t>
            </a:r>
            <a:endParaRPr lang="en-GB">
              <a:ea typeface="Calibri" panose="020F0502020204030204"/>
              <a:cs typeface="Calibri" panose="020F0502020204030204"/>
            </a:endParaRPr>
          </a:p>
          <a:p>
            <a:pPr marL="0"/>
            <a:endParaRPr lang="en-IE"/>
          </a:p>
        </p:txBody>
      </p:sp>
      <p:sp>
        <p:nvSpPr>
          <p:cNvPr id="7" name="Text Placeholder 6">
            <a:extLst>
              <a:ext uri="{FF2B5EF4-FFF2-40B4-BE49-F238E27FC236}">
                <a16:creationId xmlns:a16="http://schemas.microsoft.com/office/drawing/2014/main" id="{43BB5A1D-BC30-F3B3-36FF-C097BE8728EB}"/>
              </a:ext>
            </a:extLst>
          </p:cNvPr>
          <p:cNvSpPr>
            <a:spLocks noGrp="1"/>
          </p:cNvSpPr>
          <p:nvPr>
            <p:ph type="body" sz="quarter" idx="16"/>
          </p:nvPr>
        </p:nvSpPr>
        <p:spPr>
          <a:xfrm>
            <a:off x="6244908" y="255252"/>
            <a:ext cx="6436836" cy="992652"/>
          </a:xfrm>
        </p:spPr>
        <p:txBody>
          <a:bodyPr lIns="91440" tIns="45720" rIns="91440" bIns="45720" anchor="t">
            <a:noAutofit/>
          </a:bodyPr>
          <a:lstStyle/>
          <a:p>
            <a:r>
              <a:rPr lang="en-US" sz="3200"/>
              <a:t>Why AI in energy management?</a:t>
            </a:r>
            <a:endParaRPr lang="en-IE" sz="3200"/>
          </a:p>
        </p:txBody>
      </p:sp>
      <p:sp>
        <p:nvSpPr>
          <p:cNvPr id="17" name="Freeform 16">
            <a:extLst>
              <a:ext uri="{FF2B5EF4-FFF2-40B4-BE49-F238E27FC236}">
                <a16:creationId xmlns:a16="http://schemas.microsoft.com/office/drawing/2014/main" id="{40FC3DF2-BAF1-F579-7F32-ED22A03B8B9C}"/>
              </a:ext>
            </a:extLst>
          </p:cNvPr>
          <p:cNvSpPr/>
          <p:nvPr/>
        </p:nvSpPr>
        <p:spPr>
          <a:xfrm rot="5551673">
            <a:off x="10126558" y="5263468"/>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pic>
        <p:nvPicPr>
          <p:cNvPr id="10" name="Plassholder for bilde 9" descr="Et bilde som inneholder person, holde, utendørs, hånd&#10;&#10;KI-generert innhold kan være feil.">
            <a:extLst>
              <a:ext uri="{FF2B5EF4-FFF2-40B4-BE49-F238E27FC236}">
                <a16:creationId xmlns:a16="http://schemas.microsoft.com/office/drawing/2014/main" id="{C5743A88-D913-0612-BABE-B7EA33A19697}"/>
              </a:ext>
            </a:extLst>
          </p:cNvPr>
          <p:cNvPicPr>
            <a:picLocks noGrp="1" noChangeAspect="1"/>
          </p:cNvPicPr>
          <p:nvPr>
            <p:ph type="pic" sz="quarter" idx="44"/>
          </p:nvPr>
        </p:nvPicPr>
        <p:blipFill>
          <a:blip r:embed="rId3"/>
          <a:srcRect l="19821" r="19821"/>
          <a:stretch/>
        </p:blipFill>
        <p:spPr>
          <a:prstGeom prst="rect">
            <a:avLst/>
          </a:prstGeom>
          <a:solidFill>
            <a:srgbClr val="FFFFFF">
              <a:lumMod val="95000"/>
            </a:srgbClr>
          </a:solidFill>
        </p:spPr>
      </p:pic>
    </p:spTree>
    <p:extLst>
      <p:ext uri="{BB962C8B-B14F-4D97-AF65-F5344CB8AC3E}">
        <p14:creationId xmlns:p14="http://schemas.microsoft.com/office/powerpoint/2010/main" val="5695412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FA7C2-1CBA-8CC3-74A6-75E3ED435072}"/>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89DE284A-D4CB-FB82-45EB-99A7836F1918}"/>
              </a:ext>
            </a:extLst>
          </p:cNvPr>
          <p:cNvSpPr>
            <a:spLocks noGrp="1"/>
          </p:cNvSpPr>
          <p:nvPr>
            <p:ph type="body" sz="quarter" idx="18"/>
          </p:nvPr>
        </p:nvSpPr>
        <p:spPr>
          <a:xfrm>
            <a:off x="297446" y="1459507"/>
            <a:ext cx="5200032" cy="4377696"/>
          </a:xfrm>
        </p:spPr>
        <p:txBody>
          <a:bodyPr lIns="91440" tIns="45720" rIns="91440" bIns="45720" anchor="t"/>
          <a:lstStyle/>
          <a:p>
            <a:pPr marL="0" indent="0"/>
            <a:r>
              <a:rPr lang="en-GB" sz="2200" dirty="0"/>
              <a:t>In this section, we explore three main reasons why AI is becoming essential in the energy sector:</a:t>
            </a:r>
            <a:endParaRPr lang="en-US" dirty="0">
              <a:ea typeface="Calibri" panose="020F0502020204030204"/>
              <a:cs typeface="Calibri" panose="020F0502020204030204"/>
            </a:endParaRPr>
          </a:p>
          <a:p>
            <a:endParaRPr lang="en-GB" sz="800" dirty="0"/>
          </a:p>
          <a:p>
            <a:r>
              <a:rPr lang="en-GB" sz="2200" dirty="0"/>
              <a:t>1. </a:t>
            </a:r>
            <a:r>
              <a:rPr lang="en-GB" sz="2200" i="1" dirty="0"/>
              <a:t>The growing complexity of modern energy systems</a:t>
            </a:r>
          </a:p>
          <a:p>
            <a:r>
              <a:rPr lang="en-GB" sz="2200" i="1" dirty="0"/>
              <a:t>2. Improving forecasting and planning for energy supply and demand</a:t>
            </a:r>
          </a:p>
          <a:p>
            <a:r>
              <a:rPr lang="en-GB" sz="2200" i="1" dirty="0"/>
              <a:t>3. Smart grids and real-time optimisation of energy networks</a:t>
            </a:r>
          </a:p>
          <a:p>
            <a:endParaRPr lang="en-GB" sz="800" i="1" dirty="0"/>
          </a:p>
          <a:p>
            <a:pPr marL="0" indent="0"/>
            <a:r>
              <a:rPr lang="en-GB" sz="2200" dirty="0"/>
              <a:t>These topics show how AI supports more efficient, reliable, and sustainable energy management.</a:t>
            </a:r>
            <a:endParaRPr lang="en-GB" sz="2200" dirty="0">
              <a:ea typeface="Calibri" panose="020F0502020204030204"/>
              <a:cs typeface="Calibri" panose="020F0502020204030204"/>
            </a:endParaRPr>
          </a:p>
          <a:p>
            <a:pPr marL="0"/>
            <a:endParaRPr lang="en-IE" sz="2200" dirty="0"/>
          </a:p>
        </p:txBody>
      </p:sp>
      <p:sp>
        <p:nvSpPr>
          <p:cNvPr id="17" name="Freeform 16">
            <a:extLst>
              <a:ext uri="{FF2B5EF4-FFF2-40B4-BE49-F238E27FC236}">
                <a16:creationId xmlns:a16="http://schemas.microsoft.com/office/drawing/2014/main" id="{B72B255D-7442-E7A5-5D64-30555179BA75}"/>
              </a:ext>
            </a:extLst>
          </p:cNvPr>
          <p:cNvSpPr/>
          <p:nvPr/>
        </p:nvSpPr>
        <p:spPr>
          <a:xfrm rot="5551673">
            <a:off x="9464822" y="5119088"/>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
        <p:nvSpPr>
          <p:cNvPr id="3" name="Plassholder for bilde 2">
            <a:extLst>
              <a:ext uri="{FF2B5EF4-FFF2-40B4-BE49-F238E27FC236}">
                <a16:creationId xmlns:a16="http://schemas.microsoft.com/office/drawing/2014/main" id="{4614671F-6C4D-FF9B-D8B3-08CE735CCEA0}"/>
              </a:ext>
            </a:extLst>
          </p:cNvPr>
          <p:cNvSpPr>
            <a:spLocks noGrp="1"/>
          </p:cNvSpPr>
          <p:nvPr>
            <p:ph type="pic" sz="quarter" idx="44"/>
          </p:nvPr>
        </p:nvSpPr>
        <p:spPr/>
        <p:txBody>
          <a:bodyPr/>
          <a:lstStyle/>
          <a:p>
            <a:endParaRPr lang="en-GB"/>
          </a:p>
        </p:txBody>
      </p:sp>
      <p:pic>
        <p:nvPicPr>
          <p:cNvPr id="14" name="Bilde 13" descr="Et bilde som inneholder utendørs, himmel, solenergi, sky&#10;&#10;KI-generert innhold kan være feil.">
            <a:extLst>
              <a:ext uri="{FF2B5EF4-FFF2-40B4-BE49-F238E27FC236}">
                <a16:creationId xmlns:a16="http://schemas.microsoft.com/office/drawing/2014/main" id="{26BBA554-960D-18CC-9A3C-EC22FB744546}"/>
              </a:ext>
            </a:extLst>
          </p:cNvPr>
          <p:cNvPicPr>
            <a:picLocks noChangeAspect="1"/>
          </p:cNvPicPr>
          <p:nvPr/>
        </p:nvPicPr>
        <p:blipFill>
          <a:blip r:embed="rId3"/>
          <a:srcRect l="14672" r="21845"/>
          <a:stretch>
            <a:fillRect/>
          </a:stretch>
        </p:blipFill>
        <p:spPr>
          <a:xfrm>
            <a:off x="5883958" y="141040"/>
            <a:ext cx="5849679" cy="6592656"/>
          </a:xfrm>
          <a:prstGeom prst="rect">
            <a:avLst/>
          </a:prstGeom>
        </p:spPr>
      </p:pic>
      <p:sp>
        <p:nvSpPr>
          <p:cNvPr id="7" name="Text Placeholder 6">
            <a:extLst>
              <a:ext uri="{FF2B5EF4-FFF2-40B4-BE49-F238E27FC236}">
                <a16:creationId xmlns:a16="http://schemas.microsoft.com/office/drawing/2014/main" id="{A686E94A-FCCC-AD36-6639-E48A866AFD34}"/>
              </a:ext>
            </a:extLst>
          </p:cNvPr>
          <p:cNvSpPr>
            <a:spLocks noGrp="1"/>
          </p:cNvSpPr>
          <p:nvPr>
            <p:ph type="body" sz="quarter" idx="16"/>
          </p:nvPr>
        </p:nvSpPr>
        <p:spPr>
          <a:xfrm>
            <a:off x="223427" y="439730"/>
            <a:ext cx="5600779" cy="606784"/>
          </a:xfrm>
        </p:spPr>
        <p:txBody>
          <a:bodyPr lIns="91440" tIns="45720" rIns="91440" bIns="45720" anchor="t">
            <a:noAutofit/>
          </a:bodyPr>
          <a:lstStyle/>
          <a:p>
            <a:r>
              <a:rPr lang="en-US" sz="3200" dirty="0"/>
              <a:t>Why AI in energy management?</a:t>
            </a:r>
            <a:endParaRPr lang="en-IE" sz="3200" dirty="0"/>
          </a:p>
        </p:txBody>
      </p:sp>
    </p:spTree>
    <p:extLst>
      <p:ext uri="{BB962C8B-B14F-4D97-AF65-F5344CB8AC3E}">
        <p14:creationId xmlns:p14="http://schemas.microsoft.com/office/powerpoint/2010/main" val="20153838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8"/>
          </p:nvPr>
        </p:nvSpPr>
        <p:spPr>
          <a:xfrm>
            <a:off x="798380" y="2310399"/>
            <a:ext cx="10595237" cy="3531615"/>
          </a:xfrm>
          <a:prstGeom prst="rect">
            <a:avLst/>
          </a:prstGeom>
        </p:spPr>
        <p:txBody>
          <a:bodyPr lIns="91440" tIns="45720" rIns="91440" bIns="45720" anchor="t"/>
          <a:lstStyle/>
          <a:p>
            <a:pPr marL="0" indent="0" algn="just"/>
            <a:r>
              <a:rPr lang="en-GB"/>
              <a:t>Energy systems today are very different from those of the past. Traditionally, electricity was produced in large, centralised power plants and distributed in a one-way flow to consumers. This made planning and control relatively predictable.</a:t>
            </a:r>
            <a:endParaRPr lang="en-US">
              <a:ea typeface="Calibri" panose="020F0502020204030204"/>
              <a:cs typeface="Calibri" panose="020F0502020204030204"/>
            </a:endParaRPr>
          </a:p>
          <a:p>
            <a:pPr marL="0" indent="0" algn="just"/>
            <a:endParaRPr lang="en-GB" dirty="0"/>
          </a:p>
          <a:p>
            <a:pPr marL="0" indent="0" algn="just"/>
            <a:r>
              <a:rPr lang="en-GB"/>
              <a:t>Today, energy systems are decentralised and dynamic. Thousands of small renewable energy sources such as wind turbines, solar panels, and local energy communities feed electricity into the grid. At the same time, electric vehicles, heat pumps, and smart buildings are increasing and changing electricity demand patterns.</a:t>
            </a:r>
            <a:endParaRPr lang="en-GB">
              <a:ea typeface="Calibri" panose="020F0502020204030204"/>
              <a:cs typeface="Calibri" panose="020F0502020204030204"/>
            </a:endParaRPr>
          </a:p>
        </p:txBody>
      </p:sp>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6"/>
          </p:nvPr>
        </p:nvSpPr>
        <p:spPr>
          <a:xfrm>
            <a:off x="798380" y="560551"/>
            <a:ext cx="10595237" cy="803654"/>
          </a:xfrm>
          <a:prstGeom prst="rect">
            <a:avLst/>
          </a:prstGeom>
        </p:spPr>
        <p:txBody>
          <a:bodyPr/>
          <a:lstStyle/>
          <a:p>
            <a:r>
              <a:rPr lang="en-US"/>
              <a:t>Topic 1: The growing complexity of modern energy systems</a:t>
            </a:r>
          </a:p>
        </p:txBody>
      </p:sp>
    </p:spTree>
    <p:extLst>
      <p:ext uri="{BB962C8B-B14F-4D97-AF65-F5344CB8AC3E}">
        <p14:creationId xmlns:p14="http://schemas.microsoft.com/office/powerpoint/2010/main" val="3933563620"/>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urviving digital -  landscape powerpoint.potx" id="{1D4B4119-D1A6-FE49-944E-44D0450B8D70}" vid="{BE5704CA-28D9-BF4E-9D78-EE5BB38933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202075A42567844860B0528BA6E2D9A" ma:contentTypeVersion="12" ma:contentTypeDescription="Create a new document." ma:contentTypeScope="" ma:versionID="2694f9c5156d155576ceaa30373d4527">
  <xsd:schema xmlns:xsd="http://www.w3.org/2001/XMLSchema" xmlns:xs="http://www.w3.org/2001/XMLSchema" xmlns:p="http://schemas.microsoft.com/office/2006/metadata/properties" xmlns:ns2="92a36596-4c27-4ea1-9f04-71a23c4554a9" xmlns:ns3="558b41f4-9262-4964-9013-127d98c85303" targetNamespace="http://schemas.microsoft.com/office/2006/metadata/properties" ma:root="true" ma:fieldsID="6a69e07572b3f3bca6df0441b2cdcc15" ns2:_="" ns3:_="">
    <xsd:import namespace="92a36596-4c27-4ea1-9f04-71a23c4554a9"/>
    <xsd:import namespace="558b41f4-9262-4964-9013-127d98c8530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a36596-4c27-4ea1-9f04-71a23c4554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75f1a9de-88f8-493e-beca-db2515e1193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58b41f4-9262-4964-9013-127d98c85303"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88594747-aaa1-4ddf-847f-3e17b26a7ddb}" ma:internalName="TaxCatchAll" ma:showField="CatchAllData" ma:web="558b41f4-9262-4964-9013-127d98c8530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558b41f4-9262-4964-9013-127d98c85303" xsi:nil="true"/>
    <lcf76f155ced4ddcb4097134ff3c332f xmlns="92a36596-4c27-4ea1-9f04-71a23c4554a9">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9349CE5-CD9D-48E3-95D5-747368CE7E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2a36596-4c27-4ea1-9f04-71a23c4554a9"/>
    <ds:schemaRef ds:uri="558b41f4-9262-4964-9013-127d98c853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5D88645-D2E0-4998-B700-81721CAA6377}">
  <ds:schemaRefs>
    <ds:schemaRef ds:uri="2933b23f-dd2b-4c0c-a782-eec175009c59"/>
    <ds:schemaRef ds:uri="558b41f4-9262-4964-9013-127d98c85303"/>
    <ds:schemaRef ds:uri="92a36596-4c27-4ea1-9f04-71a23c4554a9"/>
    <ds:schemaRef ds:uri="aec5a4bb-b9eb-4527-b38c-cc72cdeb47bf"/>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989B163E-1DCF-4CC2-B8CF-6DC1E1ED78FE}">
  <ds:schemaRefs>
    <ds:schemaRef ds:uri="http://schemas.microsoft.com/sharepoint/v3/contenttype/forms"/>
  </ds:schemaRefs>
</ds:datastoreItem>
</file>

<file path=docMetadata/LabelInfo.xml><?xml version="1.0" encoding="utf-8"?>
<clbl:labelList xmlns:clbl="http://schemas.microsoft.com/office/2020/mipLabelMetadata">
  <clbl:label id="{02af9dbb-aed9-4c75-94d9-8c097730bf57}" enabled="1" method="Standard" siteId="{026cbe1f-01c4-4698-a566-2fc43ebec731}" removed="0"/>
</clbl:labelList>
</file>

<file path=docProps/app.xml><?xml version="1.0" encoding="utf-8"?>
<Properties xmlns="http://schemas.openxmlformats.org/officeDocument/2006/extended-properties" xmlns:vt="http://schemas.openxmlformats.org/officeDocument/2006/docPropsVTypes">
  <Template>Office Theme</Template>
  <TotalTime>36</TotalTime>
  <Words>4595</Words>
  <Application>Microsoft Office PowerPoint</Application>
  <PresentationFormat>Widescreen</PresentationFormat>
  <Paragraphs>496</Paragraphs>
  <Slides>53</Slides>
  <Notes>31</Notes>
  <HiddenSlides>0</HiddenSlides>
  <MMClips>8</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53</vt:i4>
      </vt:variant>
    </vt:vector>
  </HeadingPairs>
  <TitlesOfParts>
    <vt:vector size="61" baseType="lpstr">
      <vt:lpstr>Aptos</vt:lpstr>
      <vt:lpstr>Arial</vt:lpstr>
      <vt:lpstr>Calibri</vt:lpstr>
      <vt:lpstr>Montserrat</vt:lpstr>
      <vt:lpstr>Montserrat Light</vt:lpstr>
      <vt:lpstr>Segoe UI</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aine hamill</cp:lastModifiedBy>
  <cp:revision>266</cp:revision>
  <dcterms:created xsi:type="dcterms:W3CDTF">2022-05-09T10:29:33Z</dcterms:created>
  <dcterms:modified xsi:type="dcterms:W3CDTF">2026-05-27T10:05:39Z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0x0101001202075A42567844860B0528BA6E2D9A</vt:lpwstr>
  </property>
  <property fmtid="{D5CDD505-2E9C-101B-9397-08002B2CF9AE}" pid="3" name="MediaServiceImageTags">
    <vt:lpwstr/>
  </property>
</Properties>
</file>