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4"/>
  </p:notesMasterIdLst>
  <p:handoutMasterIdLst>
    <p:handoutMasterId r:id="rId45"/>
  </p:handoutMasterIdLst>
  <p:sldIdLst>
    <p:sldId id="4286" r:id="rId5"/>
    <p:sldId id="4306" r:id="rId6"/>
    <p:sldId id="4349" r:id="rId7"/>
    <p:sldId id="4367" r:id="rId8"/>
    <p:sldId id="4323" r:id="rId9"/>
    <p:sldId id="4345" r:id="rId10"/>
    <p:sldId id="4346" r:id="rId11"/>
    <p:sldId id="4350" r:id="rId12"/>
    <p:sldId id="4368" r:id="rId13"/>
    <p:sldId id="4322" r:id="rId14"/>
    <p:sldId id="4351" r:id="rId15"/>
    <p:sldId id="4343" r:id="rId16"/>
    <p:sldId id="4352" r:id="rId17"/>
    <p:sldId id="4353" r:id="rId18"/>
    <p:sldId id="4369" r:id="rId19"/>
    <p:sldId id="4354" r:id="rId20"/>
    <p:sldId id="4370" r:id="rId21"/>
    <p:sldId id="4338" r:id="rId22"/>
    <p:sldId id="4357" r:id="rId23"/>
    <p:sldId id="4342" r:id="rId24"/>
    <p:sldId id="4348" r:id="rId25"/>
    <p:sldId id="4355" r:id="rId26"/>
    <p:sldId id="4371" r:id="rId27"/>
    <p:sldId id="4356" r:id="rId28"/>
    <p:sldId id="4372" r:id="rId29"/>
    <p:sldId id="4339" r:id="rId30"/>
    <p:sldId id="4344" r:id="rId31"/>
    <p:sldId id="4373" r:id="rId32"/>
    <p:sldId id="4358" r:id="rId33"/>
    <p:sldId id="4360" r:id="rId34"/>
    <p:sldId id="4375" r:id="rId35"/>
    <p:sldId id="4361" r:id="rId36"/>
    <p:sldId id="4376" r:id="rId37"/>
    <p:sldId id="4362" r:id="rId38"/>
    <p:sldId id="4363" r:id="rId39"/>
    <p:sldId id="4377" r:id="rId40"/>
    <p:sldId id="4364" r:id="rId41"/>
    <p:sldId id="4365" r:id="rId42"/>
    <p:sldId id="42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51C4C6"/>
    <a:srgbClr val="ADD037"/>
    <a:srgbClr val="00898B"/>
    <a:srgbClr val="0289AE"/>
    <a:srgbClr val="EABB22"/>
    <a:srgbClr val="62A844"/>
    <a:srgbClr val="00B6E6"/>
    <a:srgbClr val="009AC1"/>
    <a:srgbClr val="746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67" autoAdjust="0"/>
    <p:restoredTop sz="95082"/>
  </p:normalViewPr>
  <p:slideViewPr>
    <p:cSldViewPr snapToGrid="0" snapToObjects="1">
      <p:cViewPr varScale="1">
        <p:scale>
          <a:sx n="115" d="100"/>
          <a:sy n="115" d="100"/>
        </p:scale>
        <p:origin x="84" y="3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4/9/2026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9E45-AC3E-BBEB-BDEC-1DBAB89D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DCCF-8580-D017-F97D-7C12E8699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D63A2-34AD-EDF9-3415-318207327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24A7D-1DF8-6440-79BC-0F7B4247ACA9}"/>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30466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30745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A858A-1937-8614-14AB-8CEC27EFC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2E30C-3757-EF49-4EA6-5F8579031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3C560-0057-63DA-27DA-6A193140E1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06292B-0E51-CA37-75AD-03286344C688}"/>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08215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2010-BA2C-CF8E-0C2F-7AB9F4EFB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54F93-4AD7-1696-F3EF-0F0CCE41F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B8DF5-1E21-9587-89D0-BFC8FAC2C4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A0AD7F-9B43-B441-4978-3173A2857B48}"/>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344032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172556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SUSTaiN</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dirty="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Our Project</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a:t>www. </a:t>
            </a:r>
            <a:r>
              <a:rPr lang="en-US" dirty="0" err="1"/>
              <a:t>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73945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dirty="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2" r:id="rId9"/>
    <p:sldLayoutId id="2147483879" r:id="rId10"/>
    <p:sldLayoutId id="2147483878" r:id="rId11"/>
    <p:sldLayoutId id="2147483861" r:id="rId12"/>
    <p:sldLayoutId id="2147483833" r:id="rId13"/>
    <p:sldLayoutId id="2147483847" r:id="rId14"/>
    <p:sldLayoutId id="21474838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bin"/><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cEGjB7NaPCw?feature=oembed" TargetMode="External"/><Relationship Id="rId1" Type="http://schemas.openxmlformats.org/officeDocument/2006/relationships/video" Target="https://www.youtube.com/embed/OlLFK8oSNEM?feature=oembed"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tiwVMrTLUWg?feature=oembed" TargetMode="External"/><Relationship Id="rId1" Type="http://schemas.openxmlformats.org/officeDocument/2006/relationships/video" Target="https://www.youtube.com/embed/B8R148hFxPw?feature=oembed"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bin"/><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8.bin"/><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bin"/><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bin"/><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4.xml"/><Relationship Id="rId1" Type="http://schemas.openxmlformats.org/officeDocument/2006/relationships/video" Target="https://www.youtube.com/embed/fkj0TDPEVTk?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3.bin"/><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image" Target="../media/image6.bin"/><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4.bin"/><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7.bin"/><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9.bin"/><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bin"/><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8" y="4287696"/>
            <a:ext cx="4048714" cy="719039"/>
          </a:xfrm>
          <a:prstGeom prst="rect">
            <a:avLst/>
          </a:prstGeom>
        </p:spPr>
        <p:txBody>
          <a:bodyPr/>
          <a:lstStyle/>
          <a:p>
            <a:r>
              <a:rPr lang="en-US" sz="4800" b="1" dirty="0"/>
              <a:t>AI in Transport</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xfrm>
            <a:off x="608056" y="2998716"/>
            <a:ext cx="3311988" cy="533188"/>
          </a:xfrm>
          <a:prstGeom prst="rect">
            <a:avLst/>
          </a:prstGeom>
        </p:spPr>
        <p:txBody>
          <a:bodyPr/>
          <a:lstStyle/>
          <a:p>
            <a:r>
              <a:rPr lang="en-US" sz="4800" b="1" dirty="0"/>
              <a:t>Module 3</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US" b="0" dirty="0"/>
              <a:t>www.</a:t>
            </a:r>
            <a:r>
              <a:rPr lang="en-US" dirty="0"/>
              <a:t>sustainvet.eu</a:t>
            </a:r>
            <a:endParaRPr lang="en-US" b="0" dirty="0"/>
          </a:p>
        </p:txBody>
      </p:sp>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9" name="Plassholder for bilde 18">
            <a:extLst>
              <a:ext uri="{FF2B5EF4-FFF2-40B4-BE49-F238E27FC236}">
                <a16:creationId xmlns:a16="http://schemas.microsoft.com/office/drawing/2014/main" id="{F39EA282-F563-E75F-1532-528C987C1BBD}"/>
              </a:ext>
            </a:extLst>
          </p:cNvPr>
          <p:cNvPicPr>
            <a:picLocks noGrp="1" noChangeAspect="1"/>
          </p:cNvPicPr>
          <p:nvPr>
            <p:ph type="pic" sz="quarter" idx="44"/>
          </p:nvPr>
        </p:nvPicPr>
        <p:blipFill>
          <a:blip r:embed="rId3"/>
          <a:srcRect l="1717" r="1717"/>
          <a:stretch/>
        </p:blipFill>
        <p:spPr>
          <a:xfrm>
            <a:off x="5279136" y="561497"/>
            <a:ext cx="6439497" cy="4445238"/>
          </a:xfrm>
          <a:prstGeom prst="rect">
            <a:avLst/>
          </a:prstGeom>
          <a:solidFill>
            <a:srgbClr val="FFFFFF">
              <a:lumMod val="95000"/>
            </a:srgbClr>
          </a:solidFill>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snimki\IMG_4454-21s.jpg">
            <a:extLst>
              <a:ext uri="{FF2B5EF4-FFF2-40B4-BE49-F238E27FC236}">
                <a16:creationId xmlns:a16="http://schemas.microsoft.com/office/drawing/2014/main" id="{6FC866A0-E02E-D0EB-E1CF-14EED502F721}"/>
              </a:ext>
            </a:extLst>
          </p:cNvPr>
          <p:cNvPicPr>
            <a:picLocks noChangeAspect="1" noChangeArrowheads="1"/>
          </p:cNvPicPr>
          <p:nvPr/>
        </p:nvPicPr>
        <p:blipFill>
          <a:blip r:embed="rId2" cstate="print"/>
          <a:srcRect/>
          <a:stretch>
            <a:fillRect/>
          </a:stretch>
        </p:blipFill>
        <p:spPr bwMode="auto">
          <a:xfrm>
            <a:off x="5695169" y="3013962"/>
            <a:ext cx="5773479" cy="3492734"/>
          </a:xfrm>
          <a:prstGeom prst="rect">
            <a:avLst/>
          </a:prstGeom>
          <a:noFill/>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893573" y="1263605"/>
            <a:ext cx="7412170" cy="1818289"/>
          </a:xfrm>
          <a:prstGeom prst="rect">
            <a:avLst/>
          </a:prstGeom>
        </p:spPr>
        <p:txBody>
          <a:bodyPr/>
          <a:lstStyle/>
          <a:p>
            <a:pPr marL="0">
              <a:lnSpc>
                <a:spcPct val="150000"/>
              </a:lnSpc>
              <a:defRPr sz="1600"/>
            </a:pPr>
            <a:r>
              <a:rPr sz="1900" dirty="0"/>
              <a:t>We stand at a pivotal moment in transport history. The decisions we make today about integrating AI will shape mobility for generations to come. HST Todor </a:t>
            </a:r>
            <a:r>
              <a:rPr sz="1900" dirty="0" err="1"/>
              <a:t>Kableshkov</a:t>
            </a:r>
            <a:r>
              <a:rPr sz="1900" dirty="0"/>
              <a:t> prepares students not just to use these technologies, but to lead their responsible development and deployment.</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98382" y="550152"/>
            <a:ext cx="7231194" cy="803654"/>
          </a:xfrm>
          <a:prstGeom prst="rect">
            <a:avLst/>
          </a:prstGeom>
        </p:spPr>
        <p:txBody>
          <a:bodyPr/>
          <a:lstStyle/>
          <a:p>
            <a:r>
              <a:rPr lang="en-US" dirty="0"/>
              <a:t>The transport sector at a crossroads</a:t>
            </a:r>
          </a:p>
        </p:txBody>
      </p:sp>
      <p:pic>
        <p:nvPicPr>
          <p:cNvPr id="3" name="Picture 3">
            <a:extLst>
              <a:ext uri="{FF2B5EF4-FFF2-40B4-BE49-F238E27FC236}">
                <a16:creationId xmlns:a16="http://schemas.microsoft.com/office/drawing/2014/main" id="{2EC4261E-BA93-1C08-0EAB-C50D1C760F79}"/>
              </a:ext>
            </a:extLst>
          </p:cNvPr>
          <p:cNvPicPr>
            <a:picLocks noChangeAspect="1"/>
          </p:cNvPicPr>
          <p:nvPr/>
        </p:nvPicPr>
        <p:blipFill>
          <a:blip r:embed="rId3" cstate="print"/>
          <a:srcRect r="15224" b="19521"/>
          <a:stretch>
            <a:fillRect/>
          </a:stretch>
        </p:blipFill>
        <p:spPr bwMode="auto">
          <a:xfrm>
            <a:off x="8237773" y="402667"/>
            <a:ext cx="3212995" cy="2287939"/>
          </a:xfrm>
          <a:prstGeom prst="rect">
            <a:avLst/>
          </a:prstGeom>
          <a:noFill/>
          <a:ln w="9525">
            <a:noFill/>
            <a:miter lim="800000"/>
            <a:headEnd/>
            <a:tailEnd/>
          </a:ln>
        </p:spPr>
      </p:pic>
      <p:sp>
        <p:nvSpPr>
          <p:cNvPr id="7" name="TekstSylinder 6">
            <a:extLst>
              <a:ext uri="{FF2B5EF4-FFF2-40B4-BE49-F238E27FC236}">
                <a16:creationId xmlns:a16="http://schemas.microsoft.com/office/drawing/2014/main" id="{846DAF90-1B27-3F39-5C41-15096702C09B}"/>
              </a:ext>
            </a:extLst>
          </p:cNvPr>
          <p:cNvSpPr txBox="1"/>
          <p:nvPr/>
        </p:nvSpPr>
        <p:spPr>
          <a:xfrm>
            <a:off x="959887" y="3405250"/>
            <a:ext cx="4668968" cy="2678554"/>
          </a:xfrm>
          <a:prstGeom prst="rect">
            <a:avLst/>
          </a:prstGeom>
          <a:noFill/>
        </p:spPr>
        <p:txBody>
          <a:bodyPr wrap="square">
            <a:spAutoFit/>
          </a:bodyPr>
          <a:lstStyle/>
          <a:p>
            <a:pPr>
              <a:lnSpc>
                <a:spcPct val="150000"/>
              </a:lnSpc>
            </a:pPr>
            <a:r>
              <a:rPr lang="en-GB" sz="1900" dirty="0">
                <a:solidFill>
                  <a:srgbClr val="262626"/>
                </a:solidFill>
              </a:rPr>
              <a:t>Transport professionals must understand both the capabilities and limitations of AI, ensuring that technological advancement serves human needs, safety, and environmental sustainability. This module equips you with that critical knowledge.</a:t>
            </a:r>
          </a:p>
        </p:txBody>
      </p:sp>
    </p:spTree>
    <p:extLst>
      <p:ext uri="{BB962C8B-B14F-4D97-AF65-F5344CB8AC3E}">
        <p14:creationId xmlns:p14="http://schemas.microsoft.com/office/powerpoint/2010/main" val="39335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173496" y="2210731"/>
            <a:ext cx="6813813" cy="2253043"/>
          </a:xfrm>
        </p:spPr>
        <p:txBody>
          <a:bodyPr>
            <a:normAutofit lnSpcReduction="10000"/>
          </a:bodyPr>
          <a:lstStyle/>
          <a:p>
            <a:pPr>
              <a:lnSpc>
                <a:spcPct val="100000"/>
              </a:lnSpc>
            </a:pPr>
            <a:r>
              <a:rPr lang="en-US" b="1" dirty="0"/>
              <a:t>Unit 2</a:t>
            </a:r>
          </a:p>
          <a:p>
            <a:pPr>
              <a:lnSpc>
                <a:spcPct val="100000"/>
              </a:lnSpc>
            </a:pPr>
            <a:r>
              <a:rPr lang="en-GB" b="1" dirty="0"/>
              <a:t>Challenges of transport in modern times</a:t>
            </a:r>
            <a:endParaRPr lang="en-US" b="1" dirty="0"/>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67831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840941" y="726071"/>
            <a:ext cx="6562677" cy="460247"/>
          </a:xfrm>
        </p:spPr>
        <p:txBody>
          <a:bodyPr/>
          <a:lstStyle/>
          <a:p>
            <a:pPr>
              <a:defRPr sz="1600"/>
            </a:pPr>
            <a:r>
              <a:rPr dirty="0"/>
              <a:t>Major </a:t>
            </a:r>
            <a:r>
              <a:rPr lang="nb-NO" dirty="0"/>
              <a:t>c</a:t>
            </a:r>
            <a:r>
              <a:rPr dirty="0" err="1"/>
              <a:t>hallenges</a:t>
            </a:r>
            <a:r>
              <a:rPr dirty="0"/>
              <a:t> </a:t>
            </a:r>
            <a:r>
              <a:rPr lang="nb-NO" dirty="0"/>
              <a:t>f</a:t>
            </a:r>
            <a:r>
              <a:rPr dirty="0"/>
              <a:t>acing </a:t>
            </a:r>
            <a:r>
              <a:rPr lang="nb-NO" dirty="0"/>
              <a:t>m</a:t>
            </a:r>
            <a:r>
              <a:rPr dirty="0" err="1"/>
              <a:t>odern</a:t>
            </a:r>
            <a:r>
              <a:rPr dirty="0"/>
              <a:t> </a:t>
            </a:r>
            <a:r>
              <a:rPr lang="nb-NO" dirty="0"/>
              <a:t>t</a:t>
            </a:r>
            <a:r>
              <a:rPr dirty="0" err="1"/>
              <a:t>ransport</a:t>
            </a:r>
            <a:r>
              <a:rPr lang="nb-NO" dirty="0"/>
              <a:t>:</a:t>
            </a:r>
            <a:r>
              <a:rPr lang="en-US" sz="1600" dirty="0"/>
              <a:t> </a:t>
            </a:r>
          </a:p>
          <a:p>
            <a:pPr>
              <a:defRPr sz="1600"/>
            </a:pPr>
            <a:r>
              <a:rPr lang="en-US" sz="1600" dirty="0"/>
              <a:t>Environmental/Urban (congestion, emissions)</a:t>
            </a:r>
            <a:endParaRPr lang="bg-BG" sz="1600" dirty="0"/>
          </a:p>
          <a:p>
            <a:pPr>
              <a:defRPr sz="1600"/>
            </a:pPr>
            <a:endParaRPr dirty="0"/>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927790" y="1186319"/>
            <a:ext cx="6547179" cy="1153469"/>
          </a:xfrm>
        </p:spPr>
        <p:txBody>
          <a:bodyPr/>
          <a:lstStyle/>
          <a:p>
            <a:endParaRPr lang="en-US" sz="2000" dirty="0"/>
          </a:p>
          <a:p>
            <a:r>
              <a:rPr lang="en-US" sz="1600" dirty="0"/>
              <a:t>Traffic congestion in cities,</a:t>
            </a:r>
            <a:r>
              <a:rPr lang="bg-BG" sz="1600" dirty="0"/>
              <a:t> </a:t>
            </a:r>
            <a:r>
              <a:rPr lang="nb-NO" sz="1600" dirty="0" err="1"/>
              <a:t>carbon</a:t>
            </a:r>
            <a:r>
              <a:rPr lang="nb-NO" sz="1600" dirty="0"/>
              <a:t> </a:t>
            </a:r>
            <a:r>
              <a:rPr lang="en-US" sz="1600" dirty="0"/>
              <a:t>emissions and air pollution, climate change implications, energy consumption in transport and noise pollution</a:t>
            </a:r>
          </a:p>
          <a:p>
            <a:endParaRPr lang="bg-BG" dirty="0"/>
          </a:p>
          <a:p>
            <a:endParaRPr lang="en-US" dirty="0"/>
          </a:p>
          <a:p>
            <a:endParaRPr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pPr lvl="0"/>
            <a:r>
              <a:rPr lang="en-US" sz="1600" dirty="0"/>
              <a:t>Safety/Security (accidents, threats)</a:t>
            </a:r>
          </a:p>
          <a:p>
            <a:endParaRPr lang="en-US" dirty="0"/>
          </a:p>
          <a:p>
            <a:endParaRPr lang="en-US" dirty="0"/>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715436" y="3240403"/>
            <a:ext cx="6775031" cy="1044726"/>
          </a:xfrm>
        </p:spPr>
        <p:txBody>
          <a:bodyPr/>
          <a:lstStyle/>
          <a:p>
            <a:pPr lvl="0"/>
            <a:r>
              <a:rPr lang="en-US" sz="1600" dirty="0"/>
              <a:t>Road traffic accidents and fatalities (1.35M deaths annually - WHO), human error as primary cause (94% of accidents), vehicle theft and cargo security, cybersecurity threats in connected vehicles, infrastructure vulnerability and emergency response delays</a:t>
            </a:r>
          </a:p>
          <a:p>
            <a:pPr lvl="1">
              <a:defRPr sz="1200"/>
            </a:pPr>
            <a:endParaRPr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02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538583"/>
            <a:ext cx="6562677" cy="339415"/>
          </a:xfrm>
        </p:spPr>
        <p:txBody>
          <a:bodyPr/>
          <a:lstStyle/>
          <a:p>
            <a:r>
              <a:rPr lang="en-US" sz="1600" dirty="0"/>
              <a:t>Infrastructure/Operations (efficiency, capacity</a:t>
            </a:r>
            <a:r>
              <a:rPr lang="en-US" dirty="0"/>
              <a:t>)</a:t>
            </a:r>
          </a:p>
          <a:p>
            <a:endParaRPr lang="en-US" dirty="0"/>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834774" y="4989671"/>
            <a:ext cx="6775031" cy="802089"/>
          </a:xfrm>
        </p:spPr>
        <p:txBody>
          <a:bodyPr/>
          <a:lstStyle/>
          <a:p>
            <a:r>
              <a:rPr lang="en-US" sz="1550" dirty="0"/>
              <a:t>Aging transport infrastructure and maintenance backlogs, inadequate public transport systems, poor intermodal connectivity, inefficient route planning and resource allocation, driver shortages in freight and public transport, last-mile delivery challenges, supply chain disruptions and delays and high operational costs</a:t>
            </a:r>
          </a:p>
          <a:p>
            <a:endParaRPr lang="en-US" sz="1550" dirty="0"/>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03</a:t>
            </a:r>
          </a:p>
        </p:txBody>
      </p:sp>
      <p:pic>
        <p:nvPicPr>
          <p:cNvPr id="4" name="Picture Placeholder 5">
            <a:extLst>
              <a:ext uri="{FF2B5EF4-FFF2-40B4-BE49-F238E27FC236}">
                <a16:creationId xmlns:a16="http://schemas.microsoft.com/office/drawing/2014/main" id="{574A63B1-4C66-FDEB-0014-7B9BA91E4A46}"/>
              </a:ext>
            </a:extLst>
          </p:cNvPr>
          <p:cNvPicPr>
            <a:picLocks noGrp="1" noChangeAspect="1"/>
          </p:cNvPicPr>
          <p:nvPr>
            <p:ph type="pic" sz="quarter" idx="41"/>
          </p:nvPr>
        </p:nvPicPr>
        <p:blipFill>
          <a:blip r:embed="rId3" cstate="screen">
            <a:extLst>
              <a:ext uri="{28A0092B-C50C-407E-A947-70E740481C1C}">
                <a14:useLocalDpi xmlns:a14="http://schemas.microsoft.com/office/drawing/2010/main"/>
              </a:ext>
            </a:extLst>
          </a:blip>
          <a:srcRect/>
          <a:stretch>
            <a:fillRect/>
          </a:stretch>
        </p:blipFill>
        <p:spPr/>
      </p:pic>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6148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923E-7488-2898-5274-E061E92858DE}"/>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3EBF17FA-FCB3-7504-BEDE-CEE83F19165E}"/>
              </a:ext>
            </a:extLst>
          </p:cNvPr>
          <p:cNvSpPr>
            <a:spLocks noGrp="1"/>
          </p:cNvSpPr>
          <p:nvPr>
            <p:ph type="body" sz="quarter" idx="35"/>
          </p:nvPr>
        </p:nvSpPr>
        <p:spPr/>
        <p:txBody>
          <a:bodyPr/>
          <a:lstStyle/>
          <a:p>
            <a:r>
              <a:rPr lang="en-IE" sz="1600" dirty="0"/>
              <a:t>Start small and purposeful</a:t>
            </a:r>
            <a:endParaRPr lang="en-US" sz="1600" dirty="0"/>
          </a:p>
        </p:txBody>
      </p:sp>
      <p:sp>
        <p:nvSpPr>
          <p:cNvPr id="5" name="Text Placeholder 4">
            <a:extLst>
              <a:ext uri="{FF2B5EF4-FFF2-40B4-BE49-F238E27FC236}">
                <a16:creationId xmlns:a16="http://schemas.microsoft.com/office/drawing/2014/main" id="{7622D9A3-3977-104D-A442-DE571B9318C9}"/>
              </a:ext>
            </a:extLst>
          </p:cNvPr>
          <p:cNvSpPr>
            <a:spLocks noGrp="1"/>
          </p:cNvSpPr>
          <p:nvPr>
            <p:ph type="body" sz="quarter" idx="36"/>
          </p:nvPr>
        </p:nvSpPr>
        <p:spPr>
          <a:xfrm>
            <a:off x="4912292" y="1345615"/>
            <a:ext cx="6562677" cy="689373"/>
          </a:xfrm>
        </p:spPr>
        <p:txBody>
          <a:bodyPr/>
          <a:lstStyle/>
          <a:p>
            <a:r>
              <a:rPr lang="en-US" sz="1600" dirty="0"/>
              <a:t>Focus on the most pressing challenges: congestion hotspots, high-accident zones, or infrastructure bottlenecks where AI can make immediate impact.</a:t>
            </a:r>
          </a:p>
          <a:p>
            <a:r>
              <a:rPr lang="en-GB" dirty="0"/>
              <a:t> </a:t>
            </a:r>
            <a:endParaRPr lang="en-US" dirty="0"/>
          </a:p>
        </p:txBody>
      </p:sp>
      <p:sp>
        <p:nvSpPr>
          <p:cNvPr id="6" name="Text Placeholder 5">
            <a:extLst>
              <a:ext uri="{FF2B5EF4-FFF2-40B4-BE49-F238E27FC236}">
                <a16:creationId xmlns:a16="http://schemas.microsoft.com/office/drawing/2014/main" id="{16FC1C53-6D84-F9FA-640E-377567A17D56}"/>
              </a:ext>
            </a:extLst>
          </p:cNvPr>
          <p:cNvSpPr>
            <a:spLocks noGrp="1"/>
          </p:cNvSpPr>
          <p:nvPr>
            <p:ph type="body" sz="quarter" idx="37"/>
          </p:nvPr>
        </p:nvSpPr>
        <p:spPr/>
        <p:txBody>
          <a:bodyPr/>
          <a:lstStyle/>
          <a:p>
            <a:r>
              <a:rPr lang="en-US" dirty="0"/>
              <a:t>01</a:t>
            </a:r>
          </a:p>
        </p:txBody>
      </p:sp>
      <p:sp>
        <p:nvSpPr>
          <p:cNvPr id="16" name="Text Placeholder 15">
            <a:extLst>
              <a:ext uri="{FF2B5EF4-FFF2-40B4-BE49-F238E27FC236}">
                <a16:creationId xmlns:a16="http://schemas.microsoft.com/office/drawing/2014/main" id="{FD252891-5452-7F90-031C-D668873C2D05}"/>
              </a:ext>
            </a:extLst>
          </p:cNvPr>
          <p:cNvSpPr>
            <a:spLocks noGrp="1"/>
          </p:cNvSpPr>
          <p:nvPr>
            <p:ph type="body" sz="quarter" idx="42"/>
          </p:nvPr>
        </p:nvSpPr>
        <p:spPr/>
        <p:txBody>
          <a:bodyPr/>
          <a:lstStyle/>
          <a:p>
            <a:r>
              <a:rPr lang="en-US" sz="1600" dirty="0"/>
              <a:t>Leverage data-driven insights</a:t>
            </a:r>
          </a:p>
        </p:txBody>
      </p:sp>
      <p:sp>
        <p:nvSpPr>
          <p:cNvPr id="9" name="Text Placeholder 8">
            <a:extLst>
              <a:ext uri="{FF2B5EF4-FFF2-40B4-BE49-F238E27FC236}">
                <a16:creationId xmlns:a16="http://schemas.microsoft.com/office/drawing/2014/main" id="{8111B831-5380-67F7-D896-EB945E8F8C5A}"/>
              </a:ext>
            </a:extLst>
          </p:cNvPr>
          <p:cNvSpPr>
            <a:spLocks noGrp="1"/>
          </p:cNvSpPr>
          <p:nvPr>
            <p:ph type="body" sz="quarter" idx="43"/>
          </p:nvPr>
        </p:nvSpPr>
        <p:spPr>
          <a:xfrm>
            <a:off x="4902850" y="3268749"/>
            <a:ext cx="6562677" cy="689373"/>
          </a:xfrm>
        </p:spPr>
        <p:txBody>
          <a:bodyPr/>
          <a:lstStyle/>
          <a:p>
            <a:r>
              <a:rPr lang="en-US" sz="1600" dirty="0"/>
              <a:t>Use AI tools that analyze real-time traffic data, accident patterns, and emissions to inform evidence-based transport solutions.</a:t>
            </a:r>
          </a:p>
        </p:txBody>
      </p:sp>
      <p:sp>
        <p:nvSpPr>
          <p:cNvPr id="10" name="Text Placeholder 9">
            <a:extLst>
              <a:ext uri="{FF2B5EF4-FFF2-40B4-BE49-F238E27FC236}">
                <a16:creationId xmlns:a16="http://schemas.microsoft.com/office/drawing/2014/main" id="{4D5109C8-3A83-6C74-A53C-74170F445832}"/>
              </a:ext>
            </a:extLst>
          </p:cNvPr>
          <p:cNvSpPr>
            <a:spLocks noGrp="1"/>
          </p:cNvSpPr>
          <p:nvPr>
            <p:ph type="body" sz="quarter" idx="44"/>
          </p:nvPr>
        </p:nvSpPr>
        <p:spPr/>
        <p:txBody>
          <a:bodyPr/>
          <a:lstStyle/>
          <a:p>
            <a:r>
              <a:rPr lang="en-US" dirty="0"/>
              <a:t>02</a:t>
            </a:r>
          </a:p>
        </p:txBody>
      </p:sp>
      <p:sp>
        <p:nvSpPr>
          <p:cNvPr id="17" name="Text Placeholder 16">
            <a:extLst>
              <a:ext uri="{FF2B5EF4-FFF2-40B4-BE49-F238E27FC236}">
                <a16:creationId xmlns:a16="http://schemas.microsoft.com/office/drawing/2014/main" id="{5259491D-3910-7A0D-F713-7ABBBD98546D}"/>
              </a:ext>
            </a:extLst>
          </p:cNvPr>
          <p:cNvSpPr>
            <a:spLocks noGrp="1"/>
          </p:cNvSpPr>
          <p:nvPr>
            <p:ph type="body" sz="quarter" idx="45"/>
          </p:nvPr>
        </p:nvSpPr>
        <p:spPr/>
        <p:txBody>
          <a:bodyPr/>
          <a:lstStyle/>
          <a:p>
            <a:r>
              <a:rPr lang="en-US" sz="1600" dirty="0"/>
              <a:t>Prioritize scalable solutions</a:t>
            </a:r>
          </a:p>
        </p:txBody>
      </p:sp>
      <p:sp>
        <p:nvSpPr>
          <p:cNvPr id="12" name="Text Placeholder 11">
            <a:extLst>
              <a:ext uri="{FF2B5EF4-FFF2-40B4-BE49-F238E27FC236}">
                <a16:creationId xmlns:a16="http://schemas.microsoft.com/office/drawing/2014/main" id="{EE6AE0FE-A685-BDC6-BC58-E4125272AB00}"/>
              </a:ext>
            </a:extLst>
          </p:cNvPr>
          <p:cNvSpPr>
            <a:spLocks noGrp="1"/>
          </p:cNvSpPr>
          <p:nvPr>
            <p:ph type="body" sz="quarter" idx="46"/>
          </p:nvPr>
        </p:nvSpPr>
        <p:spPr>
          <a:xfrm>
            <a:off x="4805082" y="5132547"/>
            <a:ext cx="6675943" cy="689374"/>
          </a:xfrm>
        </p:spPr>
        <p:txBody>
          <a:bodyPr/>
          <a:lstStyle/>
          <a:p>
            <a:r>
              <a:rPr lang="en-US" sz="1600" dirty="0"/>
              <a:t>Choose AI applications that can start small (pilot projects) but scale across networks, cities, or regions for maximum effectiveness</a:t>
            </a:r>
            <a:r>
              <a:rPr lang="en-US" dirty="0"/>
              <a:t>.</a:t>
            </a:r>
          </a:p>
        </p:txBody>
      </p:sp>
      <p:sp>
        <p:nvSpPr>
          <p:cNvPr id="13" name="Text Placeholder 12">
            <a:extLst>
              <a:ext uri="{FF2B5EF4-FFF2-40B4-BE49-F238E27FC236}">
                <a16:creationId xmlns:a16="http://schemas.microsoft.com/office/drawing/2014/main" id="{AA55E3DB-AF91-7685-B021-B91BA761F7B7}"/>
              </a:ext>
            </a:extLst>
          </p:cNvPr>
          <p:cNvSpPr>
            <a:spLocks noGrp="1"/>
          </p:cNvSpPr>
          <p:nvPr>
            <p:ph type="body" sz="quarter" idx="47"/>
          </p:nvPr>
        </p:nvSpPr>
        <p:spPr/>
        <p:txBody>
          <a:bodyPr/>
          <a:lstStyle/>
          <a:p>
            <a:r>
              <a:rPr lang="en-US" dirty="0"/>
              <a:t>03</a:t>
            </a:r>
          </a:p>
        </p:txBody>
      </p:sp>
      <p:sp>
        <p:nvSpPr>
          <p:cNvPr id="7" name="Freeform 6">
            <a:extLst>
              <a:ext uri="{FF2B5EF4-FFF2-40B4-BE49-F238E27FC236}">
                <a16:creationId xmlns:a16="http://schemas.microsoft.com/office/drawing/2014/main" id="{489D7FBC-FBD5-E6BC-D476-F9E401B06894}"/>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8" name="Picture Placeholder 17">
            <a:extLst>
              <a:ext uri="{FF2B5EF4-FFF2-40B4-BE49-F238E27FC236}">
                <a16:creationId xmlns:a16="http://schemas.microsoft.com/office/drawing/2014/main" id="{EA95D71F-D7FD-507F-B9C2-6ED518B5DA93}"/>
              </a:ext>
            </a:extLst>
          </p:cNvPr>
          <p:cNvPicPr>
            <a:picLocks noGrp="1" noChangeAspect="1"/>
          </p:cNvPicPr>
          <p:nvPr>
            <p:ph type="pic" sz="quarter" idx="41"/>
          </p:nvPr>
        </p:nvPicPr>
        <p:blipFill>
          <a:blip r:embed="rId3"/>
          <a:srcRect l="2253" r="2253"/>
          <a:stretch>
            <a:fillRect/>
          </a:stretch>
        </p:blipFill>
        <p:spPr/>
      </p:pic>
    </p:spTree>
    <p:extLst>
      <p:ext uri="{BB962C8B-B14F-4D97-AF65-F5344CB8AC3E}">
        <p14:creationId xmlns:p14="http://schemas.microsoft.com/office/powerpoint/2010/main" val="3201382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096000" y="1543050"/>
            <a:ext cx="5630834" cy="3907654"/>
          </a:xfrm>
        </p:spPr>
        <p:txBody>
          <a:bodyPr/>
          <a:lstStyle/>
          <a:p>
            <a:pPr marL="0">
              <a:lnSpc>
                <a:spcPct val="100000"/>
              </a:lnSpc>
              <a:defRPr sz="1300"/>
            </a:pPr>
            <a:r>
              <a:rPr sz="2000" b="1" dirty="0"/>
              <a:t>The </a:t>
            </a:r>
            <a:r>
              <a:rPr lang="nb-NO" sz="2000" b="1" dirty="0"/>
              <a:t>d</a:t>
            </a:r>
            <a:r>
              <a:rPr sz="2000" b="1" dirty="0" err="1"/>
              <a:t>ata</a:t>
            </a:r>
            <a:r>
              <a:rPr sz="2000" b="1" dirty="0"/>
              <a:t> </a:t>
            </a:r>
            <a:r>
              <a:rPr lang="nb-NO" sz="2000" b="1" dirty="0"/>
              <a:t>c</a:t>
            </a:r>
            <a:r>
              <a:rPr sz="2000" b="1" dirty="0" err="1"/>
              <a:t>hallenge</a:t>
            </a:r>
            <a:r>
              <a:rPr sz="2000" b="1" dirty="0"/>
              <a:t> in </a:t>
            </a:r>
            <a:r>
              <a:rPr lang="nb-NO" sz="2000" b="1" dirty="0"/>
              <a:t>t</a:t>
            </a:r>
            <a:r>
              <a:rPr sz="2000" b="1" dirty="0" err="1"/>
              <a:t>ransport</a:t>
            </a:r>
            <a:br>
              <a:rPr sz="2000" dirty="0"/>
            </a:br>
            <a:br>
              <a:rPr sz="2000" dirty="0"/>
            </a:br>
            <a:r>
              <a:rPr sz="2000" dirty="0"/>
              <a:t>Modern transport generates massive amounts of data</a:t>
            </a:r>
            <a:r>
              <a:rPr lang="nb-NO" sz="2000" dirty="0"/>
              <a:t> - </a:t>
            </a:r>
            <a:r>
              <a:rPr sz="2000" dirty="0"/>
              <a:t>from GPS trackers to traffic sensors, from vehicle diagnostics to passenger flows. However, most of this data remains underutilized.</a:t>
            </a:r>
            <a:br>
              <a:rPr sz="2000" dirty="0"/>
            </a:br>
            <a:br>
              <a:rPr sz="2000" dirty="0"/>
            </a:br>
            <a:r>
              <a:rPr sz="2000" dirty="0"/>
              <a:t>The problem: Transport operators collect terabytes of information daily but lack the tools to extract actionable insights quickly enough to matter. By the time patterns are identified through traditional analysis, the moment for intervention has passed.</a:t>
            </a:r>
            <a:br>
              <a:rPr dirty="0"/>
            </a:br>
            <a:br>
              <a:rPr dirty="0"/>
            </a:br>
            <a:endParaRPr dirty="0"/>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256159" y="248812"/>
            <a:ext cx="4757375" cy="992652"/>
          </a:xfrm>
        </p:spPr>
        <p:txBody>
          <a:bodyPr/>
          <a:lstStyle/>
          <a:p>
            <a:r>
              <a:rPr lang="en-GB" dirty="0"/>
              <a:t>Challenges of transport in modern times</a:t>
            </a:r>
            <a:endParaRPr lang="en-US" dirty="0"/>
          </a:p>
        </p:txBody>
      </p:sp>
      <p:sp>
        <p:nvSpPr>
          <p:cNvPr id="17" name="Freeform 16">
            <a:extLst>
              <a:ext uri="{FF2B5EF4-FFF2-40B4-BE49-F238E27FC236}">
                <a16:creationId xmlns:a16="http://schemas.microsoft.com/office/drawing/2014/main" id="{DC62731C-F2FD-33D7-65DB-AE2084A33F7F}"/>
              </a:ext>
            </a:extLst>
          </p:cNvPr>
          <p:cNvSpPr/>
          <p:nvPr/>
        </p:nvSpPr>
        <p:spPr>
          <a:xfrm rot="5551673">
            <a:off x="10122047" y="4919064"/>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lassholder for bilde 5">
            <a:extLst>
              <a:ext uri="{FF2B5EF4-FFF2-40B4-BE49-F238E27FC236}">
                <a16:creationId xmlns:a16="http://schemas.microsoft.com/office/drawing/2014/main" id="{474633AC-CBBF-4BA7-710E-7BDF6207B290}"/>
              </a:ext>
            </a:extLst>
          </p:cNvPr>
          <p:cNvPicPr>
            <a:picLocks noGrp="1" noChangeAspect="1"/>
          </p:cNvPicPr>
          <p:nvPr>
            <p:ph type="pic" sz="quarter" idx="44"/>
          </p:nvPr>
        </p:nvPicPr>
        <p:blipFill>
          <a:blip r:embed="rId2"/>
          <a:srcRect l="18761" r="18761"/>
          <a:stretch/>
        </p:blipFill>
        <p:spPr>
          <a:xfrm>
            <a:off x="228601" y="248812"/>
            <a:ext cx="5776216" cy="6399638"/>
          </a:xfrm>
          <a:prstGeom prst="rect">
            <a:avLst/>
          </a:prstGeom>
          <a:solidFill>
            <a:srgbClr val="FFFFFF">
              <a:lumMod val="95000"/>
            </a:srgbClr>
          </a:solidFill>
        </p:spPr>
      </p:pic>
    </p:spTree>
    <p:extLst>
      <p:ext uri="{BB962C8B-B14F-4D97-AF65-F5344CB8AC3E}">
        <p14:creationId xmlns:p14="http://schemas.microsoft.com/office/powerpoint/2010/main" val="167385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06D6FE-7CB1-1F52-8DA8-1F3E351C0DB0}"/>
              </a:ext>
            </a:extLst>
          </p:cNvPr>
          <p:cNvSpPr>
            <a:spLocks noGrp="1"/>
          </p:cNvSpPr>
          <p:nvPr>
            <p:ph type="body" sz="quarter" idx="18"/>
          </p:nvPr>
        </p:nvSpPr>
        <p:spPr>
          <a:xfrm>
            <a:off x="6096000" y="1515935"/>
            <a:ext cx="5857875" cy="5067260"/>
          </a:xfrm>
        </p:spPr>
        <p:txBody>
          <a:bodyPr/>
          <a:lstStyle/>
          <a:p>
            <a:pPr>
              <a:lnSpc>
                <a:spcPct val="100000"/>
              </a:lnSpc>
            </a:pPr>
            <a:r>
              <a:rPr lang="en-US" sz="1900" dirty="0"/>
              <a:t>Why this matters:</a:t>
            </a:r>
          </a:p>
          <a:p>
            <a:pPr marL="342900" indent="-342900">
              <a:lnSpc>
                <a:spcPct val="100000"/>
              </a:lnSpc>
              <a:buFont typeface="Arial" panose="020B0604020202020204" pitchFamily="34" charset="0"/>
              <a:buChar char="•"/>
            </a:pPr>
            <a:r>
              <a:rPr lang="en-US" sz="1900" dirty="0"/>
              <a:t>Delayed responses to traffic incidents cascade into hours of congestion.</a:t>
            </a:r>
          </a:p>
          <a:p>
            <a:pPr marL="342900" indent="-342900">
              <a:lnSpc>
                <a:spcPct val="100000"/>
              </a:lnSpc>
              <a:buFont typeface="Arial" panose="020B0604020202020204" pitchFamily="34" charset="0"/>
              <a:buChar char="•"/>
            </a:pPr>
            <a:r>
              <a:rPr lang="en-US" sz="1900" dirty="0"/>
              <a:t>Maintenance issues go unnoticed until catastrophic failure occurs.</a:t>
            </a:r>
          </a:p>
          <a:p>
            <a:pPr marL="342900" indent="-342900">
              <a:lnSpc>
                <a:spcPct val="100000"/>
              </a:lnSpc>
              <a:buFont typeface="Arial" panose="020B0604020202020204" pitchFamily="34" charset="0"/>
              <a:buChar char="•"/>
            </a:pPr>
            <a:r>
              <a:rPr lang="en-US" sz="1900" dirty="0"/>
              <a:t>Inefficient routes waste fuel and increase emissions.</a:t>
            </a:r>
          </a:p>
          <a:p>
            <a:pPr marL="342900" indent="-342900">
              <a:lnSpc>
                <a:spcPct val="100000"/>
              </a:lnSpc>
              <a:buFont typeface="Arial" panose="020B0604020202020204" pitchFamily="34" charset="0"/>
              <a:buChar char="•"/>
            </a:pPr>
            <a:r>
              <a:rPr lang="en-US" sz="1900" dirty="0"/>
              <a:t>Capacity planning based on outdated data leads to service mismatches.</a:t>
            </a:r>
          </a:p>
          <a:p>
            <a:pPr marL="342900" indent="-342900">
              <a:lnSpc>
                <a:spcPct val="100000"/>
              </a:lnSpc>
              <a:buFont typeface="Arial" panose="020B0604020202020204" pitchFamily="34" charset="0"/>
              <a:buChar char="•"/>
            </a:pPr>
            <a:endParaRPr lang="en-US" sz="1900" dirty="0"/>
          </a:p>
          <a:p>
            <a:pPr marL="0" indent="0">
              <a:lnSpc>
                <a:spcPct val="100000"/>
              </a:lnSpc>
            </a:pPr>
            <a:r>
              <a:rPr lang="en-US" sz="1900" dirty="0"/>
              <a:t>The opportunity: This is precisely where AI excels - processing complex, dynamic data in real-time to enable immediate, intelligent responses. The transport sector has the data; AI provides the intelligence to use it effectively.</a:t>
            </a:r>
          </a:p>
        </p:txBody>
      </p:sp>
      <p:sp>
        <p:nvSpPr>
          <p:cNvPr id="4" name="Text Placeholder 3">
            <a:extLst>
              <a:ext uri="{FF2B5EF4-FFF2-40B4-BE49-F238E27FC236}">
                <a16:creationId xmlns:a16="http://schemas.microsoft.com/office/drawing/2014/main" id="{F50D91F6-2603-8795-7C2A-46AA8CFAAB98}"/>
              </a:ext>
            </a:extLst>
          </p:cNvPr>
          <p:cNvSpPr>
            <a:spLocks noGrp="1"/>
          </p:cNvSpPr>
          <p:nvPr>
            <p:ph type="body" sz="quarter" idx="16"/>
          </p:nvPr>
        </p:nvSpPr>
        <p:spPr>
          <a:xfrm>
            <a:off x="6096000" y="270323"/>
            <a:ext cx="4757375" cy="992652"/>
          </a:xfrm>
        </p:spPr>
        <p:txBody>
          <a:bodyPr/>
          <a:lstStyle/>
          <a:p>
            <a:r>
              <a:rPr lang="en-GB" dirty="0"/>
              <a:t>Challenges of transport in modern times</a:t>
            </a:r>
            <a:endParaRPr lang="en-US" dirty="0"/>
          </a:p>
        </p:txBody>
      </p:sp>
      <p:pic>
        <p:nvPicPr>
          <p:cNvPr id="12" name="Plassholder for bilde 11">
            <a:extLst>
              <a:ext uri="{FF2B5EF4-FFF2-40B4-BE49-F238E27FC236}">
                <a16:creationId xmlns:a16="http://schemas.microsoft.com/office/drawing/2014/main" id="{CC01344E-CACB-6656-3D6D-528FE9941DA1}"/>
              </a:ext>
            </a:extLst>
          </p:cNvPr>
          <p:cNvPicPr>
            <a:picLocks noGrp="1" noChangeAspect="1"/>
          </p:cNvPicPr>
          <p:nvPr>
            <p:ph type="pic" sz="quarter" idx="44"/>
          </p:nvPr>
        </p:nvPicPr>
        <p:blipFill>
          <a:blip r:embed="rId2"/>
          <a:srcRect l="14883" r="14883"/>
          <a:stretch/>
        </p:blipFill>
        <p:spPr>
          <a:xfrm>
            <a:off x="89277" y="180975"/>
            <a:ext cx="5809380" cy="6486525"/>
          </a:xfrm>
          <a:prstGeom prst="rect">
            <a:avLst/>
          </a:prstGeom>
          <a:solidFill>
            <a:srgbClr val="FFFFFF">
              <a:lumMod val="95000"/>
            </a:srgbClr>
          </a:solidFill>
        </p:spPr>
      </p:pic>
      <p:sp>
        <p:nvSpPr>
          <p:cNvPr id="13" name="Freeform 16">
            <a:extLst>
              <a:ext uri="{FF2B5EF4-FFF2-40B4-BE49-F238E27FC236}">
                <a16:creationId xmlns:a16="http://schemas.microsoft.com/office/drawing/2014/main" id="{F131B6B7-811E-BF3B-8DE5-8A93EF860530}"/>
              </a:ext>
            </a:extLst>
          </p:cNvPr>
          <p:cNvSpPr/>
          <p:nvPr/>
        </p:nvSpPr>
        <p:spPr>
          <a:xfrm rot="21026049">
            <a:off x="10144054" y="-1277"/>
            <a:ext cx="2205167" cy="1535852"/>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666390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2" name="Freeform 16">
            <a:extLst>
              <a:ext uri="{FF2B5EF4-FFF2-40B4-BE49-F238E27FC236}">
                <a16:creationId xmlns:a16="http://schemas.microsoft.com/office/drawing/2014/main" id="{A4121EBA-579E-D656-E0E1-929FB91DA01B}"/>
              </a:ext>
            </a:extLst>
          </p:cNvPr>
          <p:cNvSpPr/>
          <p:nvPr/>
        </p:nvSpPr>
        <p:spPr>
          <a:xfrm rot="6155238">
            <a:off x="4873776" y="5303040"/>
            <a:ext cx="1567723" cy="1526087"/>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189888" y="1009650"/>
            <a:ext cx="6010006" cy="5138987"/>
          </a:xfrm>
        </p:spPr>
        <p:txBody>
          <a:bodyPr/>
          <a:lstStyle/>
          <a:p>
            <a:pPr marL="285750" indent="-285750">
              <a:buFont typeface="Arial" panose="020B0604020202020204" pitchFamily="34" charset="0"/>
              <a:buChar char="•"/>
              <a:defRPr sz="1200"/>
            </a:pPr>
            <a:r>
              <a:rPr sz="1800" b="1" dirty="0"/>
              <a:t>Skills </a:t>
            </a:r>
            <a:r>
              <a:rPr lang="nb-NO" sz="1800" b="1" dirty="0"/>
              <a:t>g</a:t>
            </a:r>
            <a:r>
              <a:rPr sz="1800" b="1" dirty="0"/>
              <a:t>ap and </a:t>
            </a:r>
            <a:r>
              <a:rPr lang="nb-NO" sz="1800" b="1" dirty="0"/>
              <a:t>w</a:t>
            </a:r>
            <a:r>
              <a:rPr sz="1800" b="1" dirty="0" err="1"/>
              <a:t>orkforce</a:t>
            </a:r>
            <a:r>
              <a:rPr sz="1800" b="1" dirty="0"/>
              <a:t> </a:t>
            </a:r>
            <a:r>
              <a:rPr lang="nb-NO" sz="1800" b="1" dirty="0"/>
              <a:t>t</a:t>
            </a:r>
            <a:r>
              <a:rPr sz="1800" b="1" dirty="0" err="1"/>
              <a:t>ransformation</a:t>
            </a:r>
            <a:br>
              <a:rPr sz="1800" dirty="0"/>
            </a:br>
            <a:br>
              <a:rPr sz="1800" dirty="0"/>
            </a:br>
            <a:r>
              <a:rPr sz="1800" dirty="0"/>
              <a:t>The transport sector faces a critical challenge: the skills needed for tomorrow's transport systems differ significantly from those that built yesterday's infrastructure.</a:t>
            </a:r>
            <a:br>
              <a:rPr sz="1800" dirty="0"/>
            </a:br>
            <a:br>
              <a:rPr sz="1800" dirty="0"/>
            </a:br>
            <a:r>
              <a:rPr sz="1800" b="1" dirty="0"/>
              <a:t>Current workforce challenges:</a:t>
            </a:r>
            <a:endParaRPr lang="nb-NO" sz="1800" b="1" dirty="0"/>
          </a:p>
          <a:p>
            <a:pPr marL="285750" indent="-285750">
              <a:buFont typeface="Arial" panose="020B0604020202020204" pitchFamily="34" charset="0"/>
              <a:buChar char="•"/>
              <a:defRPr sz="1200"/>
            </a:pPr>
            <a:r>
              <a:rPr sz="1800" dirty="0"/>
              <a:t>Traditional transport education focuses on mechanical and operational knowledge</a:t>
            </a:r>
            <a:r>
              <a:rPr lang="nb-NO" sz="1800" dirty="0"/>
              <a:t>.</a:t>
            </a:r>
          </a:p>
          <a:p>
            <a:pPr marL="285750" indent="-285750">
              <a:buFont typeface="Arial" panose="020B0604020202020204" pitchFamily="34" charset="0"/>
              <a:buChar char="•"/>
              <a:defRPr sz="1200"/>
            </a:pPr>
            <a:r>
              <a:rPr sz="1800" dirty="0"/>
              <a:t>Limited understanding of data science, AI, and digital systems among existing professionals</a:t>
            </a:r>
            <a:r>
              <a:rPr lang="nb-NO" sz="1800" dirty="0"/>
              <a:t>.</a:t>
            </a:r>
          </a:p>
          <a:p>
            <a:pPr marL="285750" indent="-285750">
              <a:buFont typeface="Arial" panose="020B0604020202020204" pitchFamily="34" charset="0"/>
              <a:buChar char="•"/>
              <a:defRPr sz="1200"/>
            </a:pPr>
            <a:r>
              <a:rPr sz="1800" dirty="0"/>
              <a:t>Rapid technological change outpaces training program development</a:t>
            </a:r>
            <a:r>
              <a:rPr lang="nb-NO" sz="1800" dirty="0"/>
              <a:t>. </a:t>
            </a:r>
          </a:p>
          <a:p>
            <a:pPr marL="285750" indent="-285750">
              <a:buFont typeface="Arial" panose="020B0604020202020204" pitchFamily="34" charset="0"/>
              <a:buChar char="•"/>
              <a:defRPr sz="1200"/>
            </a:pPr>
            <a:r>
              <a:rPr sz="1800" dirty="0"/>
              <a:t>Shortage of professionals who bridge transport domain expertise with AI competence</a:t>
            </a:r>
            <a:r>
              <a:rPr lang="nb-NO" sz="1800" dirty="0"/>
              <a:t>.</a:t>
            </a:r>
            <a:br>
              <a:rPr sz="1800" dirty="0"/>
            </a:br>
            <a:br>
              <a:rPr sz="1800" dirty="0"/>
            </a:br>
            <a:endParaRPr sz="1800" dirty="0"/>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431633" y="262003"/>
            <a:ext cx="4757375" cy="747647"/>
          </a:xfrm>
        </p:spPr>
        <p:txBody>
          <a:bodyPr/>
          <a:lstStyle/>
          <a:p>
            <a:r>
              <a:rPr lang="en-US" dirty="0"/>
              <a:t>Unit 2 continued</a:t>
            </a:r>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AF904AAA-E06E-9334-019B-53DFA727B719}"/>
              </a:ext>
            </a:extLst>
          </p:cNvPr>
          <p:cNvPicPr>
            <a:picLocks noGrp="1" noChangeAspect="1"/>
          </p:cNvPicPr>
          <p:nvPr>
            <p:ph type="pic" sz="quarter" idx="44"/>
          </p:nvPr>
        </p:nvPicPr>
        <p:blipFill>
          <a:blip r:embed="rId2"/>
          <a:srcRect l="18785" r="18785"/>
          <a:stretch>
            <a:fillRect/>
          </a:stretch>
        </p:blipFill>
        <p:spPr>
          <a:xfrm>
            <a:off x="6191250" y="133349"/>
            <a:ext cx="5819507" cy="6638925"/>
          </a:xfrm>
        </p:spPr>
      </p:pic>
    </p:spTree>
    <p:extLst>
      <p:ext uri="{BB962C8B-B14F-4D97-AF65-F5344CB8AC3E}">
        <p14:creationId xmlns:p14="http://schemas.microsoft.com/office/powerpoint/2010/main" val="443238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A424D7-D4B1-5F07-A0F9-EFC2E11E6011}"/>
              </a:ext>
            </a:extLst>
          </p:cNvPr>
          <p:cNvSpPr>
            <a:spLocks noGrp="1"/>
          </p:cNvSpPr>
          <p:nvPr>
            <p:ph type="body" sz="quarter" idx="18"/>
          </p:nvPr>
        </p:nvSpPr>
        <p:spPr>
          <a:xfrm>
            <a:off x="299337" y="1156945"/>
            <a:ext cx="5930013" cy="4764242"/>
          </a:xfrm>
        </p:spPr>
        <p:txBody>
          <a:bodyPr/>
          <a:lstStyle/>
          <a:p>
            <a:pPr marL="0" indent="0">
              <a:lnSpc>
                <a:spcPct val="100000"/>
              </a:lnSpc>
            </a:pPr>
            <a:r>
              <a:rPr lang="en-US" sz="1800" dirty="0"/>
              <a:t>Educational imperative: Transport educational institutions like HST Todor </a:t>
            </a:r>
            <a:r>
              <a:rPr lang="en-US" sz="1800" dirty="0" err="1"/>
              <a:t>Kableshkov</a:t>
            </a:r>
            <a:r>
              <a:rPr lang="en-US" sz="1800" dirty="0"/>
              <a:t> must evolve curricula to prepare students for AI-integrated transport systems. This doesn't mean everyone becomes a data scientist, but all transport professionals need AI literacy to work effectively in modern environments.</a:t>
            </a:r>
            <a:br>
              <a:rPr lang="en-US" sz="1800" dirty="0"/>
            </a:br>
            <a:br>
              <a:rPr lang="en-US" sz="1800" dirty="0"/>
            </a:br>
            <a:r>
              <a:rPr lang="en-US" sz="1800" b="1" dirty="0"/>
              <a:t>The challenge for educators: </a:t>
            </a:r>
          </a:p>
          <a:p>
            <a:pPr marL="285750" indent="-285750">
              <a:lnSpc>
                <a:spcPct val="100000"/>
              </a:lnSpc>
              <a:buFont typeface="Arial" panose="020B0604020202020204" pitchFamily="34" charset="0"/>
              <a:buChar char="•"/>
            </a:pPr>
            <a:r>
              <a:rPr lang="en-US" sz="1800" dirty="0"/>
              <a:t>How do we teach students to use AI responsibly? </a:t>
            </a:r>
          </a:p>
          <a:p>
            <a:pPr marL="285750" indent="-285750">
              <a:lnSpc>
                <a:spcPct val="100000"/>
              </a:lnSpc>
              <a:buFont typeface="Arial" panose="020B0604020202020204" pitchFamily="34" charset="0"/>
              <a:buChar char="•"/>
            </a:pPr>
            <a:r>
              <a:rPr lang="en-US" sz="1800" dirty="0"/>
              <a:t>How can we understand its capabilities and limitations? </a:t>
            </a:r>
          </a:p>
          <a:p>
            <a:pPr marL="285750" indent="-285750">
              <a:lnSpc>
                <a:spcPct val="100000"/>
              </a:lnSpc>
              <a:buFont typeface="Arial" panose="020B0604020202020204" pitchFamily="34" charset="0"/>
              <a:buChar char="•"/>
            </a:pPr>
            <a:r>
              <a:rPr lang="en-US" sz="1800" dirty="0"/>
              <a:t>How can we make critical decisions when AI provides recommendations? </a:t>
            </a:r>
          </a:p>
          <a:p>
            <a:pPr marL="285750" indent="-285750">
              <a:lnSpc>
                <a:spcPct val="100000"/>
              </a:lnSpc>
              <a:buFont typeface="Arial" panose="020B0604020202020204" pitchFamily="34" charset="0"/>
              <a:buChar char="•"/>
            </a:pPr>
            <a:endParaRPr lang="en-US" sz="1800" dirty="0"/>
          </a:p>
          <a:p>
            <a:pPr marL="0" indent="0">
              <a:lnSpc>
                <a:spcPct val="100000"/>
              </a:lnSpc>
            </a:pPr>
            <a:r>
              <a:rPr lang="en-US" sz="1800" dirty="0"/>
              <a:t>These questions drive the development of this module.</a:t>
            </a:r>
          </a:p>
        </p:txBody>
      </p:sp>
      <p:sp>
        <p:nvSpPr>
          <p:cNvPr id="4" name="Text Placeholder 3">
            <a:extLst>
              <a:ext uri="{FF2B5EF4-FFF2-40B4-BE49-F238E27FC236}">
                <a16:creationId xmlns:a16="http://schemas.microsoft.com/office/drawing/2014/main" id="{A743E884-F32A-B9FC-5F0A-D14311AB6A94}"/>
              </a:ext>
            </a:extLst>
          </p:cNvPr>
          <p:cNvSpPr>
            <a:spLocks noGrp="1"/>
          </p:cNvSpPr>
          <p:nvPr>
            <p:ph type="body" sz="quarter" idx="16"/>
          </p:nvPr>
        </p:nvSpPr>
        <p:spPr>
          <a:xfrm>
            <a:off x="437275" y="251975"/>
            <a:ext cx="4757375" cy="755467"/>
          </a:xfrm>
        </p:spPr>
        <p:txBody>
          <a:bodyPr/>
          <a:lstStyle/>
          <a:p>
            <a:r>
              <a:rPr lang="en-US" dirty="0"/>
              <a:t>Unit 2 continued</a:t>
            </a:r>
          </a:p>
        </p:txBody>
      </p:sp>
      <p:pic>
        <p:nvPicPr>
          <p:cNvPr id="9" name="Picture Placeholder 8">
            <a:extLst>
              <a:ext uri="{FF2B5EF4-FFF2-40B4-BE49-F238E27FC236}">
                <a16:creationId xmlns:a16="http://schemas.microsoft.com/office/drawing/2014/main" id="{6682DBA9-A30F-4E43-848A-44E4B357EE66}"/>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l="12542" r="12542"/>
          <a:stretch>
            <a:fillRect/>
          </a:stretch>
        </p:blipFill>
        <p:spPr bwMode="auto">
          <a:xfrm>
            <a:off x="6288163" y="85725"/>
            <a:ext cx="5799062" cy="6696075"/>
          </a:xfrm>
          <a:prstGeom prst="rect">
            <a:avLst/>
          </a:prstGeom>
          <a:noFill/>
          <a:ln>
            <a:noFill/>
          </a:ln>
        </p:spPr>
      </p:pic>
    </p:spTree>
    <p:extLst>
      <p:ext uri="{BB962C8B-B14F-4D97-AF65-F5344CB8AC3E}">
        <p14:creationId xmlns:p14="http://schemas.microsoft.com/office/powerpoint/2010/main" val="4130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6065520" y="1218318"/>
            <a:ext cx="5448300" cy="4598588"/>
          </a:xfrm>
          <a:prstGeom prst="rect">
            <a:avLst/>
          </a:prstGeom>
        </p:spPr>
        <p:txBody>
          <a:bodyPr/>
          <a:lstStyle/>
          <a:p>
            <a:r>
              <a:rPr lang="en-US" sz="1600" b="1" dirty="0"/>
              <a:t>For Unit 2 (Challenges) - Smart cities &amp; AI traffic management</a:t>
            </a:r>
            <a:endParaRPr lang="en-US" sz="1600" dirty="0"/>
          </a:p>
          <a:p>
            <a:r>
              <a:rPr lang="en-US" sz="1600" b="1" i="1" dirty="0"/>
              <a:t>Video 1: “What a driverless world could look like" (</a:t>
            </a:r>
            <a:r>
              <a:rPr lang="en-US" sz="1600" b="1" dirty="0"/>
              <a:t>TED Talk)</a:t>
            </a:r>
            <a:endParaRPr lang="en-US" sz="1600" dirty="0"/>
          </a:p>
          <a:p>
            <a:pPr lvl="0"/>
            <a:r>
              <a:rPr lang="en-US" sz="1600" b="1" dirty="0"/>
              <a:t>Link:</a:t>
            </a:r>
            <a:r>
              <a:rPr lang="en-US" sz="1600" dirty="0"/>
              <a:t> </a:t>
            </a:r>
            <a:r>
              <a:rPr lang="en-US" sz="1000" b="1" dirty="0"/>
              <a:t>https://www.ted.com/talks/wanis_kabbaj_what_a_driverless_world_could_look_like</a:t>
            </a:r>
          </a:p>
          <a:p>
            <a:pPr lvl="0"/>
            <a:r>
              <a:rPr lang="en-US" sz="1600" b="1" dirty="0"/>
              <a:t>Duration:</a:t>
            </a:r>
            <a:r>
              <a:rPr lang="en-US" sz="1600" dirty="0"/>
              <a:t> 11:31 minutes</a:t>
            </a:r>
          </a:p>
          <a:p>
            <a:pPr lvl="0"/>
            <a:r>
              <a:rPr lang="en-US" sz="1600" b="1" dirty="0"/>
              <a:t>Content:</a:t>
            </a:r>
            <a:r>
              <a:rPr lang="en-US" sz="1600" dirty="0"/>
              <a:t> Transportation geek Wanis Kabbaj explains traffic challenges and proposes AI-driven solutions including modular buses, flying taxis, and suspended magnetic pods. Great for showing </a:t>
            </a:r>
            <a:r>
              <a:rPr lang="en-US" sz="1600" b="1" dirty="0"/>
              <a:t>the problem</a:t>
            </a:r>
            <a:r>
              <a:rPr lang="en-US" sz="1600" dirty="0"/>
              <a:t> and introducing </a:t>
            </a:r>
            <a:r>
              <a:rPr lang="en-US" sz="1600" b="1" dirty="0"/>
              <a:t>future solutions.</a:t>
            </a:r>
            <a:endParaRPr lang="en-US" sz="1600" dirty="0"/>
          </a:p>
          <a:p>
            <a:pPr lvl="0"/>
            <a:r>
              <a:rPr lang="en-US" sz="1600" b="1" dirty="0"/>
              <a:t>Key highlights:</a:t>
            </a:r>
            <a:r>
              <a:rPr lang="en-US" sz="1600" dirty="0"/>
              <a:t> Addresses traffic congestion challenges, innovative thinking about urban mobility</a:t>
            </a:r>
          </a:p>
          <a:p>
            <a:endParaRPr lang="en-US" sz="1600" b="1" i="1" dirty="0"/>
          </a:p>
          <a:p>
            <a:r>
              <a:rPr lang="en-US" sz="1600" b="1" i="1" dirty="0"/>
              <a:t>Video 2: </a:t>
            </a:r>
            <a:r>
              <a:rPr lang="en-US" sz="1600" i="1" dirty="0"/>
              <a:t>"Understanding the Role of IoT in Smart Cities" - </a:t>
            </a:r>
            <a:r>
              <a:rPr lang="en-US" sz="1600" i="1" dirty="0" err="1"/>
              <a:t>TechNation</a:t>
            </a:r>
            <a:endParaRPr lang="en-US" sz="1600" i="1" dirty="0"/>
          </a:p>
          <a:p>
            <a:pPr lvl="0"/>
            <a:r>
              <a:rPr lang="en-US" sz="1600" b="1" dirty="0"/>
              <a:t>Link:</a:t>
            </a:r>
            <a:r>
              <a:rPr lang="en-US" sz="1600" dirty="0"/>
              <a:t> </a:t>
            </a:r>
            <a:r>
              <a:rPr lang="en-US" sz="1000" b="1" dirty="0"/>
              <a:t>https://www.youtube.com/watch?v=cEGjB7NaPCw</a:t>
            </a:r>
          </a:p>
          <a:p>
            <a:pPr lvl="0"/>
            <a:r>
              <a:rPr lang="en-US" sz="1600" b="1" dirty="0"/>
              <a:t>Duration: </a:t>
            </a:r>
            <a:r>
              <a:rPr lang="en-US" sz="1600" dirty="0"/>
              <a:t>10:02 minutes</a:t>
            </a:r>
          </a:p>
          <a:p>
            <a:pPr lvl="0"/>
            <a:r>
              <a:rPr lang="en-US" sz="1600" b="1" dirty="0"/>
              <a:t>Content: </a:t>
            </a:r>
            <a:r>
              <a:rPr lang="en-US" sz="1600" dirty="0"/>
              <a:t>Focuses on smart city infrastructure and IoT integration with traffic systems.</a:t>
            </a: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943600" y="304139"/>
            <a:ext cx="4990998" cy="705511"/>
          </a:xfrm>
          <a:prstGeom prst="rect">
            <a:avLst/>
          </a:prstGeom>
        </p:spPr>
        <p:txBody>
          <a:bodyPr/>
          <a:lstStyle/>
          <a:p>
            <a:r>
              <a:rPr lang="en-US" dirty="0"/>
              <a:t>Video 1 &amp; 2</a:t>
            </a:r>
          </a:p>
        </p:txBody>
      </p:sp>
      <p:sp>
        <p:nvSpPr>
          <p:cNvPr id="4" name="Plassholder for bilde 3">
            <a:extLst>
              <a:ext uri="{FF2B5EF4-FFF2-40B4-BE49-F238E27FC236}">
                <a16:creationId xmlns:a16="http://schemas.microsoft.com/office/drawing/2014/main" id="{C95CEBEE-FDAC-01F2-1F4B-74D9CF19D5ED}"/>
              </a:ext>
            </a:extLst>
          </p:cNvPr>
          <p:cNvSpPr>
            <a:spLocks noGrp="1"/>
          </p:cNvSpPr>
          <p:nvPr>
            <p:ph type="pic" sz="quarter" idx="10"/>
          </p:nvPr>
        </p:nvSpPr>
        <p:spPr>
          <a:xfrm>
            <a:off x="0" y="1561018"/>
            <a:ext cx="5130800" cy="2803718"/>
          </a:xfrm>
        </p:spPr>
        <p:txBody>
          <a:bodyPr/>
          <a:lstStyle/>
          <a:p>
            <a:endParaRPr lang="en-GB"/>
          </a:p>
        </p:txBody>
      </p:sp>
      <p:pic>
        <p:nvPicPr>
          <p:cNvPr id="6" name="Media på Internett 5" title="What a driverless world could look like | Wanis Kabbaj">
            <a:hlinkClick r:id="" action="ppaction://media"/>
            <a:extLst>
              <a:ext uri="{FF2B5EF4-FFF2-40B4-BE49-F238E27FC236}">
                <a16:creationId xmlns:a16="http://schemas.microsoft.com/office/drawing/2014/main" id="{BD323B4A-E950-80BA-3BDC-00C4F2B42B8C}"/>
              </a:ext>
            </a:extLst>
          </p:cNvPr>
          <p:cNvPicPr>
            <a:picLocks noRot="1" noChangeAspect="1"/>
          </p:cNvPicPr>
          <p:nvPr>
            <a:videoFile r:link="rId1"/>
          </p:nvPr>
        </p:nvPicPr>
        <p:blipFill>
          <a:blip r:embed="rId5"/>
          <a:stretch>
            <a:fillRect/>
          </a:stretch>
        </p:blipFill>
        <p:spPr>
          <a:xfrm>
            <a:off x="-25731" y="1561018"/>
            <a:ext cx="2597150" cy="2887157"/>
          </a:xfrm>
          <a:prstGeom prst="rect">
            <a:avLst/>
          </a:prstGeom>
        </p:spPr>
      </p:pic>
      <p:pic>
        <p:nvPicPr>
          <p:cNvPr id="7" name="Media på Internett 6" title="Understanding the Role of IOT in Smart Cities">
            <a:hlinkClick r:id="" action="ppaction://media"/>
            <a:extLst>
              <a:ext uri="{FF2B5EF4-FFF2-40B4-BE49-F238E27FC236}">
                <a16:creationId xmlns:a16="http://schemas.microsoft.com/office/drawing/2014/main" id="{36AEC8BB-3CF6-0FE6-C1F6-36D1CDF8BCDA}"/>
              </a:ext>
            </a:extLst>
          </p:cNvPr>
          <p:cNvPicPr>
            <a:picLocks noRot="1" noChangeAspect="1"/>
          </p:cNvPicPr>
          <p:nvPr>
            <a:videoFile r:link="rId2"/>
          </p:nvPr>
        </p:nvPicPr>
        <p:blipFill>
          <a:blip r:embed="rId6"/>
          <a:stretch>
            <a:fillRect/>
          </a:stretch>
        </p:blipFill>
        <p:spPr>
          <a:xfrm>
            <a:off x="2571419" y="1561018"/>
            <a:ext cx="2559381" cy="2887157"/>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1ECB-97E8-2851-1347-05C9C68D0B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CF55C9-6CB8-93BC-398D-89AB8A89F93D}"/>
              </a:ext>
            </a:extLst>
          </p:cNvPr>
          <p:cNvSpPr>
            <a:spLocks noGrp="1"/>
          </p:cNvSpPr>
          <p:nvPr>
            <p:ph type="body" sz="quarter" idx="18"/>
          </p:nvPr>
        </p:nvSpPr>
        <p:spPr>
          <a:xfrm>
            <a:off x="6119532" y="905435"/>
            <a:ext cx="5436820" cy="5638800"/>
          </a:xfrm>
          <a:prstGeom prst="rect">
            <a:avLst/>
          </a:prstGeom>
        </p:spPr>
        <p:txBody>
          <a:bodyPr/>
          <a:lstStyle/>
          <a:p>
            <a:r>
              <a:rPr lang="en-US" sz="1400" b="1" dirty="0"/>
              <a:t>For Unit 3 (AI Solutions) - Autonomous vehicles &amp; AI</a:t>
            </a:r>
            <a:endParaRPr lang="en-US" sz="1400" dirty="0"/>
          </a:p>
          <a:p>
            <a:r>
              <a:rPr lang="en-US" sz="1400" b="1" i="1" dirty="0"/>
              <a:t>Video 3: "Waymo 360° Experience: The World's Most Experienced Driver"</a:t>
            </a:r>
            <a:endParaRPr lang="en-US" sz="1400" i="1" dirty="0"/>
          </a:p>
          <a:p>
            <a:pPr lvl="0"/>
            <a:r>
              <a:rPr lang="en-US" sz="1400" b="1" dirty="0"/>
              <a:t>Link:</a:t>
            </a:r>
            <a:r>
              <a:rPr lang="en-US" sz="1400" dirty="0"/>
              <a:t> </a:t>
            </a:r>
            <a:r>
              <a:rPr lang="en-US" sz="1000" b="1" dirty="0"/>
              <a:t>https://www.youtube.com/watch?v=B8R148hFxPw</a:t>
            </a:r>
          </a:p>
          <a:p>
            <a:pPr lvl="0"/>
            <a:r>
              <a:rPr lang="en-US" sz="1400" b="1" dirty="0"/>
              <a:t>Duration:</a:t>
            </a:r>
            <a:r>
              <a:rPr lang="en-US" sz="1400" dirty="0"/>
              <a:t> 3:36 minutes</a:t>
            </a:r>
          </a:p>
          <a:p>
            <a:pPr lvl="0"/>
            <a:r>
              <a:rPr lang="en-US" sz="1400" b="1" dirty="0"/>
              <a:t>Content:</a:t>
            </a:r>
            <a:r>
              <a:rPr lang="en-US" sz="1400" dirty="0"/>
              <a:t> Immersive 360° view showing how Waymo's AI sees the road using LIDAR, radar, cameras, and computer vision to predict movement and make decisions</a:t>
            </a:r>
          </a:p>
          <a:p>
            <a:pPr lvl="0"/>
            <a:r>
              <a:rPr lang="en-US" sz="1400" b="1" dirty="0"/>
              <a:t>Key highlights:</a:t>
            </a:r>
            <a:r>
              <a:rPr lang="en-US" sz="1400" dirty="0"/>
              <a:t>  </a:t>
            </a:r>
          </a:p>
          <a:p>
            <a:pPr marL="285750" lvl="0" indent="-285750">
              <a:buFont typeface="Arial" panose="020B0604020202020204" pitchFamily="34" charset="0"/>
              <a:buChar char="•"/>
            </a:pPr>
            <a:r>
              <a:rPr lang="en-US" sz="1400" dirty="0"/>
              <a:t>Shows real-world AI in action.</a:t>
            </a:r>
          </a:p>
          <a:p>
            <a:pPr marL="285750" lvl="0" indent="-285750">
              <a:buFont typeface="Arial" panose="020B0604020202020204" pitchFamily="34" charset="0"/>
              <a:buChar char="•"/>
            </a:pPr>
            <a:r>
              <a:rPr lang="en-US" sz="1400" dirty="0">
                <a:latin typeface="+mn-lt"/>
              </a:rPr>
              <a:t>Demonstrates how autonomous vehicles detect objects up to 300 yards away. </a:t>
            </a:r>
          </a:p>
          <a:p>
            <a:pPr marL="285750" lvl="0" indent="-285750">
              <a:buFont typeface="Arial" panose="020B0604020202020204" pitchFamily="34" charset="0"/>
              <a:buChar char="•"/>
            </a:pPr>
            <a:r>
              <a:rPr lang="en-US" sz="1400" dirty="0">
                <a:latin typeface="+mn-lt"/>
              </a:rPr>
              <a:t>Shot in Phoenix, Arizona showing actual implementation Visualization of AI solving transport challenges.</a:t>
            </a:r>
          </a:p>
          <a:p>
            <a:r>
              <a:rPr lang="en-US" sz="1400" b="1" i="1" dirty="0"/>
              <a:t>Video 4: "How a Driverless Car Sees the Road" - Chris Urmson (TED Talk)</a:t>
            </a:r>
          </a:p>
          <a:p>
            <a:pPr lvl="0"/>
            <a:r>
              <a:rPr lang="en-US" sz="1400" b="1" dirty="0"/>
              <a:t>Link:</a:t>
            </a:r>
            <a:r>
              <a:rPr lang="en-US" sz="1400" dirty="0"/>
              <a:t> </a:t>
            </a:r>
            <a:r>
              <a:rPr lang="en-US" sz="1000" b="1" dirty="0"/>
              <a:t>https://www.ted.com/talks/chris_urmson_how_a_driverless_car_sees_the_road</a:t>
            </a:r>
          </a:p>
          <a:p>
            <a:pPr lvl="0"/>
            <a:r>
              <a:rPr lang="en-US" sz="1400" b="1" dirty="0"/>
              <a:t>Duration: </a:t>
            </a:r>
            <a:r>
              <a:rPr lang="en-US" sz="1400" dirty="0"/>
              <a:t>15:29 minutes</a:t>
            </a:r>
          </a:p>
          <a:p>
            <a:pPr lvl="0"/>
            <a:r>
              <a:rPr lang="en-US" sz="1400" b="1" dirty="0"/>
              <a:t>Content: </a:t>
            </a:r>
            <a:r>
              <a:rPr lang="en-US" sz="1400" dirty="0"/>
              <a:t>Former head of Google's self-driving car program (now Waymo) shows fascinating footage of how cars make autonomous decisions.</a:t>
            </a:r>
          </a:p>
          <a:p>
            <a:pPr marL="0"/>
            <a:endParaRPr lang="en-US" sz="1400" dirty="0"/>
          </a:p>
        </p:txBody>
      </p:sp>
      <p:sp>
        <p:nvSpPr>
          <p:cNvPr id="5" name="Text Placeholder 4">
            <a:extLst>
              <a:ext uri="{FF2B5EF4-FFF2-40B4-BE49-F238E27FC236}">
                <a16:creationId xmlns:a16="http://schemas.microsoft.com/office/drawing/2014/main" id="{0E39D40A-2007-50A7-F0CC-0186B2270CAF}"/>
              </a:ext>
            </a:extLst>
          </p:cNvPr>
          <p:cNvSpPr>
            <a:spLocks noGrp="1"/>
          </p:cNvSpPr>
          <p:nvPr>
            <p:ph type="body" sz="quarter" idx="16"/>
          </p:nvPr>
        </p:nvSpPr>
        <p:spPr>
          <a:xfrm>
            <a:off x="6096000" y="247090"/>
            <a:ext cx="4937211" cy="591670"/>
          </a:xfrm>
          <a:prstGeom prst="rect">
            <a:avLst/>
          </a:prstGeom>
        </p:spPr>
        <p:txBody>
          <a:bodyPr/>
          <a:lstStyle/>
          <a:p>
            <a:r>
              <a:rPr lang="en-US" dirty="0"/>
              <a:t>Video 3 &amp; 4</a:t>
            </a:r>
          </a:p>
        </p:txBody>
      </p:sp>
      <p:sp>
        <p:nvSpPr>
          <p:cNvPr id="10" name="Picture Placeholder 9">
            <a:extLst>
              <a:ext uri="{FF2B5EF4-FFF2-40B4-BE49-F238E27FC236}">
                <a16:creationId xmlns:a16="http://schemas.microsoft.com/office/drawing/2014/main" id="{7B20DE9E-61FE-381E-CA42-14D7103982D2}"/>
              </a:ext>
            </a:extLst>
          </p:cNvPr>
          <p:cNvSpPr>
            <a:spLocks noGrp="1"/>
          </p:cNvSpPr>
          <p:nvPr>
            <p:ph type="pic" sz="quarter" idx="10"/>
          </p:nvPr>
        </p:nvSpPr>
        <p:spPr/>
        <p:txBody>
          <a:bodyPr/>
          <a:lstStyle/>
          <a:p>
            <a:endParaRPr lang="en-IE"/>
          </a:p>
        </p:txBody>
      </p:sp>
      <p:pic>
        <p:nvPicPr>
          <p:cNvPr id="3" name="Media på Internett 2" title="Waymo 360° Experience: A Fully Autonomous Driving Journey">
            <a:hlinkClick r:id="" action="ppaction://media"/>
            <a:extLst>
              <a:ext uri="{FF2B5EF4-FFF2-40B4-BE49-F238E27FC236}">
                <a16:creationId xmlns:a16="http://schemas.microsoft.com/office/drawing/2014/main" id="{C6BDCD17-DD00-2B01-6E41-3DE2342B8420}"/>
              </a:ext>
            </a:extLst>
          </p:cNvPr>
          <p:cNvPicPr>
            <a:picLocks noRot="1" noChangeAspect="1"/>
          </p:cNvPicPr>
          <p:nvPr>
            <a:videoFile r:link="rId1"/>
          </p:nvPr>
        </p:nvPicPr>
        <p:blipFill>
          <a:blip r:embed="rId5"/>
          <a:stretch>
            <a:fillRect/>
          </a:stretch>
        </p:blipFill>
        <p:spPr>
          <a:xfrm>
            <a:off x="0" y="1561018"/>
            <a:ext cx="2790825" cy="3913188"/>
          </a:xfrm>
          <a:prstGeom prst="rect">
            <a:avLst/>
          </a:prstGeom>
        </p:spPr>
      </p:pic>
      <p:pic>
        <p:nvPicPr>
          <p:cNvPr id="7" name="Media på Internett 6" title="Chris Urmson: How a driverless car sees the road">
            <a:hlinkClick r:id="" action="ppaction://media"/>
            <a:extLst>
              <a:ext uri="{FF2B5EF4-FFF2-40B4-BE49-F238E27FC236}">
                <a16:creationId xmlns:a16="http://schemas.microsoft.com/office/drawing/2014/main" id="{A651B76F-A3D3-ED37-0464-EED94087C29D}"/>
              </a:ext>
            </a:extLst>
          </p:cNvPr>
          <p:cNvPicPr>
            <a:picLocks noRot="1" noChangeAspect="1"/>
          </p:cNvPicPr>
          <p:nvPr>
            <a:videoFile r:link="rId2"/>
          </p:nvPr>
        </p:nvPicPr>
        <p:blipFill>
          <a:blip r:embed="rId6"/>
          <a:stretch>
            <a:fillRect/>
          </a:stretch>
        </p:blipFill>
        <p:spPr>
          <a:xfrm>
            <a:off x="2790825" y="1561018"/>
            <a:ext cx="2339975" cy="3913188"/>
          </a:xfrm>
          <a:prstGeom prst="rect">
            <a:avLst/>
          </a:prstGeom>
        </p:spPr>
      </p:pic>
    </p:spTree>
    <p:extLst>
      <p:ext uri="{BB962C8B-B14F-4D97-AF65-F5344CB8AC3E}">
        <p14:creationId xmlns:p14="http://schemas.microsoft.com/office/powerpoint/2010/main" val="19079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Unit 1-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a:lstStyle/>
          <a:p>
            <a:r>
              <a:rPr lang="en-GB" dirty="0"/>
              <a:t>Unit 2- </a:t>
            </a:r>
            <a:r>
              <a:rPr lang="en-US" dirty="0"/>
              <a:t>Challenges of transport in modern times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Unit 3- </a:t>
            </a:r>
            <a:r>
              <a:rPr lang="en-GB" dirty="0"/>
              <a:t>How can AI support transport?</a:t>
            </a:r>
            <a:endParaRPr lang="en-IE"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1608003" y="3922110"/>
            <a:ext cx="7638633" cy="689519"/>
          </a:xfrm>
        </p:spPr>
        <p:txBody>
          <a:bodyPr/>
          <a:lstStyle/>
          <a:p>
            <a:r>
              <a:rPr lang="en-US" dirty="0"/>
              <a:t>Unit 4- Staying ahead</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1608004" y="4616963"/>
            <a:ext cx="8151816" cy="689519"/>
          </a:xfrm>
        </p:spPr>
        <p:txBody>
          <a:bodyPr/>
          <a:lstStyle/>
          <a:p>
            <a:r>
              <a:rPr lang="en-US" dirty="0"/>
              <a:t>Unit 5- </a:t>
            </a:r>
            <a:r>
              <a:rPr lang="en-GB" dirty="0"/>
              <a:t>Graphical overview of possible crossing over of the 4 sectors</a:t>
            </a:r>
            <a:endParaRPr lang="en-IE"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US" dirty="0"/>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68021" y="2302478"/>
            <a:ext cx="6010480" cy="2253043"/>
          </a:xfrm>
        </p:spPr>
        <p:txBody>
          <a:bodyPr>
            <a:normAutofit lnSpcReduction="10000"/>
          </a:bodyPr>
          <a:lstStyle/>
          <a:p>
            <a:pPr>
              <a:lnSpc>
                <a:spcPct val="100000"/>
              </a:lnSpc>
            </a:pPr>
            <a:r>
              <a:rPr lang="en-US" b="1" dirty="0"/>
              <a:t>Unit 3 </a:t>
            </a:r>
          </a:p>
          <a:p>
            <a:pPr>
              <a:lnSpc>
                <a:spcPct val="100000"/>
              </a:lnSpc>
            </a:pPr>
            <a:r>
              <a:rPr lang="en-GB" b="1" dirty="0"/>
              <a:t>How can AI support transport?</a:t>
            </a:r>
            <a:endParaRPr lang="en-US" b="1"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1566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9F8A-C21D-38C8-A2A8-ED9B514EAD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4554A8-AB0F-E36A-978F-7BD3E81CFEC8}"/>
              </a:ext>
            </a:extLst>
          </p:cNvPr>
          <p:cNvPicPr>
            <a:picLocks noChangeAspect="1"/>
          </p:cNvPicPr>
          <p:nvPr/>
        </p:nvPicPr>
        <p:blipFill>
          <a:blip r:embed="rId2"/>
          <a:stretch>
            <a:fillRect/>
          </a:stretch>
        </p:blipFill>
        <p:spPr>
          <a:xfrm>
            <a:off x="1226516" y="21771"/>
            <a:ext cx="9738968" cy="6858000"/>
          </a:xfrm>
          <a:prstGeom prst="rect">
            <a:avLst/>
          </a:prstGeom>
        </p:spPr>
      </p:pic>
      <p:sp>
        <p:nvSpPr>
          <p:cNvPr id="4" name="Text Placeholder 3">
            <a:extLst>
              <a:ext uri="{FF2B5EF4-FFF2-40B4-BE49-F238E27FC236}">
                <a16:creationId xmlns:a16="http://schemas.microsoft.com/office/drawing/2014/main" id="{ECEBC01D-3D17-B48A-82B7-77A607F89F78}"/>
              </a:ext>
            </a:extLst>
          </p:cNvPr>
          <p:cNvSpPr>
            <a:spLocks noGrp="1"/>
          </p:cNvSpPr>
          <p:nvPr>
            <p:ph type="body" sz="quarter" idx="18"/>
          </p:nvPr>
        </p:nvSpPr>
        <p:spPr>
          <a:xfrm>
            <a:off x="6781800" y="900101"/>
            <a:ext cx="5410200" cy="5957898"/>
          </a:xfrm>
          <a:solidFill>
            <a:schemeClr val="bg1"/>
          </a:solidFill>
        </p:spPr>
        <p:txBody>
          <a:bodyPr/>
          <a:lstStyle/>
          <a:p>
            <a:pPr marL="0">
              <a:lnSpc>
                <a:spcPct val="100000"/>
              </a:lnSpc>
              <a:defRPr sz="1400"/>
            </a:pPr>
            <a:r>
              <a:rPr sz="1800" dirty="0"/>
              <a:t>AI is not a single technology but a family of tools and techniques that can be applied throughout the transport ecosystem. This unit explores concrete applications across different transport domains.</a:t>
            </a:r>
            <a:endParaRPr lang="nb-NO" sz="1800" dirty="0"/>
          </a:p>
          <a:p>
            <a:pPr marL="0">
              <a:lnSpc>
                <a:spcPct val="150000"/>
              </a:lnSpc>
              <a:defRPr sz="1400"/>
            </a:pPr>
            <a:r>
              <a:rPr sz="1800" dirty="0"/>
              <a:t>Key application areas:</a:t>
            </a:r>
            <a:br>
              <a:rPr sz="1800" dirty="0"/>
            </a:br>
            <a:r>
              <a:rPr sz="1800" dirty="0"/>
              <a:t>• Autonomous and connected vehicles</a:t>
            </a:r>
            <a:br>
              <a:rPr sz="1800" dirty="0"/>
            </a:br>
            <a:r>
              <a:rPr sz="1800" dirty="0"/>
              <a:t>• Intelligent traffic management systems</a:t>
            </a:r>
            <a:br>
              <a:rPr sz="1800" dirty="0"/>
            </a:br>
            <a:r>
              <a:rPr sz="1800" dirty="0"/>
              <a:t>• Predictive maintenance and asset management</a:t>
            </a:r>
            <a:br>
              <a:rPr sz="1800" dirty="0"/>
            </a:br>
            <a:r>
              <a:rPr sz="1800" dirty="0"/>
              <a:t>• Logistics and route optimization</a:t>
            </a:r>
            <a:br>
              <a:rPr sz="1800" dirty="0"/>
            </a:br>
            <a:r>
              <a:rPr sz="1800" dirty="0"/>
              <a:t>• Safety analysis and accident prediction</a:t>
            </a:r>
            <a:br>
              <a:rPr sz="1800" dirty="0"/>
            </a:br>
            <a:r>
              <a:rPr sz="1800" dirty="0"/>
              <a:t>• Demand forecasting and capacity planning</a:t>
            </a:r>
            <a:br>
              <a:rPr sz="1800" dirty="0"/>
            </a:br>
            <a:br>
              <a:rPr sz="1800" dirty="0"/>
            </a:br>
            <a:r>
              <a:rPr sz="1800" dirty="0"/>
              <a:t>Each application demonstrates how AI transforms data into decisions, patterns into predictions, and reactive systems into proactive intelligence.</a:t>
            </a:r>
          </a:p>
        </p:txBody>
      </p:sp>
      <p:sp>
        <p:nvSpPr>
          <p:cNvPr id="3" name="Text Placeholder 2">
            <a:extLst>
              <a:ext uri="{FF2B5EF4-FFF2-40B4-BE49-F238E27FC236}">
                <a16:creationId xmlns:a16="http://schemas.microsoft.com/office/drawing/2014/main" id="{D50A2CEE-16B5-7EF5-EACB-8B422068AA5A}"/>
              </a:ext>
            </a:extLst>
          </p:cNvPr>
          <p:cNvSpPr>
            <a:spLocks noGrp="1"/>
          </p:cNvSpPr>
          <p:nvPr>
            <p:ph type="body" sz="quarter" idx="16"/>
          </p:nvPr>
        </p:nvSpPr>
        <p:spPr>
          <a:xfrm>
            <a:off x="1315685" y="97970"/>
            <a:ext cx="6911277" cy="687831"/>
          </a:xfrm>
          <a:solidFill>
            <a:schemeClr val="accent2"/>
          </a:solidFill>
        </p:spPr>
        <p:txBody>
          <a:bodyPr/>
          <a:lstStyle/>
          <a:p>
            <a:pPr algn="ctr"/>
            <a:r>
              <a:rPr lang="fr-FR" sz="3200" dirty="0">
                <a:solidFill>
                  <a:schemeClr val="bg1"/>
                </a:solidFill>
              </a:rPr>
              <a:t>AI applications </a:t>
            </a:r>
            <a:r>
              <a:rPr lang="fr-FR" sz="3200" dirty="0" err="1">
                <a:solidFill>
                  <a:schemeClr val="bg1"/>
                </a:solidFill>
              </a:rPr>
              <a:t>across</a:t>
            </a:r>
            <a:r>
              <a:rPr lang="fr-FR" sz="3200" dirty="0">
                <a:solidFill>
                  <a:schemeClr val="bg1"/>
                </a:solidFill>
              </a:rPr>
              <a:t> transport modes </a:t>
            </a:r>
            <a:endParaRPr lang="en-US" sz="3200" dirty="0">
              <a:solidFill>
                <a:schemeClr val="bg1"/>
              </a:solidFill>
            </a:endParaRPr>
          </a:p>
        </p:txBody>
      </p:sp>
    </p:spTree>
    <p:extLst>
      <p:ext uri="{BB962C8B-B14F-4D97-AF65-F5344CB8AC3E}">
        <p14:creationId xmlns:p14="http://schemas.microsoft.com/office/powerpoint/2010/main" val="1722726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323506" y="1772037"/>
            <a:ext cx="5481672" cy="4522089"/>
          </a:xfrm>
        </p:spPr>
        <p:txBody>
          <a:bodyPr/>
          <a:lstStyle/>
          <a:p>
            <a:pPr marL="0">
              <a:lnSpc>
                <a:spcPct val="100000"/>
              </a:lnSpc>
              <a:defRPr sz="1200"/>
            </a:pPr>
            <a:r>
              <a:rPr sz="1900" b="1" dirty="0"/>
              <a:t>Advanced </a:t>
            </a:r>
            <a:r>
              <a:rPr lang="nb-NO" sz="1900" b="1" dirty="0"/>
              <a:t>D</a:t>
            </a:r>
            <a:r>
              <a:rPr sz="1900" b="1" dirty="0"/>
              <a:t>river </a:t>
            </a:r>
            <a:r>
              <a:rPr lang="nb-NO" sz="1900" b="1" dirty="0" err="1"/>
              <a:t>Assistance</a:t>
            </a:r>
            <a:r>
              <a:rPr lang="nb-NO" sz="1900" b="1" dirty="0"/>
              <a:t> </a:t>
            </a:r>
            <a:r>
              <a:rPr sz="1900" b="1" dirty="0"/>
              <a:t>Systems (ADAS): </a:t>
            </a:r>
            <a:endParaRPr lang="nb-NO" sz="1900" b="1" dirty="0"/>
          </a:p>
          <a:p>
            <a:pPr marL="0">
              <a:lnSpc>
                <a:spcPct val="100000"/>
              </a:lnSpc>
              <a:defRPr sz="1200"/>
            </a:pPr>
            <a:r>
              <a:rPr sz="1900" dirty="0"/>
              <a:t>AI-powered systems like adaptive cruise control, lane-keeping assist, and automatic emergency braking are already standard in many vehicles. These systems use computer vision and sensor fusion to understand the driving environment and intervene when needed.</a:t>
            </a:r>
            <a:br>
              <a:rPr sz="1900" dirty="0"/>
            </a:br>
            <a:endParaRPr lang="nb-NO" sz="1900" dirty="0"/>
          </a:p>
          <a:p>
            <a:pPr marL="0">
              <a:lnSpc>
                <a:spcPct val="100000"/>
              </a:lnSpc>
              <a:defRPr sz="1200"/>
            </a:pPr>
            <a:r>
              <a:rPr sz="1900" b="1" dirty="0"/>
              <a:t>Route optimization and navigation: </a:t>
            </a:r>
            <a:endParaRPr lang="nb-NO" sz="1900" b="1" dirty="0"/>
          </a:p>
          <a:p>
            <a:pPr marL="0">
              <a:lnSpc>
                <a:spcPct val="100000"/>
              </a:lnSpc>
              <a:defRPr sz="1200"/>
            </a:pPr>
            <a:r>
              <a:rPr sz="1900" dirty="0"/>
              <a:t>AI algorithms process real-time traffic data, historical patterns, weather conditions, and events to suggest optimal routes. For commercial fleets, this translates to significant fuel savings and improved delivery reliability.</a:t>
            </a:r>
            <a:br>
              <a:rPr sz="1400" dirty="0"/>
            </a:br>
            <a:endParaRPr sz="1400" dirty="0"/>
          </a:p>
        </p:txBody>
      </p:sp>
      <p:sp>
        <p:nvSpPr>
          <p:cNvPr id="7" name="Text Placeholder 6">
            <a:extLst>
              <a:ext uri="{FF2B5EF4-FFF2-40B4-BE49-F238E27FC236}">
                <a16:creationId xmlns:a16="http://schemas.microsoft.com/office/drawing/2014/main" id="{C9E81492-C0D2-9527-7D2B-1E158C258BC2}"/>
              </a:ext>
            </a:extLst>
          </p:cNvPr>
          <p:cNvSpPr>
            <a:spLocks noGrp="1"/>
          </p:cNvSpPr>
          <p:nvPr>
            <p:ph type="body" sz="quarter" idx="16"/>
          </p:nvPr>
        </p:nvSpPr>
        <p:spPr>
          <a:xfrm>
            <a:off x="6234078" y="175022"/>
            <a:ext cx="5660529" cy="992652"/>
          </a:xfrm>
        </p:spPr>
        <p:txBody>
          <a:bodyPr/>
          <a:lstStyle/>
          <a:p>
            <a:r>
              <a:rPr lang="fr-FR" sz="3400" dirty="0"/>
              <a:t>AI applications </a:t>
            </a:r>
            <a:r>
              <a:rPr lang="fr-FR" sz="3400" dirty="0" err="1"/>
              <a:t>across</a:t>
            </a:r>
            <a:r>
              <a:rPr lang="fr-FR" sz="3400" dirty="0"/>
              <a:t> transport modes: From assistance to </a:t>
            </a:r>
            <a:r>
              <a:rPr lang="fr-FR" sz="3400" dirty="0" err="1"/>
              <a:t>autonomy</a:t>
            </a:r>
            <a:endParaRPr lang="en-US" sz="3400" dirty="0"/>
          </a:p>
        </p:txBody>
      </p:sp>
      <p:sp>
        <p:nvSpPr>
          <p:cNvPr id="17" name="Freeform 16">
            <a:extLst>
              <a:ext uri="{FF2B5EF4-FFF2-40B4-BE49-F238E27FC236}">
                <a16:creationId xmlns:a16="http://schemas.microsoft.com/office/drawing/2014/main" id="{C8360E4A-8E65-C345-8A2D-83BC68CF6896}"/>
              </a:ext>
            </a:extLst>
          </p:cNvPr>
          <p:cNvSpPr/>
          <p:nvPr/>
        </p:nvSpPr>
        <p:spPr>
          <a:xfrm rot="5551673">
            <a:off x="10264922" y="4995262"/>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122" name="Picture 2" descr="A large container cargo ship can be seen traveling across the ocean in ...">
            <a:extLst>
              <a:ext uri="{FF2B5EF4-FFF2-40B4-BE49-F238E27FC236}">
                <a16:creationId xmlns:a16="http://schemas.microsoft.com/office/drawing/2014/main" id="{FDBA71CC-D00B-B996-6C09-5E4E81310DFA}"/>
              </a:ext>
            </a:extLst>
          </p:cNvPr>
          <p:cNvPicPr>
            <a:picLocks noGrp="1" noChangeAspect="1" noChangeArrowheads="1"/>
          </p:cNvPicPr>
          <p:nvPr>
            <p:ph type="pic" sz="quarter" idx="44"/>
          </p:nvPr>
        </p:nvPicPr>
        <p:blipFill>
          <a:blip r:embed="rId2">
            <a:extLst>
              <a:ext uri="{28A0092B-C50C-407E-A947-70E740481C1C}">
                <a14:useLocalDpi xmlns:a14="http://schemas.microsoft.com/office/drawing/2010/main" val="0"/>
              </a:ext>
            </a:extLst>
          </a:blip>
          <a:srcRect l="18779" r="18779"/>
          <a:stretch>
            <a:fillRect/>
          </a:stretch>
        </p:blipFill>
        <p:spPr bwMode="auto">
          <a:xfrm>
            <a:off x="297393" y="260747"/>
            <a:ext cx="5660531" cy="649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1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C66FA9-F260-4D2D-51E1-610A7127B763}"/>
              </a:ext>
            </a:extLst>
          </p:cNvPr>
          <p:cNvPicPr>
            <a:picLocks noGrp="1" noChangeAspect="1"/>
          </p:cNvPicPr>
          <p:nvPr>
            <p:ph type="pic" sz="quarter" idx="44"/>
          </p:nvPr>
        </p:nvPicPr>
        <p:blipFill>
          <a:blip r:embed="rId2"/>
          <a:srcRect l="18785" r="18785"/>
          <a:stretch>
            <a:fillRect/>
          </a:stretch>
        </p:blipFill>
        <p:spPr>
          <a:xfrm>
            <a:off x="0" y="475351"/>
            <a:ext cx="5660531" cy="6045736"/>
          </a:xfrm>
        </p:spPr>
      </p:pic>
      <p:sp>
        <p:nvSpPr>
          <p:cNvPr id="3" name="Text Placeholder 2">
            <a:extLst>
              <a:ext uri="{FF2B5EF4-FFF2-40B4-BE49-F238E27FC236}">
                <a16:creationId xmlns:a16="http://schemas.microsoft.com/office/drawing/2014/main" id="{9A80B89F-51E5-4FDF-65DA-BE63E45DEFFA}"/>
              </a:ext>
            </a:extLst>
          </p:cNvPr>
          <p:cNvSpPr>
            <a:spLocks noGrp="1"/>
          </p:cNvSpPr>
          <p:nvPr>
            <p:ph type="body" sz="quarter" idx="18"/>
          </p:nvPr>
        </p:nvSpPr>
        <p:spPr>
          <a:xfrm>
            <a:off x="6250174" y="1625974"/>
            <a:ext cx="5579876" cy="4722679"/>
          </a:xfrm>
        </p:spPr>
        <p:txBody>
          <a:bodyPr/>
          <a:lstStyle/>
          <a:p>
            <a:pPr marL="0" indent="0">
              <a:lnSpc>
                <a:spcPct val="100000"/>
              </a:lnSpc>
            </a:pPr>
            <a:r>
              <a:rPr lang="en-US" sz="2100" b="1" dirty="0"/>
              <a:t>Traffic flow management: </a:t>
            </a:r>
          </a:p>
          <a:p>
            <a:pPr marL="0" indent="0">
              <a:lnSpc>
                <a:spcPct val="100000"/>
              </a:lnSpc>
            </a:pPr>
            <a:r>
              <a:rPr lang="en-US" sz="2100" dirty="0"/>
              <a:t>Cities use AI to analyze traffic patterns and dynamically adjust signal timing, lane configurations, and speed limits. Machine learning models predict congestion before it occurs, enabling proactive interventions.</a:t>
            </a:r>
            <a:br>
              <a:rPr lang="en-US" sz="2100" dirty="0"/>
            </a:br>
            <a:br>
              <a:rPr lang="en-US" sz="2100" dirty="0"/>
            </a:br>
            <a:r>
              <a:rPr lang="en-US" sz="2100" b="1" dirty="0"/>
              <a:t>The autonomous vehicle frontier: </a:t>
            </a:r>
          </a:p>
          <a:p>
            <a:pPr marL="0" indent="0">
              <a:lnSpc>
                <a:spcPct val="100000"/>
              </a:lnSpc>
            </a:pPr>
            <a:r>
              <a:rPr lang="en-US" sz="2100" dirty="0"/>
              <a:t>Self-driving vehicles represent the most ambitious AI application in transport. While fully autonomous cars remain under development, AI is already handling specific scenarios like highway driving, parking, and operation in controlled environments.</a:t>
            </a:r>
          </a:p>
        </p:txBody>
      </p:sp>
      <p:sp>
        <p:nvSpPr>
          <p:cNvPr id="4" name="Text Placeholder 3">
            <a:extLst>
              <a:ext uri="{FF2B5EF4-FFF2-40B4-BE49-F238E27FC236}">
                <a16:creationId xmlns:a16="http://schemas.microsoft.com/office/drawing/2014/main" id="{C6D9E5A6-127C-BFA9-6DD2-8D17B0AEBF19}"/>
              </a:ext>
            </a:extLst>
          </p:cNvPr>
          <p:cNvSpPr>
            <a:spLocks noGrp="1"/>
          </p:cNvSpPr>
          <p:nvPr>
            <p:ph type="body" sz="quarter" idx="16"/>
          </p:nvPr>
        </p:nvSpPr>
        <p:spPr>
          <a:xfrm>
            <a:off x="6191083" y="261697"/>
            <a:ext cx="4757375" cy="992652"/>
          </a:xfrm>
        </p:spPr>
        <p:txBody>
          <a:bodyPr/>
          <a:lstStyle/>
          <a:p>
            <a:r>
              <a:rPr lang="fr-FR" dirty="0"/>
              <a:t>AI applications </a:t>
            </a:r>
            <a:r>
              <a:rPr lang="fr-FR" dirty="0" err="1"/>
              <a:t>across</a:t>
            </a:r>
            <a:r>
              <a:rPr lang="fr-FR" dirty="0"/>
              <a:t> transport modes </a:t>
            </a:r>
            <a:endParaRPr lang="en-US" dirty="0"/>
          </a:p>
        </p:txBody>
      </p:sp>
    </p:spTree>
    <p:extLst>
      <p:ext uri="{BB962C8B-B14F-4D97-AF65-F5344CB8AC3E}">
        <p14:creationId xmlns:p14="http://schemas.microsoft.com/office/powerpoint/2010/main" val="3160835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2" name="Freeform 16">
            <a:extLst>
              <a:ext uri="{FF2B5EF4-FFF2-40B4-BE49-F238E27FC236}">
                <a16:creationId xmlns:a16="http://schemas.microsoft.com/office/drawing/2014/main" id="{0074FFDF-7FEA-9CEC-1C70-5DF08F458538}"/>
              </a:ext>
            </a:extLst>
          </p:cNvPr>
          <p:cNvSpPr/>
          <p:nvPr/>
        </p:nvSpPr>
        <p:spPr>
          <a:xfrm rot="20623979">
            <a:off x="4206616" y="-27150"/>
            <a:ext cx="2183788" cy="1463712"/>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435469" y="1240152"/>
            <a:ext cx="5584284" cy="4377696"/>
          </a:xfrm>
        </p:spPr>
        <p:txBody>
          <a:bodyPr/>
          <a:lstStyle/>
          <a:p>
            <a:pPr marL="0">
              <a:lnSpc>
                <a:spcPct val="100000"/>
              </a:lnSpc>
              <a:defRPr sz="1200"/>
            </a:pPr>
            <a:r>
              <a:rPr lang="en-GB" sz="2200" b="1" dirty="0"/>
              <a:t>AI in railway operations</a:t>
            </a:r>
            <a:br>
              <a:rPr sz="2000" dirty="0"/>
            </a:br>
            <a:endParaRPr lang="nb-NO" sz="2000" dirty="0"/>
          </a:p>
          <a:p>
            <a:pPr marL="0">
              <a:lnSpc>
                <a:spcPct val="100000"/>
              </a:lnSpc>
              <a:defRPr sz="1200"/>
            </a:pPr>
            <a:r>
              <a:rPr sz="2000" b="1" dirty="0"/>
              <a:t>Predictive maintenance: </a:t>
            </a:r>
            <a:endParaRPr lang="nb-NO" sz="2000" b="1" dirty="0"/>
          </a:p>
          <a:p>
            <a:pPr marL="0">
              <a:lnSpc>
                <a:spcPct val="100000"/>
              </a:lnSpc>
              <a:defRPr sz="1200"/>
            </a:pPr>
            <a:r>
              <a:rPr sz="2000" dirty="0"/>
              <a:t>AI analyzes data from thousands of sensors on trains and tracks to predict component failures days or weeks before they occur. This prevents costly breakdowns and improves safety by addressing issues proactively.</a:t>
            </a:r>
            <a:br>
              <a:rPr sz="2000" dirty="0"/>
            </a:br>
            <a:br>
              <a:rPr sz="2000" dirty="0"/>
            </a:br>
            <a:r>
              <a:rPr sz="2000" b="1" dirty="0"/>
              <a:t>Timetable optimization: </a:t>
            </a:r>
            <a:endParaRPr lang="nb-NO" sz="2000" b="1" dirty="0"/>
          </a:p>
          <a:p>
            <a:pPr marL="0">
              <a:lnSpc>
                <a:spcPct val="100000"/>
              </a:lnSpc>
              <a:defRPr sz="1200"/>
            </a:pPr>
            <a:r>
              <a:rPr sz="2000" dirty="0"/>
              <a:t>Machine learning algorithms create railway schedules that maximize network capacity while minimizing conflicts and delays. AI can simulate thousands of scenarios to find optimal solutions that human planners would need months to develop.</a:t>
            </a:r>
            <a:br>
              <a:rPr dirty="0"/>
            </a:br>
            <a:endParaRPr dirty="0"/>
          </a:p>
        </p:txBody>
      </p:sp>
      <p:sp>
        <p:nvSpPr>
          <p:cNvPr id="7" name="Text Placeholder 6">
            <a:extLst>
              <a:ext uri="{FF2B5EF4-FFF2-40B4-BE49-F238E27FC236}">
                <a16:creationId xmlns:a16="http://schemas.microsoft.com/office/drawing/2014/main" id="{4FB1E40F-0BBC-8647-EE65-B75BFFC9A92E}"/>
              </a:ext>
            </a:extLst>
          </p:cNvPr>
          <p:cNvSpPr>
            <a:spLocks noGrp="1"/>
          </p:cNvSpPr>
          <p:nvPr>
            <p:ph type="body" sz="quarter" idx="16"/>
          </p:nvPr>
        </p:nvSpPr>
        <p:spPr>
          <a:xfrm>
            <a:off x="393533" y="299692"/>
            <a:ext cx="4757375" cy="992652"/>
          </a:xfrm>
        </p:spPr>
        <p:txBody>
          <a:bodyPr/>
          <a:lstStyle/>
          <a:p>
            <a:r>
              <a:rPr lang="en-US" dirty="0"/>
              <a:t>Unit 3 continued</a:t>
            </a:r>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7B60B659-CEC8-6EE6-C1D5-374C6A26AFC8}"/>
              </a:ext>
            </a:extLst>
          </p:cNvPr>
          <p:cNvPicPr>
            <a:picLocks noGrp="1" noChangeAspect="1"/>
          </p:cNvPicPr>
          <p:nvPr>
            <p:ph type="pic" sz="quarter" idx="44"/>
          </p:nvPr>
        </p:nvPicPr>
        <p:blipFill>
          <a:blip r:embed="rId2"/>
          <a:srcRect l="3178" r="3178"/>
          <a:stretch>
            <a:fillRect/>
          </a:stretch>
        </p:blipFill>
        <p:spPr>
          <a:xfrm>
            <a:off x="6096000" y="134112"/>
            <a:ext cx="5660531" cy="6529277"/>
          </a:xfrm>
        </p:spPr>
      </p:pic>
    </p:spTree>
    <p:extLst>
      <p:ext uri="{BB962C8B-B14F-4D97-AF65-F5344CB8AC3E}">
        <p14:creationId xmlns:p14="http://schemas.microsoft.com/office/powerpoint/2010/main" val="1337061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F2A076BC-B9F8-0D53-7D75-377D9E8CC082}"/>
              </a:ext>
            </a:extLst>
          </p:cNvPr>
          <p:cNvSpPr/>
          <p:nvPr/>
        </p:nvSpPr>
        <p:spPr>
          <a:xfrm rot="10270215">
            <a:off x="-245233" y="5351994"/>
            <a:ext cx="2045350" cy="185117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06FE55C5-B87E-707E-B694-C6CD44841CC1}"/>
              </a:ext>
            </a:extLst>
          </p:cNvPr>
          <p:cNvPicPr>
            <a:picLocks noGrp="1" noChangeAspect="1"/>
          </p:cNvPicPr>
          <p:nvPr>
            <p:ph type="pic" sz="quarter" idx="44"/>
          </p:nvPr>
        </p:nvPicPr>
        <p:blipFill>
          <a:blip r:embed="rId2"/>
          <a:srcRect l="18785" r="18785"/>
          <a:stretch>
            <a:fillRect/>
          </a:stretch>
        </p:blipFill>
        <p:spPr>
          <a:xfrm>
            <a:off x="6434850" y="529377"/>
            <a:ext cx="5660531" cy="6045736"/>
          </a:xfrm>
        </p:spPr>
      </p:pic>
      <p:sp>
        <p:nvSpPr>
          <p:cNvPr id="3" name="Text Placeholder 2">
            <a:extLst>
              <a:ext uri="{FF2B5EF4-FFF2-40B4-BE49-F238E27FC236}">
                <a16:creationId xmlns:a16="http://schemas.microsoft.com/office/drawing/2014/main" id="{065B54D0-5CA6-39E7-8AE1-BCF715BC59B0}"/>
              </a:ext>
            </a:extLst>
          </p:cNvPr>
          <p:cNvSpPr>
            <a:spLocks noGrp="1"/>
          </p:cNvSpPr>
          <p:nvPr>
            <p:ph type="body" sz="quarter" idx="18"/>
          </p:nvPr>
        </p:nvSpPr>
        <p:spPr>
          <a:xfrm>
            <a:off x="595498" y="1240152"/>
            <a:ext cx="5500501" cy="4377696"/>
          </a:xfrm>
        </p:spPr>
        <p:txBody>
          <a:bodyPr/>
          <a:lstStyle/>
          <a:p>
            <a:pPr marL="0" indent="0">
              <a:lnSpc>
                <a:spcPct val="100000"/>
              </a:lnSpc>
            </a:pPr>
            <a:r>
              <a:rPr lang="en-US" sz="2000" b="1" dirty="0"/>
              <a:t>Energy efficiency: </a:t>
            </a:r>
          </a:p>
          <a:p>
            <a:pPr marL="0" indent="0">
              <a:lnSpc>
                <a:spcPct val="100000"/>
              </a:lnSpc>
            </a:pPr>
            <a:r>
              <a:rPr lang="en-US" sz="2000" dirty="0"/>
              <a:t>AI systems optimize train acceleration and braking patterns to minimize energy consumption while maintaining schedules. Some railway operators have reduced energy use by 15-20% using AI-powered driving assistance.</a:t>
            </a:r>
          </a:p>
          <a:p>
            <a:pPr marL="0" indent="0">
              <a:lnSpc>
                <a:spcPct val="100000"/>
              </a:lnSpc>
            </a:pPr>
            <a:endParaRPr lang="en-US" sz="2000" dirty="0"/>
          </a:p>
          <a:p>
            <a:pPr marL="0" indent="0">
              <a:lnSpc>
                <a:spcPct val="100000"/>
              </a:lnSpc>
            </a:pPr>
            <a:r>
              <a:rPr lang="en-US" sz="2000" b="1" dirty="0"/>
              <a:t>Safety monitoring: </a:t>
            </a:r>
          </a:p>
          <a:p>
            <a:pPr marL="0" indent="0">
              <a:lnSpc>
                <a:spcPct val="100000"/>
              </a:lnSpc>
            </a:pPr>
            <a:r>
              <a:rPr lang="en-US" sz="2000" dirty="0"/>
              <a:t>Computer vision systems inspect tracks, detect obstacles, and monitor passenger behavior to identify safety risks. AI can spot maintenance issues that human inspectors might miss and alert operators to potential security concerns.</a:t>
            </a:r>
          </a:p>
        </p:txBody>
      </p:sp>
      <p:sp>
        <p:nvSpPr>
          <p:cNvPr id="4" name="Text Placeholder 3">
            <a:extLst>
              <a:ext uri="{FF2B5EF4-FFF2-40B4-BE49-F238E27FC236}">
                <a16:creationId xmlns:a16="http://schemas.microsoft.com/office/drawing/2014/main" id="{BA4B89DD-C643-B2EF-786D-20067CB40C15}"/>
              </a:ext>
            </a:extLst>
          </p:cNvPr>
          <p:cNvSpPr>
            <a:spLocks noGrp="1"/>
          </p:cNvSpPr>
          <p:nvPr>
            <p:ph type="body" sz="quarter" idx="16"/>
          </p:nvPr>
        </p:nvSpPr>
        <p:spPr>
          <a:xfrm>
            <a:off x="536408" y="372534"/>
            <a:ext cx="4757375" cy="700433"/>
          </a:xfrm>
        </p:spPr>
        <p:txBody>
          <a:bodyPr/>
          <a:lstStyle/>
          <a:p>
            <a:r>
              <a:rPr lang="en-US" dirty="0"/>
              <a:t>Unit 3 continued</a:t>
            </a:r>
          </a:p>
          <a:p>
            <a:endParaRPr lang="en-US" dirty="0"/>
          </a:p>
        </p:txBody>
      </p:sp>
    </p:spTree>
    <p:extLst>
      <p:ext uri="{BB962C8B-B14F-4D97-AF65-F5344CB8AC3E}">
        <p14:creationId xmlns:p14="http://schemas.microsoft.com/office/powerpoint/2010/main" val="266258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209322" y="1246695"/>
            <a:ext cx="8051154" cy="657788"/>
          </a:xfrm>
        </p:spPr>
        <p:txBody>
          <a:bodyPr/>
          <a:lstStyle/>
          <a:p>
            <a:r>
              <a:rPr lang="en-US" dirty="0"/>
              <a:t>Amsterdam’s smart traffic management</a:t>
            </a:r>
          </a:p>
        </p:txBody>
      </p:sp>
      <p:sp>
        <p:nvSpPr>
          <p:cNvPr id="9" name="Plassholder for bilde 8">
            <a:extLst>
              <a:ext uri="{FF2B5EF4-FFF2-40B4-BE49-F238E27FC236}">
                <a16:creationId xmlns:a16="http://schemas.microsoft.com/office/drawing/2014/main" id="{3EED783A-392D-AD70-4163-E9E01ABBE688}"/>
              </a:ext>
            </a:extLst>
          </p:cNvPr>
          <p:cNvSpPr>
            <a:spLocks noGrp="1"/>
          </p:cNvSpPr>
          <p:nvPr>
            <p:ph type="pic" sz="quarter" idx="10"/>
          </p:nvPr>
        </p:nvSpPr>
        <p:spPr/>
        <p:txBody>
          <a:bodyPr/>
          <a:lstStyle/>
          <a:p>
            <a:endParaRPr lang="en-GB"/>
          </a:p>
        </p:txBody>
      </p:sp>
      <p:pic>
        <p:nvPicPr>
          <p:cNvPr id="3" name="Media på Internett 2" title="En Route to Success | Smart Mobility Amsterdam | Data and traffic control">
            <a:hlinkClick r:id="" action="ppaction://media"/>
            <a:extLst>
              <a:ext uri="{FF2B5EF4-FFF2-40B4-BE49-F238E27FC236}">
                <a16:creationId xmlns:a16="http://schemas.microsoft.com/office/drawing/2014/main" id="{B3564964-F2AF-19FA-A4D5-FCDF24D46AF0}"/>
              </a:ext>
            </a:extLst>
          </p:cNvPr>
          <p:cNvPicPr>
            <a:picLocks noRot="1" noChangeAspect="1"/>
          </p:cNvPicPr>
          <p:nvPr>
            <a:videoFile r:link="rId1"/>
          </p:nvPr>
        </p:nvPicPr>
        <p:blipFill>
          <a:blip r:embed="rId3"/>
          <a:stretch>
            <a:fillRect/>
          </a:stretch>
        </p:blipFill>
        <p:spPr>
          <a:xfrm>
            <a:off x="8510016" y="1225179"/>
            <a:ext cx="2566185" cy="4386126"/>
          </a:xfrm>
          <a:prstGeom prst="rect">
            <a:avLst/>
          </a:prstGeom>
        </p:spPr>
      </p:pic>
      <p:sp>
        <p:nvSpPr>
          <p:cNvPr id="11" name="TekstSylinder 10">
            <a:extLst>
              <a:ext uri="{FF2B5EF4-FFF2-40B4-BE49-F238E27FC236}">
                <a16:creationId xmlns:a16="http://schemas.microsoft.com/office/drawing/2014/main" id="{6F13E856-49AD-9196-BF30-539CB48E8F42}"/>
              </a:ext>
            </a:extLst>
          </p:cNvPr>
          <p:cNvSpPr txBox="1"/>
          <p:nvPr/>
        </p:nvSpPr>
        <p:spPr>
          <a:xfrm>
            <a:off x="205633" y="2312016"/>
            <a:ext cx="8376391" cy="4435189"/>
          </a:xfrm>
          <a:prstGeom prst="rect">
            <a:avLst/>
          </a:prstGeom>
          <a:noFill/>
        </p:spPr>
        <p:txBody>
          <a:bodyPr wrap="square">
            <a:spAutoFit/>
          </a:bodyPr>
          <a:lstStyle/>
          <a:p>
            <a:pPr>
              <a:lnSpc>
                <a:spcPct val="150000"/>
              </a:lnSpc>
            </a:pPr>
            <a:r>
              <a:rPr lang="en-US" sz="1800" b="1" i="1" dirty="0">
                <a:solidFill>
                  <a:srgbClr val="262626"/>
                </a:solidFill>
              </a:rPr>
              <a:t>Video 5: “En Route to Success"</a:t>
            </a:r>
            <a:endParaRPr lang="en-US" sz="1800" dirty="0">
              <a:solidFill>
                <a:srgbClr val="262626"/>
              </a:solidFill>
            </a:endParaRPr>
          </a:p>
          <a:p>
            <a:pPr lvl="0">
              <a:lnSpc>
                <a:spcPct val="150000"/>
              </a:lnSpc>
            </a:pPr>
            <a:r>
              <a:rPr lang="en-US" sz="1800" b="1" dirty="0">
                <a:solidFill>
                  <a:srgbClr val="262626"/>
                </a:solidFill>
              </a:rPr>
              <a:t>Link:</a:t>
            </a:r>
            <a:r>
              <a:rPr lang="en-US" sz="1800" dirty="0">
                <a:solidFill>
                  <a:srgbClr val="262626"/>
                </a:solidFill>
              </a:rPr>
              <a:t> </a:t>
            </a:r>
            <a:r>
              <a:rPr lang="en-US" sz="1050" b="1" dirty="0">
                <a:solidFill>
                  <a:srgbClr val="262626"/>
                </a:solidFill>
              </a:rPr>
              <a:t>https://www.youtube.com/watch?v=fkj0TDPEVTk</a:t>
            </a:r>
          </a:p>
          <a:p>
            <a:pPr lvl="0">
              <a:lnSpc>
                <a:spcPct val="150000"/>
              </a:lnSpc>
            </a:pPr>
            <a:r>
              <a:rPr lang="en-US" sz="1800" b="1" dirty="0">
                <a:solidFill>
                  <a:srgbClr val="262626"/>
                </a:solidFill>
              </a:rPr>
              <a:t>Duration:</a:t>
            </a:r>
            <a:r>
              <a:rPr lang="en-US" sz="1800" dirty="0">
                <a:solidFill>
                  <a:srgbClr val="262626"/>
                </a:solidFill>
              </a:rPr>
              <a:t> 04:29 minutes</a:t>
            </a:r>
          </a:p>
          <a:p>
            <a:pPr>
              <a:lnSpc>
                <a:spcPct val="150000"/>
              </a:lnSpc>
            </a:pPr>
            <a:r>
              <a:rPr lang="en-US" sz="1800" b="1" dirty="0">
                <a:solidFill>
                  <a:srgbClr val="262626"/>
                </a:solidFill>
              </a:rPr>
              <a:t>Content:</a:t>
            </a:r>
            <a:r>
              <a:rPr lang="en-US" sz="1800" dirty="0">
                <a:solidFill>
                  <a:srgbClr val="262626"/>
                </a:solidFill>
              </a:rPr>
              <a:t> </a:t>
            </a:r>
            <a:r>
              <a:rPr lang="en-GB" dirty="0">
                <a:solidFill>
                  <a:srgbClr val="262626"/>
                </a:solidFill>
              </a:rPr>
              <a:t>In </a:t>
            </a:r>
            <a:r>
              <a:rPr lang="en-GB" i="1" dirty="0">
                <a:solidFill>
                  <a:srgbClr val="262626"/>
                </a:solidFill>
              </a:rPr>
              <a:t>En Route to Success</a:t>
            </a:r>
            <a:r>
              <a:rPr lang="en-GB" dirty="0">
                <a:solidFill>
                  <a:srgbClr val="262626"/>
                </a:solidFill>
              </a:rPr>
              <a:t>, mobility experts look at Amsterdam, a city with more bikes than people and big ambitions to become the world’s leading smart mobility hub. With all its challenges, how is Amsterdam mapping its route to success? </a:t>
            </a:r>
          </a:p>
          <a:p>
            <a:pPr>
              <a:lnSpc>
                <a:spcPct val="150000"/>
              </a:lnSpc>
            </a:pPr>
            <a:r>
              <a:rPr lang="en-US" sz="1600" dirty="0">
                <a:solidFill>
                  <a:srgbClr val="262626"/>
                </a:solidFill>
              </a:rPr>
              <a:t>• 10% reduction in vehicle loss hours</a:t>
            </a:r>
          </a:p>
          <a:p>
            <a:pPr>
              <a:lnSpc>
                <a:spcPct val="150000"/>
              </a:lnSpc>
            </a:pPr>
            <a:r>
              <a:rPr lang="en-US" sz="1600" dirty="0">
                <a:solidFill>
                  <a:srgbClr val="262626"/>
                </a:solidFill>
              </a:rPr>
              <a:t>• Joint automated management across 3 road authorities</a:t>
            </a:r>
          </a:p>
          <a:p>
            <a:pPr>
              <a:lnSpc>
                <a:spcPct val="150000"/>
              </a:lnSpc>
            </a:pPr>
            <a:r>
              <a:rPr lang="en-US" sz="1600" dirty="0">
                <a:solidFill>
                  <a:srgbClr val="262626"/>
                </a:solidFill>
              </a:rPr>
              <a:t>• Smart parking reduces search time by 43%</a:t>
            </a:r>
          </a:p>
          <a:p>
            <a:pPr>
              <a:lnSpc>
                <a:spcPct val="150000"/>
              </a:lnSpc>
            </a:pPr>
            <a:r>
              <a:rPr lang="en-US" sz="1600" dirty="0">
                <a:solidFill>
                  <a:srgbClr val="262626"/>
                </a:solidFill>
              </a:rPr>
              <a:t>• EU-funded innovation project</a:t>
            </a:r>
          </a:p>
          <a:p>
            <a:pPr lvl="0">
              <a:lnSpc>
                <a:spcPct val="150000"/>
              </a:lnSpc>
            </a:pPr>
            <a:endParaRPr lang="en-GB" dirty="0">
              <a:solidFill>
                <a:srgbClr val="262626"/>
              </a:solidFill>
            </a:endParaRPr>
          </a:p>
        </p:txBody>
      </p:sp>
    </p:spTree>
    <p:extLst>
      <p:ext uri="{BB962C8B-B14F-4D97-AF65-F5344CB8AC3E}">
        <p14:creationId xmlns:p14="http://schemas.microsoft.com/office/powerpoint/2010/main" val="25091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fia Metro">
            <a:extLst>
              <a:ext uri="{FF2B5EF4-FFF2-40B4-BE49-F238E27FC236}">
                <a16:creationId xmlns:a16="http://schemas.microsoft.com/office/drawing/2014/main" id="{5D742449-2895-B829-D805-76646EBAE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93" r="9078"/>
          <a:stretch>
            <a:fillRect/>
          </a:stretch>
        </p:blipFill>
        <p:spPr bwMode="auto">
          <a:xfrm>
            <a:off x="6096000" y="439730"/>
            <a:ext cx="5452533" cy="6045736"/>
          </a:xfrm>
          <a:prstGeom prst="rect">
            <a:avLst/>
          </a:prstGeom>
          <a:solidFill>
            <a:srgbClr val="FFFFFF"/>
          </a:solidFill>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191425" y="1240152"/>
            <a:ext cx="5734090" cy="5617848"/>
          </a:xfrm>
        </p:spPr>
        <p:txBody>
          <a:bodyPr>
            <a:noAutofit/>
          </a:bodyPr>
          <a:lstStyle/>
          <a:p>
            <a:pPr marL="0" indent="0">
              <a:lnSpc>
                <a:spcPct val="100000"/>
              </a:lnSpc>
              <a:defRPr sz="1100"/>
            </a:pPr>
            <a:r>
              <a:rPr lang="en-GB" sz="1800" b="1" dirty="0"/>
              <a:t>Background: </a:t>
            </a:r>
          </a:p>
          <a:p>
            <a:pPr marL="0" indent="0">
              <a:lnSpc>
                <a:spcPct val="100000"/>
              </a:lnSpc>
              <a:defRPr sz="1100"/>
            </a:pPr>
            <a:r>
              <a:rPr lang="en-GB" sz="1800" dirty="0"/>
              <a:t>Sofia's metro system serves over 300,000 passengers daily. Unplanned equipment failures caused service disruptions averaging 15 incidents per month, affecting passenger satisfaction and operational costs.</a:t>
            </a:r>
            <a:br>
              <a:rPr lang="en-GB" sz="1800" dirty="0"/>
            </a:br>
            <a:br>
              <a:rPr lang="en-GB" sz="1800" dirty="0"/>
            </a:br>
            <a:r>
              <a:rPr lang="en-GB" sz="1800" b="1" dirty="0"/>
              <a:t>AI solution: </a:t>
            </a:r>
          </a:p>
          <a:p>
            <a:pPr marL="0" indent="0">
              <a:lnSpc>
                <a:spcPct val="100000"/>
              </a:lnSpc>
              <a:defRPr sz="1100"/>
            </a:pPr>
            <a:r>
              <a:rPr lang="en-GB" sz="1800" dirty="0"/>
              <a:t>Installed vibration, temperature, and acoustic sensors on critical components. AI system analyses sensor data in real-time, comparing patterns against historical failure data to predict maintenance needs.</a:t>
            </a:r>
            <a:br>
              <a:rPr lang="en-GB" sz="1800" dirty="0"/>
            </a:br>
            <a:br>
              <a:rPr lang="en-GB" sz="1800" dirty="0"/>
            </a:br>
            <a:r>
              <a:rPr lang="en-GB" sz="1800" b="1" dirty="0"/>
              <a:t>Implementation:</a:t>
            </a:r>
            <a:endParaRPr lang="en-GB" sz="1000" b="1" dirty="0"/>
          </a:p>
          <a:p>
            <a:pPr marL="0" indent="0">
              <a:lnSpc>
                <a:spcPct val="100000"/>
              </a:lnSpc>
              <a:defRPr sz="1100"/>
            </a:pPr>
            <a:br>
              <a:rPr sz="1000" dirty="0"/>
            </a:br>
            <a:r>
              <a:rPr lang="en-GB" sz="1800" dirty="0"/>
              <a:t>• 6-month pilot on Line 2.</a:t>
            </a:r>
            <a:br>
              <a:rPr lang="en-GB" sz="1800" dirty="0"/>
            </a:br>
            <a:r>
              <a:rPr lang="en-GB" sz="1800" dirty="0"/>
              <a:t>• Machine learning model trained on 3 years of maintenance records.</a:t>
            </a:r>
            <a:br>
              <a:rPr lang="en-GB" sz="1800" dirty="0"/>
            </a:br>
            <a:r>
              <a:rPr lang="en-GB" sz="1800" dirty="0"/>
              <a:t>• Integration with existing maintenance scheduling system.</a:t>
            </a:r>
            <a:br>
              <a:rPr lang="en-GB" sz="1800" dirty="0"/>
            </a:br>
            <a:endParaRPr lang="en-GB" sz="1800"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191425" y="189880"/>
            <a:ext cx="5904575" cy="1224392"/>
          </a:xfrm>
        </p:spPr>
        <p:txBody>
          <a:bodyPr>
            <a:noAutofit/>
          </a:bodyPr>
          <a:lstStyle/>
          <a:p>
            <a:r>
              <a:rPr lang="en-US" sz="3000" dirty="0"/>
              <a:t>Case Study 1: </a:t>
            </a:r>
            <a:r>
              <a:rPr lang="en-GB" sz="3000" dirty="0"/>
              <a:t>AI-powered predictive maintenance in Sofia metro</a:t>
            </a:r>
            <a:endParaRPr lang="en-US" sz="3000" dirty="0"/>
          </a:p>
        </p:txBody>
      </p:sp>
    </p:spTree>
    <p:extLst>
      <p:ext uri="{BB962C8B-B14F-4D97-AF65-F5344CB8AC3E}">
        <p14:creationId xmlns:p14="http://schemas.microsoft.com/office/powerpoint/2010/main" val="273007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D1AD00-FEBB-CE23-3011-8B1864591CCF}"/>
              </a:ext>
            </a:extLst>
          </p:cNvPr>
          <p:cNvSpPr>
            <a:spLocks noGrp="1"/>
          </p:cNvSpPr>
          <p:nvPr>
            <p:ph type="body" sz="quarter" idx="18"/>
          </p:nvPr>
        </p:nvSpPr>
        <p:spPr>
          <a:xfrm>
            <a:off x="583211" y="1217416"/>
            <a:ext cx="5179414" cy="4423167"/>
          </a:xfrm>
        </p:spPr>
        <p:txBody>
          <a:bodyPr/>
          <a:lstStyle/>
          <a:p>
            <a:pPr>
              <a:lnSpc>
                <a:spcPct val="100000"/>
              </a:lnSpc>
            </a:pPr>
            <a:r>
              <a:rPr lang="en-US" sz="1800" b="1" dirty="0"/>
              <a:t>Results:</a:t>
            </a:r>
          </a:p>
          <a:p>
            <a:pPr marL="0" indent="0">
              <a:lnSpc>
                <a:spcPct val="100000"/>
              </a:lnSpc>
            </a:pPr>
            <a:r>
              <a:rPr lang="en-US" sz="1800" dirty="0"/>
              <a:t>• 70% reduction in unplanned failures</a:t>
            </a:r>
            <a:br>
              <a:rPr lang="en-US" sz="1800" dirty="0"/>
            </a:br>
            <a:r>
              <a:rPr lang="en-US" sz="1800" dirty="0"/>
              <a:t>• 25% decrease in maintenance costs</a:t>
            </a:r>
            <a:br>
              <a:rPr lang="en-US" sz="1800" dirty="0"/>
            </a:br>
            <a:r>
              <a:rPr lang="en-US" sz="1800" dirty="0"/>
              <a:t>• Improved service reliability from 94% to 98.5%</a:t>
            </a:r>
            <a:br>
              <a:rPr lang="en-US" sz="1800" dirty="0"/>
            </a:br>
            <a:r>
              <a:rPr lang="en-US" sz="1800" dirty="0"/>
              <a:t>• Maintenance teams can plan interventions during low-traffic periods</a:t>
            </a:r>
          </a:p>
          <a:p>
            <a:pPr>
              <a:lnSpc>
                <a:spcPct val="100000"/>
              </a:lnSpc>
            </a:pPr>
            <a:endParaRPr lang="en-US" sz="1800" dirty="0"/>
          </a:p>
          <a:p>
            <a:pPr>
              <a:lnSpc>
                <a:spcPct val="100000"/>
              </a:lnSpc>
            </a:pPr>
            <a:r>
              <a:rPr lang="en-US" sz="1800" b="1" dirty="0"/>
              <a:t>Lessons learned: </a:t>
            </a:r>
          </a:p>
          <a:p>
            <a:pPr marL="0" indent="0">
              <a:lnSpc>
                <a:spcPct val="100000"/>
              </a:lnSpc>
            </a:pPr>
            <a:r>
              <a:rPr lang="en-US" sz="1800" dirty="0"/>
              <a:t>AI predictions required validation by experienced technicians initially. Human expertise remains essential for interpreting AI recommendations and making final maintenance decisions. Success came from combining AI capabilities with professional judgment.</a:t>
            </a:r>
          </a:p>
        </p:txBody>
      </p:sp>
      <p:sp>
        <p:nvSpPr>
          <p:cNvPr id="3" name="Text Placeholder 2">
            <a:extLst>
              <a:ext uri="{FF2B5EF4-FFF2-40B4-BE49-F238E27FC236}">
                <a16:creationId xmlns:a16="http://schemas.microsoft.com/office/drawing/2014/main" id="{ECD41C1A-ED3B-3FC8-244D-27811D624A2C}"/>
              </a:ext>
            </a:extLst>
          </p:cNvPr>
          <p:cNvSpPr>
            <a:spLocks noGrp="1"/>
          </p:cNvSpPr>
          <p:nvPr>
            <p:ph type="body" sz="quarter" idx="16"/>
          </p:nvPr>
        </p:nvSpPr>
        <p:spPr>
          <a:xfrm>
            <a:off x="607882" y="467749"/>
            <a:ext cx="2811594" cy="803654"/>
          </a:xfrm>
        </p:spPr>
        <p:txBody>
          <a:bodyPr/>
          <a:lstStyle/>
          <a:p>
            <a:r>
              <a:rPr lang="en-US" dirty="0"/>
              <a:t>Case Study 2</a:t>
            </a:r>
          </a:p>
          <a:p>
            <a:endParaRPr lang="en-US" dirty="0"/>
          </a:p>
        </p:txBody>
      </p:sp>
      <p:pic>
        <p:nvPicPr>
          <p:cNvPr id="5" name="Picture 4">
            <a:extLst>
              <a:ext uri="{FF2B5EF4-FFF2-40B4-BE49-F238E27FC236}">
                <a16:creationId xmlns:a16="http://schemas.microsoft.com/office/drawing/2014/main" id="{D0597BF4-846B-0220-DFB9-17A4DEA92FB4}"/>
              </a:ext>
            </a:extLst>
          </p:cNvPr>
          <p:cNvPicPr>
            <a:picLocks noChangeAspect="1"/>
          </p:cNvPicPr>
          <p:nvPr/>
        </p:nvPicPr>
        <p:blipFill>
          <a:blip r:embed="rId2"/>
          <a:stretch>
            <a:fillRect/>
          </a:stretch>
        </p:blipFill>
        <p:spPr>
          <a:xfrm>
            <a:off x="5538628" y="552451"/>
            <a:ext cx="6030399" cy="5781674"/>
          </a:xfrm>
          <a:prstGeom prst="rect">
            <a:avLst/>
          </a:prstGeom>
        </p:spPr>
      </p:pic>
      <p:sp>
        <p:nvSpPr>
          <p:cNvPr id="4" name="Freeform 16">
            <a:extLst>
              <a:ext uri="{FF2B5EF4-FFF2-40B4-BE49-F238E27FC236}">
                <a16:creationId xmlns:a16="http://schemas.microsoft.com/office/drawing/2014/main" id="{0936DF5D-5884-2667-6913-454DB275559D}"/>
              </a:ext>
            </a:extLst>
          </p:cNvPr>
          <p:cNvSpPr/>
          <p:nvPr/>
        </p:nvSpPr>
        <p:spPr>
          <a:xfrm rot="16987552">
            <a:off x="5125146" y="308149"/>
            <a:ext cx="2045350" cy="2188784"/>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384343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206095" y="2060349"/>
            <a:ext cx="6614429" cy="2253043"/>
          </a:xfrm>
        </p:spPr>
        <p:txBody>
          <a:bodyPr>
            <a:noAutofit/>
          </a:bodyPr>
          <a:lstStyle/>
          <a:p>
            <a:pPr>
              <a:lnSpc>
                <a:spcPct val="100000"/>
              </a:lnSpc>
            </a:pPr>
            <a:r>
              <a:rPr lang="en-US" b="1" dirty="0"/>
              <a:t>Unit 4</a:t>
            </a:r>
          </a:p>
          <a:p>
            <a:pPr>
              <a:lnSpc>
                <a:spcPct val="100000"/>
              </a:lnSpc>
            </a:pPr>
            <a:r>
              <a:rPr lang="en-GB" b="1" dirty="0"/>
              <a:t>Staying ahead</a:t>
            </a:r>
            <a:endParaRPr lang="en-US" b="1" dirty="0"/>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70203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798381" y="1748515"/>
            <a:ext cx="4973770" cy="4347882"/>
          </a:xfrm>
          <a:prstGeom prst="rect">
            <a:avLst/>
          </a:prstGeom>
        </p:spPr>
        <p:txBody>
          <a:bodyPr/>
          <a:lstStyle/>
          <a:p>
            <a:pPr marL="0" indent="0">
              <a:defRPr sz="1400"/>
            </a:pPr>
            <a:r>
              <a:rPr lang="en-US" sz="1800" b="1" dirty="0"/>
              <a:t>Core concepts &amp; integration</a:t>
            </a:r>
            <a:endParaRPr lang="en-US" sz="1800" dirty="0"/>
          </a:p>
          <a:p>
            <a:pPr marL="0" indent="0">
              <a:defRPr sz="1400"/>
            </a:pPr>
            <a:r>
              <a:rPr sz="1800" dirty="0"/>
              <a:t>In this module, learners will explore how</a:t>
            </a:r>
            <a:r>
              <a:rPr lang="nb-NO" sz="1800" dirty="0"/>
              <a:t> AI</a:t>
            </a:r>
            <a:r>
              <a:rPr sz="1800" dirty="0"/>
              <a:t> is transforming the</a:t>
            </a:r>
            <a:r>
              <a:rPr lang="nb-NO" sz="1800" dirty="0"/>
              <a:t> </a:t>
            </a:r>
            <a:r>
              <a:rPr sz="1800" dirty="0"/>
              <a:t>transport sector and why it has become essential for modern transport education and operations. </a:t>
            </a:r>
            <a:endParaRPr lang="nb-NO" sz="1800" dirty="0"/>
          </a:p>
          <a:p>
            <a:pPr marL="0" indent="0">
              <a:defRPr sz="1400"/>
            </a:pPr>
            <a:r>
              <a:rPr sz="1800" dirty="0"/>
              <a:t>Participants will:</a:t>
            </a:r>
            <a:endParaRPr lang="nb-NO" sz="1800" dirty="0"/>
          </a:p>
          <a:p>
            <a:pPr marL="285750" indent="-285750">
              <a:buFont typeface="Arial" panose="020B0604020202020204" pitchFamily="34" charset="0"/>
              <a:buChar char="•"/>
              <a:defRPr sz="1400"/>
            </a:pPr>
            <a:r>
              <a:rPr sz="1800" dirty="0"/>
              <a:t>Understand the core concepts of AI applications in transport systems</a:t>
            </a:r>
            <a:r>
              <a:rPr lang="en-US" sz="1800" dirty="0"/>
              <a:t>,</a:t>
            </a:r>
            <a:r>
              <a:rPr sz="1800" dirty="0"/>
              <a:t> including autonomous vehicles, traffic management, logistics optimization, and predictive maintenance</a:t>
            </a:r>
            <a:r>
              <a:rPr lang="nb-NO" sz="1800" dirty="0"/>
              <a:t>.</a:t>
            </a:r>
            <a:br>
              <a:rPr sz="1800" dirty="0"/>
            </a:br>
            <a:endParaRPr lang="nb-NO" sz="1800" dirty="0"/>
          </a:p>
          <a:p>
            <a:pPr marL="285750" indent="-285750">
              <a:buFont typeface="Arial" panose="020B0604020202020204" pitchFamily="34" charset="0"/>
              <a:buChar char="•"/>
              <a:defRPr sz="1400"/>
            </a:pPr>
            <a:r>
              <a:rPr sz="1800" dirty="0"/>
              <a:t>Learn practical approaches for integrating AI tools into transport planning, operations, and safety management</a:t>
            </a:r>
            <a:r>
              <a:rPr lang="nb-NO" sz="1800" dirty="0"/>
              <a:t>.</a:t>
            </a:r>
            <a:br>
              <a:rPr sz="1800" dirty="0"/>
            </a:br>
            <a:br>
              <a:rPr sz="1800" dirty="0"/>
            </a:br>
            <a:endParaRPr sz="1800" dirty="0"/>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prstGeom prst="rect">
            <a:avLst/>
          </a:prstGeom>
        </p:spPr>
        <p:txBody>
          <a:bodyPr/>
          <a:lstStyle/>
          <a:p>
            <a:r>
              <a:rPr lang="en-US" dirty="0"/>
              <a:t>Learning Objectives</a:t>
            </a:r>
          </a:p>
        </p:txBody>
      </p:sp>
      <p:pic>
        <p:nvPicPr>
          <p:cNvPr id="3" name="Picture 2">
            <a:extLst>
              <a:ext uri="{FF2B5EF4-FFF2-40B4-BE49-F238E27FC236}">
                <a16:creationId xmlns:a16="http://schemas.microsoft.com/office/drawing/2014/main" id="{D04F50D6-45DE-9BC1-922E-7D718C465ACB}"/>
              </a:ext>
            </a:extLst>
          </p:cNvPr>
          <p:cNvPicPr>
            <a:picLocks noChangeAspect="1"/>
          </p:cNvPicPr>
          <p:nvPr/>
        </p:nvPicPr>
        <p:blipFill>
          <a:blip r:embed="rId2"/>
          <a:stretch>
            <a:fillRect/>
          </a:stretch>
        </p:blipFill>
        <p:spPr>
          <a:xfrm>
            <a:off x="5878729" y="442859"/>
            <a:ext cx="5554464" cy="3129015"/>
          </a:xfrm>
          <a:prstGeom prst="rect">
            <a:avLst/>
          </a:prstGeom>
        </p:spPr>
      </p:pic>
      <p:pic>
        <p:nvPicPr>
          <p:cNvPr id="10" name="Picture 9">
            <a:extLst>
              <a:ext uri="{FF2B5EF4-FFF2-40B4-BE49-F238E27FC236}">
                <a16:creationId xmlns:a16="http://schemas.microsoft.com/office/drawing/2014/main" id="{C3736D77-DAB0-4B17-2093-46B25249D84E}"/>
              </a:ext>
            </a:extLst>
          </p:cNvPr>
          <p:cNvPicPr>
            <a:picLocks noChangeAspect="1"/>
          </p:cNvPicPr>
          <p:nvPr/>
        </p:nvPicPr>
        <p:blipFill>
          <a:blip r:embed="rId3"/>
          <a:stretch>
            <a:fillRect/>
          </a:stretch>
        </p:blipFill>
        <p:spPr>
          <a:xfrm>
            <a:off x="7817375" y="3995127"/>
            <a:ext cx="3576243" cy="2420014"/>
          </a:xfrm>
          <a:prstGeom prst="rect">
            <a:avLst/>
          </a:prstGeom>
        </p:spPr>
      </p:pic>
      <p:pic>
        <p:nvPicPr>
          <p:cNvPr id="2" name="Bilde 1">
            <a:extLst>
              <a:ext uri="{FF2B5EF4-FFF2-40B4-BE49-F238E27FC236}">
                <a16:creationId xmlns:a16="http://schemas.microsoft.com/office/drawing/2014/main" id="{426007A3-D3D1-4F9A-F03C-7D14D878B85B}"/>
              </a:ext>
            </a:extLst>
          </p:cNvPr>
          <p:cNvPicPr>
            <a:picLocks noChangeAspect="1"/>
          </p:cNvPicPr>
          <p:nvPr/>
        </p:nvPicPr>
        <p:blipFill>
          <a:blip r:embed="rId4"/>
          <a:stretch>
            <a:fillRect/>
          </a:stretch>
        </p:blipFill>
        <p:spPr>
          <a:xfrm rot="10465545" flipV="1">
            <a:off x="10421305" y="330196"/>
            <a:ext cx="1147309" cy="1489252"/>
          </a:xfrm>
          <a:prstGeom prst="rect">
            <a:avLst/>
          </a:prstGeom>
        </p:spPr>
      </p:pic>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DF85-4CCB-C224-E8F8-604054250D4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7E27EA-604A-7732-8582-B322EF2BEA4A}"/>
              </a:ext>
            </a:extLst>
          </p:cNvPr>
          <p:cNvSpPr>
            <a:spLocks noGrp="1"/>
          </p:cNvSpPr>
          <p:nvPr>
            <p:ph type="body" sz="quarter" idx="18"/>
          </p:nvPr>
        </p:nvSpPr>
        <p:spPr>
          <a:xfrm>
            <a:off x="6096000" y="1139099"/>
            <a:ext cx="5284434" cy="4366351"/>
          </a:xfrm>
        </p:spPr>
        <p:txBody>
          <a:bodyPr/>
          <a:lstStyle/>
          <a:p>
            <a:pPr marL="0">
              <a:defRPr sz="1200"/>
            </a:pPr>
            <a:r>
              <a:rPr sz="2000" b="1" dirty="0"/>
              <a:t>Preparing </a:t>
            </a:r>
            <a:r>
              <a:rPr lang="nb-NO" sz="2000" b="1" dirty="0"/>
              <a:t>t</a:t>
            </a:r>
            <a:r>
              <a:rPr sz="2000" b="1" dirty="0" err="1"/>
              <a:t>ransport</a:t>
            </a:r>
            <a:r>
              <a:rPr sz="2000" b="1" dirty="0"/>
              <a:t> </a:t>
            </a:r>
            <a:r>
              <a:rPr lang="nb-NO" sz="2000" b="1" dirty="0"/>
              <a:t>p</a:t>
            </a:r>
            <a:r>
              <a:rPr sz="2000" b="1" dirty="0" err="1"/>
              <a:t>rofessionals</a:t>
            </a:r>
            <a:r>
              <a:rPr sz="2000" b="1" dirty="0"/>
              <a:t> for an AI-</a:t>
            </a:r>
            <a:r>
              <a:rPr lang="nb-NO" sz="2000" b="1" dirty="0"/>
              <a:t>e</a:t>
            </a:r>
            <a:r>
              <a:rPr sz="2000" b="1" dirty="0" err="1"/>
              <a:t>nabled</a:t>
            </a:r>
            <a:r>
              <a:rPr sz="2000" b="1" dirty="0"/>
              <a:t> </a:t>
            </a:r>
            <a:r>
              <a:rPr lang="nb-NO" sz="2000" b="1" dirty="0"/>
              <a:t>f</a:t>
            </a:r>
            <a:r>
              <a:rPr sz="2000" b="1" dirty="0" err="1"/>
              <a:t>uture</a:t>
            </a:r>
            <a:br>
              <a:rPr sz="2000" dirty="0"/>
            </a:br>
            <a:br>
              <a:rPr sz="2000" dirty="0"/>
            </a:br>
            <a:r>
              <a:rPr sz="2000" dirty="0"/>
              <a:t>The transport sector's AI transformation is inevitable, but its direction is not predetermined. Transport professionals shape how these technologies are deployed and ensure they serve public interest.</a:t>
            </a:r>
            <a:br>
              <a:rPr sz="2000" dirty="0"/>
            </a:br>
            <a:br>
              <a:rPr sz="2000" dirty="0"/>
            </a:br>
            <a:r>
              <a:rPr sz="2000" b="1" dirty="0"/>
              <a:t>Essential competencies for future transport professionals:</a:t>
            </a:r>
            <a:br>
              <a:rPr sz="2000" dirty="0"/>
            </a:br>
            <a:br>
              <a:rPr sz="2000" dirty="0"/>
            </a:br>
            <a:r>
              <a:rPr sz="2000" dirty="0"/>
              <a:t>AI Literacy</a:t>
            </a:r>
            <a:r>
              <a:rPr lang="nb-NO" sz="2000" dirty="0"/>
              <a:t>, u</a:t>
            </a:r>
            <a:r>
              <a:rPr sz="2000" dirty="0" err="1"/>
              <a:t>nderstanding</a:t>
            </a:r>
            <a:r>
              <a:rPr sz="2000" dirty="0"/>
              <a:t> what AI can and cannot do, when to trust it, and when to question its recommendations</a:t>
            </a:r>
            <a:r>
              <a:rPr lang="nb-NO" sz="2000" dirty="0"/>
              <a:t>.</a:t>
            </a:r>
            <a:br>
              <a:rPr sz="1500" dirty="0"/>
            </a:br>
            <a:br>
              <a:rPr sz="1500" dirty="0"/>
            </a:br>
            <a:endParaRPr sz="1500" dirty="0"/>
          </a:p>
        </p:txBody>
      </p:sp>
      <p:sp>
        <p:nvSpPr>
          <p:cNvPr id="7" name="Text Placeholder 6">
            <a:extLst>
              <a:ext uri="{FF2B5EF4-FFF2-40B4-BE49-F238E27FC236}">
                <a16:creationId xmlns:a16="http://schemas.microsoft.com/office/drawing/2014/main" id="{6EBF0C47-CAF2-A5D6-6009-9FF63CC6FFF5}"/>
              </a:ext>
            </a:extLst>
          </p:cNvPr>
          <p:cNvSpPr>
            <a:spLocks noGrp="1"/>
          </p:cNvSpPr>
          <p:nvPr>
            <p:ph type="body" sz="quarter" idx="16"/>
          </p:nvPr>
        </p:nvSpPr>
        <p:spPr>
          <a:xfrm>
            <a:off x="6096000" y="260747"/>
            <a:ext cx="4757375" cy="992652"/>
          </a:xfrm>
        </p:spPr>
        <p:txBody>
          <a:bodyPr/>
          <a:lstStyle/>
          <a:p>
            <a:r>
              <a:rPr lang="en-US" dirty="0"/>
              <a:t>Looking to the future</a:t>
            </a:r>
            <a:endParaRPr lang="en-IE" dirty="0"/>
          </a:p>
        </p:txBody>
      </p:sp>
      <p:sp>
        <p:nvSpPr>
          <p:cNvPr id="17" name="Freeform 16">
            <a:extLst>
              <a:ext uri="{FF2B5EF4-FFF2-40B4-BE49-F238E27FC236}">
                <a16:creationId xmlns:a16="http://schemas.microsoft.com/office/drawing/2014/main" id="{BA3D60A9-8EAA-988D-3AFD-7999887ED0A8}"/>
              </a:ext>
            </a:extLst>
          </p:cNvPr>
          <p:cNvSpPr/>
          <p:nvPr/>
        </p:nvSpPr>
        <p:spPr>
          <a:xfrm rot="5551673">
            <a:off x="9986055" y="4693116"/>
            <a:ext cx="2447505" cy="231206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a:extLst>
              <a:ext uri="{FF2B5EF4-FFF2-40B4-BE49-F238E27FC236}">
                <a16:creationId xmlns:a16="http://schemas.microsoft.com/office/drawing/2014/main" id="{91F0FA8C-8043-23C3-EF89-84E2D184E543}"/>
              </a:ext>
            </a:extLst>
          </p:cNvPr>
          <p:cNvPicPr>
            <a:picLocks noGrp="1" noChangeAspect="1"/>
          </p:cNvPicPr>
          <p:nvPr>
            <p:ph type="pic" sz="quarter" idx="44"/>
          </p:nvPr>
        </p:nvPicPr>
        <p:blipFill>
          <a:blip r:embed="rId2"/>
          <a:srcRect l="18785" r="18785"/>
          <a:stretch>
            <a:fillRect/>
          </a:stretch>
        </p:blipFill>
        <p:spPr>
          <a:xfrm>
            <a:off x="227744" y="260747"/>
            <a:ext cx="5660531" cy="6309726"/>
          </a:xfrm>
        </p:spPr>
      </p:pic>
    </p:spTree>
    <p:extLst>
      <p:ext uri="{BB962C8B-B14F-4D97-AF65-F5344CB8AC3E}">
        <p14:creationId xmlns:p14="http://schemas.microsoft.com/office/powerpoint/2010/main" val="448163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3C7D2D7-21E2-1853-34C6-D9D0B3981C17}"/>
              </a:ext>
            </a:extLst>
          </p:cNvPr>
          <p:cNvPicPr>
            <a:picLocks noChangeAspect="1"/>
          </p:cNvPicPr>
          <p:nvPr/>
        </p:nvPicPr>
        <p:blipFill>
          <a:blip r:embed="rId2"/>
          <a:stretch>
            <a:fillRect/>
          </a:stretch>
        </p:blipFill>
        <p:spPr>
          <a:xfrm rot="17489974">
            <a:off x="10708056" y="5102272"/>
            <a:ext cx="1993565" cy="1871634"/>
          </a:xfrm>
          <a:prstGeom prst="rect">
            <a:avLst/>
          </a:prstGeom>
        </p:spPr>
      </p:pic>
      <p:sp>
        <p:nvSpPr>
          <p:cNvPr id="2" name="Picture Placeholder 1">
            <a:extLst>
              <a:ext uri="{FF2B5EF4-FFF2-40B4-BE49-F238E27FC236}">
                <a16:creationId xmlns:a16="http://schemas.microsoft.com/office/drawing/2014/main" id="{D400A7BE-356F-52CD-7991-B7F37E607FD2}"/>
              </a:ext>
            </a:extLst>
          </p:cNvPr>
          <p:cNvSpPr>
            <a:spLocks noGrp="1"/>
          </p:cNvSpPr>
          <p:nvPr>
            <p:ph type="pic" sz="quarter" idx="44"/>
          </p:nvPr>
        </p:nvSpPr>
        <p:spPr/>
        <p:txBody>
          <a:bodyPr/>
          <a:lstStyle/>
          <a:p>
            <a:endParaRPr lang="en-GB"/>
          </a:p>
        </p:txBody>
      </p:sp>
      <p:sp>
        <p:nvSpPr>
          <p:cNvPr id="3" name="Text Placeholder 2">
            <a:extLst>
              <a:ext uri="{FF2B5EF4-FFF2-40B4-BE49-F238E27FC236}">
                <a16:creationId xmlns:a16="http://schemas.microsoft.com/office/drawing/2014/main" id="{136A775F-B33F-0249-F3FD-C990E90AA984}"/>
              </a:ext>
            </a:extLst>
          </p:cNvPr>
          <p:cNvSpPr>
            <a:spLocks noGrp="1"/>
          </p:cNvSpPr>
          <p:nvPr>
            <p:ph type="body" sz="quarter" idx="18"/>
          </p:nvPr>
        </p:nvSpPr>
        <p:spPr>
          <a:xfrm>
            <a:off x="6610183" y="1304365"/>
            <a:ext cx="5238917" cy="4910938"/>
          </a:xfrm>
        </p:spPr>
        <p:txBody>
          <a:bodyPr/>
          <a:lstStyle/>
          <a:p>
            <a:pPr marL="0" indent="0">
              <a:lnSpc>
                <a:spcPct val="100000"/>
              </a:lnSpc>
            </a:pPr>
            <a:r>
              <a:rPr lang="en-US" sz="2000" b="1" dirty="0"/>
              <a:t>Data competence: </a:t>
            </a:r>
            <a:r>
              <a:rPr lang="en-US" sz="2000" dirty="0"/>
              <a:t>Ability to work with data, understand its limitations, and recognize bias or quality issues.</a:t>
            </a:r>
            <a:br>
              <a:rPr lang="en-US" sz="2000" dirty="0"/>
            </a:br>
            <a:br>
              <a:rPr lang="en-US" sz="2000" dirty="0"/>
            </a:br>
            <a:r>
              <a:rPr lang="en-US" sz="2000" b="1" dirty="0"/>
              <a:t>Ethical reasoning: </a:t>
            </a:r>
            <a:r>
              <a:rPr lang="en-US" sz="2000" dirty="0"/>
              <a:t>Making responsible decisions when AI raises questions about safety, privacy, or social impact.</a:t>
            </a:r>
            <a:br>
              <a:rPr lang="en-US" sz="2000" dirty="0"/>
            </a:br>
            <a:br>
              <a:rPr lang="en-US" sz="2000" dirty="0"/>
            </a:br>
            <a:r>
              <a:rPr lang="en-US" sz="2000" b="1" dirty="0"/>
              <a:t>Systems thinking: </a:t>
            </a:r>
            <a:r>
              <a:rPr lang="en-US" sz="2000" dirty="0"/>
              <a:t>Seeing how AI components fit within larger transport systems and considering unintended consequences.</a:t>
            </a:r>
            <a:br>
              <a:rPr lang="en-US" sz="2000" dirty="0"/>
            </a:br>
            <a:br>
              <a:rPr lang="en-US" sz="2000" dirty="0"/>
            </a:br>
            <a:r>
              <a:rPr lang="en-US" sz="2000" b="1" dirty="0"/>
              <a:t>Adaptability: </a:t>
            </a:r>
            <a:r>
              <a:rPr lang="en-US" sz="2000" dirty="0"/>
              <a:t>Continuous learning as AI capabilities evolve and new applications emerge.</a:t>
            </a:r>
          </a:p>
        </p:txBody>
      </p:sp>
      <p:sp>
        <p:nvSpPr>
          <p:cNvPr id="4" name="Text Placeholder 3">
            <a:extLst>
              <a:ext uri="{FF2B5EF4-FFF2-40B4-BE49-F238E27FC236}">
                <a16:creationId xmlns:a16="http://schemas.microsoft.com/office/drawing/2014/main" id="{BD49DE2F-981E-6CAD-5247-02B9A7308AC1}"/>
              </a:ext>
            </a:extLst>
          </p:cNvPr>
          <p:cNvSpPr>
            <a:spLocks noGrp="1"/>
          </p:cNvSpPr>
          <p:nvPr>
            <p:ph type="body" sz="quarter" idx="16"/>
          </p:nvPr>
        </p:nvSpPr>
        <p:spPr>
          <a:xfrm>
            <a:off x="6467308" y="270323"/>
            <a:ext cx="4757375" cy="672652"/>
          </a:xfrm>
        </p:spPr>
        <p:txBody>
          <a:bodyPr/>
          <a:lstStyle/>
          <a:p>
            <a:r>
              <a:rPr lang="en-US" dirty="0"/>
              <a:t>Looking to the future</a:t>
            </a:r>
            <a:endParaRPr lang="en-IE" dirty="0"/>
          </a:p>
          <a:p>
            <a:endParaRPr lang="en-US" dirty="0"/>
          </a:p>
        </p:txBody>
      </p:sp>
      <p:pic>
        <p:nvPicPr>
          <p:cNvPr id="5" name="Picture 4" descr="The Most Famous Flying Car Is Coming to Scandinavia’s Premier ...">
            <a:extLst>
              <a:ext uri="{FF2B5EF4-FFF2-40B4-BE49-F238E27FC236}">
                <a16:creationId xmlns:a16="http://schemas.microsoft.com/office/drawing/2014/main" id="{9258F8E6-E148-8640-3307-5695EC88F8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70323"/>
            <a:ext cx="5839622" cy="6419849"/>
          </a:xfrm>
          <a:prstGeom prst="rect">
            <a:avLst/>
          </a:prstGeom>
          <a:noFill/>
          <a:ln>
            <a:noFill/>
          </a:ln>
        </p:spPr>
      </p:pic>
    </p:spTree>
    <p:extLst>
      <p:ext uri="{BB962C8B-B14F-4D97-AF65-F5344CB8AC3E}">
        <p14:creationId xmlns:p14="http://schemas.microsoft.com/office/powerpoint/2010/main" val="2115120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1DBF-011F-BE27-E1E5-81AA23ABA75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2EC9B2-AAA6-3654-FD5F-CFF5DC6C011C}"/>
              </a:ext>
            </a:extLst>
          </p:cNvPr>
          <p:cNvSpPr>
            <a:spLocks noGrp="1"/>
          </p:cNvSpPr>
          <p:nvPr>
            <p:ph type="body" sz="quarter" idx="18"/>
          </p:nvPr>
        </p:nvSpPr>
        <p:spPr>
          <a:xfrm>
            <a:off x="465166" y="1082292"/>
            <a:ext cx="5660530" cy="5451230"/>
          </a:xfrm>
        </p:spPr>
        <p:txBody>
          <a:bodyPr/>
          <a:lstStyle/>
          <a:p>
            <a:pPr marL="0">
              <a:lnSpc>
                <a:spcPct val="100000"/>
              </a:lnSpc>
              <a:defRPr sz="1100"/>
            </a:pPr>
            <a:r>
              <a:rPr sz="1800" b="1" dirty="0"/>
              <a:t>Strategies for </a:t>
            </a:r>
            <a:r>
              <a:rPr lang="nb-NO" sz="1800" b="1" dirty="0"/>
              <a:t>r</a:t>
            </a:r>
            <a:r>
              <a:rPr sz="1800" b="1" dirty="0" err="1"/>
              <a:t>esponsible</a:t>
            </a:r>
            <a:r>
              <a:rPr sz="1800" b="1" dirty="0"/>
              <a:t> AI </a:t>
            </a:r>
            <a:r>
              <a:rPr lang="nb-NO" sz="1800" b="1" dirty="0"/>
              <a:t>i</a:t>
            </a:r>
            <a:r>
              <a:rPr sz="1800" b="1" dirty="0" err="1"/>
              <a:t>ntegration</a:t>
            </a:r>
            <a:br>
              <a:rPr sz="1800" dirty="0"/>
            </a:br>
            <a:br>
              <a:rPr sz="1800" dirty="0"/>
            </a:br>
            <a:r>
              <a:rPr sz="1800" b="1" dirty="0"/>
              <a:t>1. Start with clear objectives: </a:t>
            </a:r>
            <a:r>
              <a:rPr sz="1800" dirty="0"/>
              <a:t>Don't use AI because it's trendy. Identify specific problems where AI adds genuine value. For example, use AI for predictive maintenance because it reduces failures, not because everyone else is doing it.</a:t>
            </a:r>
            <a:br>
              <a:rPr sz="1800" dirty="0"/>
            </a:br>
            <a:br>
              <a:rPr sz="1800" dirty="0"/>
            </a:br>
            <a:r>
              <a:rPr sz="1800" b="1" dirty="0"/>
              <a:t>2. Maintain human oversight: </a:t>
            </a:r>
            <a:r>
              <a:rPr sz="1800" dirty="0"/>
              <a:t>AI should augment human decision-making, not replace it entirely. Critical safety decisions must always involve human judgment. Create protocols for when and how humans intervene in AI systems.</a:t>
            </a:r>
            <a:br>
              <a:rPr sz="1800" dirty="0"/>
            </a:br>
            <a:br>
              <a:rPr sz="1800" dirty="0"/>
            </a:br>
            <a:r>
              <a:rPr sz="1800" b="1" dirty="0"/>
              <a:t>3. Prioritize explainability: </a:t>
            </a:r>
            <a:r>
              <a:rPr sz="1800" dirty="0"/>
              <a:t>Prefer AI systems that can explain their recommendations. "Black box" AI is inappropriate for safety-critical transport decisions. Professionals must understand why AI suggests specific actions.</a:t>
            </a:r>
            <a:br>
              <a:rPr sz="1300" dirty="0"/>
            </a:br>
            <a:br>
              <a:rPr sz="1300" dirty="0"/>
            </a:br>
            <a:endParaRPr sz="1300" dirty="0"/>
          </a:p>
        </p:txBody>
      </p:sp>
      <p:sp>
        <p:nvSpPr>
          <p:cNvPr id="7" name="Text Placeholder 6">
            <a:extLst>
              <a:ext uri="{FF2B5EF4-FFF2-40B4-BE49-F238E27FC236}">
                <a16:creationId xmlns:a16="http://schemas.microsoft.com/office/drawing/2014/main" id="{28F1461C-BB34-53AB-1D2E-E0F9735EBD4F}"/>
              </a:ext>
            </a:extLst>
          </p:cNvPr>
          <p:cNvSpPr>
            <a:spLocks noGrp="1"/>
          </p:cNvSpPr>
          <p:nvPr>
            <p:ph type="body" sz="quarter" idx="16"/>
          </p:nvPr>
        </p:nvSpPr>
        <p:spPr>
          <a:xfrm>
            <a:off x="394712" y="319246"/>
            <a:ext cx="4660946" cy="763674"/>
          </a:xfrm>
        </p:spPr>
        <p:txBody>
          <a:bodyPr/>
          <a:lstStyle/>
          <a:p>
            <a:r>
              <a:rPr lang="en-US" dirty="0"/>
              <a:t>Unit 4 continued</a:t>
            </a:r>
          </a:p>
        </p:txBody>
      </p:sp>
      <p:sp>
        <p:nvSpPr>
          <p:cNvPr id="17" name="Freeform 16">
            <a:extLst>
              <a:ext uri="{FF2B5EF4-FFF2-40B4-BE49-F238E27FC236}">
                <a16:creationId xmlns:a16="http://schemas.microsoft.com/office/drawing/2014/main" id="{015566BB-15D5-76FB-EE0E-35CD5A466F94}"/>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7087664B-0272-3C21-461F-DD5FC268698A}"/>
              </a:ext>
            </a:extLst>
          </p:cNvPr>
          <p:cNvPicPr>
            <a:picLocks noGrp="1" noChangeAspect="1"/>
          </p:cNvPicPr>
          <p:nvPr>
            <p:ph type="pic" sz="quarter" idx="44"/>
          </p:nvPr>
        </p:nvPicPr>
        <p:blipFill>
          <a:blip r:embed="rId2"/>
          <a:srcRect t="14405" b="14405"/>
          <a:stretch>
            <a:fillRect/>
          </a:stretch>
        </p:blipFill>
        <p:spPr>
          <a:xfrm>
            <a:off x="5997260" y="190500"/>
            <a:ext cx="5660531" cy="6448425"/>
          </a:xfrm>
        </p:spPr>
      </p:pic>
    </p:spTree>
    <p:extLst>
      <p:ext uri="{BB962C8B-B14F-4D97-AF65-F5344CB8AC3E}">
        <p14:creationId xmlns:p14="http://schemas.microsoft.com/office/powerpoint/2010/main" val="1778413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EE9E26C-5395-B6D8-A622-A7118EA617BC}"/>
              </a:ext>
            </a:extLst>
          </p:cNvPr>
          <p:cNvPicPr>
            <a:picLocks noGrp="1" noChangeAspect="1"/>
          </p:cNvPicPr>
          <p:nvPr>
            <p:ph type="pic" sz="quarter" idx="44"/>
          </p:nvPr>
        </p:nvPicPr>
        <p:blipFill>
          <a:blip r:embed="rId2"/>
          <a:srcRect l="10749" r="10749" b="5325"/>
          <a:stretch>
            <a:fillRect/>
          </a:stretch>
        </p:blipFill>
        <p:spPr>
          <a:xfrm>
            <a:off x="6096000" y="200757"/>
            <a:ext cx="5660531" cy="6323867"/>
          </a:xfrm>
        </p:spPr>
      </p:pic>
      <p:sp>
        <p:nvSpPr>
          <p:cNvPr id="3" name="Text Placeholder 2">
            <a:extLst>
              <a:ext uri="{FF2B5EF4-FFF2-40B4-BE49-F238E27FC236}">
                <a16:creationId xmlns:a16="http://schemas.microsoft.com/office/drawing/2014/main" id="{E1DC379D-2C06-82C1-D155-D315E126D892}"/>
              </a:ext>
            </a:extLst>
          </p:cNvPr>
          <p:cNvSpPr>
            <a:spLocks noGrp="1"/>
          </p:cNvSpPr>
          <p:nvPr>
            <p:ph type="body" sz="quarter" idx="18"/>
          </p:nvPr>
        </p:nvSpPr>
        <p:spPr>
          <a:xfrm>
            <a:off x="273065" y="1400385"/>
            <a:ext cx="5556235" cy="3666916"/>
          </a:xfrm>
        </p:spPr>
        <p:txBody>
          <a:bodyPr/>
          <a:lstStyle/>
          <a:p>
            <a:pPr marL="0" indent="0">
              <a:lnSpc>
                <a:spcPct val="100000"/>
              </a:lnSpc>
            </a:pPr>
            <a:r>
              <a:rPr lang="en-US" sz="2000" b="1" dirty="0"/>
              <a:t>4. Address bias and equity: </a:t>
            </a:r>
            <a:r>
              <a:rPr lang="en-US" sz="2000" dirty="0"/>
              <a:t>AI systems can perpetuate existing biases in data. Ensure AI-optimized transport serves all populations fairly, not just those well-represented in training data. Question whether "optimal" solutions disadvantage vulnerable groups.</a:t>
            </a:r>
            <a:br>
              <a:rPr lang="en-US" sz="2000" dirty="0"/>
            </a:br>
            <a:br>
              <a:rPr lang="en-US" sz="2000" dirty="0"/>
            </a:br>
            <a:r>
              <a:rPr lang="en-US" sz="2000" b="1" dirty="0"/>
              <a:t>5. Invest in education and training: </a:t>
            </a:r>
            <a:r>
              <a:rPr lang="en-US" sz="2000" dirty="0"/>
              <a:t>Continuous professional development is essential. Transport organizations must support staff in developing AI competencies. Education institutions like HST must update curricula regularly.</a:t>
            </a:r>
          </a:p>
        </p:txBody>
      </p:sp>
      <p:sp>
        <p:nvSpPr>
          <p:cNvPr id="4" name="Text Placeholder 3">
            <a:extLst>
              <a:ext uri="{FF2B5EF4-FFF2-40B4-BE49-F238E27FC236}">
                <a16:creationId xmlns:a16="http://schemas.microsoft.com/office/drawing/2014/main" id="{BDABE13A-F2F2-5A28-2B36-9CCF21B65800}"/>
              </a:ext>
            </a:extLst>
          </p:cNvPr>
          <p:cNvSpPr>
            <a:spLocks noGrp="1"/>
          </p:cNvSpPr>
          <p:nvPr>
            <p:ph type="body" sz="quarter" idx="16"/>
          </p:nvPr>
        </p:nvSpPr>
        <p:spPr>
          <a:xfrm>
            <a:off x="393534" y="200758"/>
            <a:ext cx="1692442" cy="656492"/>
          </a:xfrm>
        </p:spPr>
        <p:txBody>
          <a:bodyPr/>
          <a:lstStyle/>
          <a:p>
            <a:r>
              <a:rPr lang="en-US" dirty="0"/>
              <a:t>Unit 4</a:t>
            </a:r>
          </a:p>
        </p:txBody>
      </p:sp>
      <p:sp>
        <p:nvSpPr>
          <p:cNvPr id="5" name="AutoShape 2" descr="Engaging Transportation Unit for Preschool Learning">
            <a:extLst>
              <a:ext uri="{FF2B5EF4-FFF2-40B4-BE49-F238E27FC236}">
                <a16:creationId xmlns:a16="http://schemas.microsoft.com/office/drawing/2014/main" id="{8A88EFB6-A287-F48B-2BE5-E6E5C70A152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Bilde 1">
            <a:extLst>
              <a:ext uri="{FF2B5EF4-FFF2-40B4-BE49-F238E27FC236}">
                <a16:creationId xmlns:a16="http://schemas.microsoft.com/office/drawing/2014/main" id="{AA96503C-3F46-9635-E97E-55DC7FF2FA02}"/>
              </a:ext>
            </a:extLst>
          </p:cNvPr>
          <p:cNvPicPr>
            <a:picLocks noChangeAspect="1"/>
          </p:cNvPicPr>
          <p:nvPr/>
        </p:nvPicPr>
        <p:blipFill>
          <a:blip r:embed="rId3"/>
          <a:stretch>
            <a:fillRect/>
          </a:stretch>
        </p:blipFill>
        <p:spPr>
          <a:xfrm>
            <a:off x="-228687" y="4980350"/>
            <a:ext cx="2411055" cy="2263589"/>
          </a:xfrm>
          <a:prstGeom prst="rect">
            <a:avLst/>
          </a:prstGeom>
        </p:spPr>
      </p:pic>
    </p:spTree>
    <p:extLst>
      <p:ext uri="{BB962C8B-B14F-4D97-AF65-F5344CB8AC3E}">
        <p14:creationId xmlns:p14="http://schemas.microsoft.com/office/powerpoint/2010/main" val="2958057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275D-2882-12A4-0C64-288FDEA9C5D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C2F3163-73E6-AE75-CE15-14C7B1CA4A77}"/>
              </a:ext>
            </a:extLst>
          </p:cNvPr>
          <p:cNvSpPr>
            <a:spLocks noGrp="1"/>
          </p:cNvSpPr>
          <p:nvPr>
            <p:ph type="body" sz="quarter" idx="16"/>
          </p:nvPr>
        </p:nvSpPr>
        <p:spPr>
          <a:xfrm>
            <a:off x="5196571" y="2216753"/>
            <a:ext cx="6010480" cy="2253043"/>
          </a:xfrm>
        </p:spPr>
        <p:txBody>
          <a:bodyPr>
            <a:noAutofit/>
          </a:bodyPr>
          <a:lstStyle/>
          <a:p>
            <a:pPr>
              <a:lnSpc>
                <a:spcPct val="100000"/>
              </a:lnSpc>
            </a:pPr>
            <a:r>
              <a:rPr lang="en-GB" b="1" dirty="0"/>
              <a:t>Unit 5</a:t>
            </a:r>
          </a:p>
          <a:p>
            <a:pPr>
              <a:lnSpc>
                <a:spcPct val="100000"/>
              </a:lnSpc>
            </a:pPr>
            <a:r>
              <a:rPr lang="en-GB" b="1" dirty="0"/>
              <a:t>Graphical overview of possible crossing over of the 4 sectors</a:t>
            </a:r>
          </a:p>
        </p:txBody>
      </p:sp>
      <p:sp>
        <p:nvSpPr>
          <p:cNvPr id="5" name="Text Placeholder 4">
            <a:extLst>
              <a:ext uri="{FF2B5EF4-FFF2-40B4-BE49-F238E27FC236}">
                <a16:creationId xmlns:a16="http://schemas.microsoft.com/office/drawing/2014/main" id="{0602E62B-A982-69EB-8B55-AAE4885C8595}"/>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1080291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7CC88-EF02-76A6-674A-6318DD97034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6162081-37C7-3528-375A-04E7B538BE42}"/>
              </a:ext>
            </a:extLst>
          </p:cNvPr>
          <p:cNvSpPr>
            <a:spLocks noGrp="1"/>
          </p:cNvSpPr>
          <p:nvPr>
            <p:ph type="body" sz="quarter" idx="18"/>
          </p:nvPr>
        </p:nvSpPr>
        <p:spPr>
          <a:xfrm>
            <a:off x="6261846" y="107016"/>
            <a:ext cx="5930153" cy="5718712"/>
          </a:xfrm>
        </p:spPr>
        <p:txBody>
          <a:bodyPr/>
          <a:lstStyle/>
          <a:p>
            <a:pPr marL="0">
              <a:defRPr sz="1200"/>
            </a:pPr>
            <a:r>
              <a:rPr sz="3600" b="1" dirty="0"/>
              <a:t>Why </a:t>
            </a:r>
            <a:r>
              <a:rPr lang="nb-NO" sz="3600" b="1" dirty="0"/>
              <a:t>c</a:t>
            </a:r>
            <a:r>
              <a:rPr sz="3600" b="1" dirty="0"/>
              <a:t>ross-</a:t>
            </a:r>
            <a:r>
              <a:rPr lang="nb-NO" sz="3600" b="1" dirty="0"/>
              <a:t>s</a:t>
            </a:r>
            <a:r>
              <a:rPr sz="3600" b="1" dirty="0" err="1"/>
              <a:t>ectoral</a:t>
            </a:r>
            <a:r>
              <a:rPr sz="3600" b="1" dirty="0"/>
              <a:t> </a:t>
            </a:r>
            <a:r>
              <a:rPr lang="nb-NO" sz="3600" b="1" dirty="0"/>
              <a:t>i</a:t>
            </a:r>
            <a:r>
              <a:rPr sz="3600" b="1" dirty="0" err="1"/>
              <a:t>ntegration</a:t>
            </a:r>
            <a:r>
              <a:rPr sz="3600" b="1" dirty="0"/>
              <a:t> </a:t>
            </a:r>
            <a:r>
              <a:rPr lang="nb-NO" sz="3600" b="1" dirty="0"/>
              <a:t>m</a:t>
            </a:r>
            <a:r>
              <a:rPr sz="3600" b="1" dirty="0" err="1"/>
              <a:t>atters</a:t>
            </a:r>
            <a:r>
              <a:rPr sz="3600" b="1" dirty="0"/>
              <a:t>:</a:t>
            </a:r>
          </a:p>
          <a:p>
            <a:endParaRPr lang="nb-NO" sz="2000" dirty="0"/>
          </a:p>
          <a:p>
            <a:r>
              <a:rPr sz="2000" b="1" dirty="0"/>
              <a:t>Traditional </a:t>
            </a:r>
            <a:r>
              <a:rPr lang="nb-NO" sz="2000" b="1" dirty="0"/>
              <a:t>a</a:t>
            </a:r>
            <a:r>
              <a:rPr sz="2000" b="1" dirty="0" err="1"/>
              <a:t>pproach</a:t>
            </a:r>
            <a:r>
              <a:rPr sz="2000" b="1" dirty="0"/>
              <a:t>:</a:t>
            </a:r>
          </a:p>
          <a:p>
            <a:r>
              <a:rPr sz="2000" dirty="0"/>
              <a:t>• Each sector operates in isolation</a:t>
            </a:r>
          </a:p>
          <a:p>
            <a:r>
              <a:rPr sz="2000" dirty="0"/>
              <a:t>• Duplicate data collection and infrastructure</a:t>
            </a:r>
          </a:p>
          <a:p>
            <a:r>
              <a:rPr sz="2000" dirty="0"/>
              <a:t>• Missed opportunities for resource sharing</a:t>
            </a:r>
          </a:p>
          <a:p>
            <a:r>
              <a:rPr sz="2000" dirty="0"/>
              <a:t>• Higher costs and environmental impact</a:t>
            </a:r>
          </a:p>
          <a:p>
            <a:endParaRPr lang="nb-NO" sz="2000" b="1" dirty="0"/>
          </a:p>
          <a:p>
            <a:r>
              <a:rPr sz="2000" b="1" dirty="0"/>
              <a:t>AI-</a:t>
            </a:r>
            <a:r>
              <a:rPr lang="nb-NO" sz="2000" b="1" dirty="0"/>
              <a:t>p</a:t>
            </a:r>
            <a:r>
              <a:rPr sz="2000" b="1" dirty="0" err="1"/>
              <a:t>owered</a:t>
            </a:r>
            <a:r>
              <a:rPr sz="2000" b="1" dirty="0"/>
              <a:t> </a:t>
            </a:r>
            <a:r>
              <a:rPr lang="nb-NO" sz="2000" b="1" dirty="0"/>
              <a:t>i</a:t>
            </a:r>
            <a:r>
              <a:rPr sz="2000" b="1" dirty="0" err="1"/>
              <a:t>ntegration</a:t>
            </a:r>
            <a:r>
              <a:rPr sz="2000" b="1" dirty="0"/>
              <a:t>:</a:t>
            </a:r>
          </a:p>
          <a:p>
            <a:r>
              <a:rPr sz="2000" dirty="0"/>
              <a:t>• Sectors share real-time data through common platforms</a:t>
            </a:r>
          </a:p>
          <a:p>
            <a:r>
              <a:rPr sz="2000" dirty="0"/>
              <a:t>• Coordinated decision-making across systems</a:t>
            </a:r>
          </a:p>
          <a:p>
            <a:r>
              <a:rPr sz="2000" dirty="0"/>
              <a:t>• Resources optimized holistically</a:t>
            </a:r>
          </a:p>
          <a:p>
            <a:r>
              <a:rPr sz="2000" dirty="0"/>
              <a:t>• 25-35% improvement in efficiency and sustainability</a:t>
            </a:r>
          </a:p>
        </p:txBody>
      </p:sp>
      <p:sp>
        <p:nvSpPr>
          <p:cNvPr id="11" name="Plassholder for bilde 10">
            <a:extLst>
              <a:ext uri="{FF2B5EF4-FFF2-40B4-BE49-F238E27FC236}">
                <a16:creationId xmlns:a16="http://schemas.microsoft.com/office/drawing/2014/main" id="{8945CC0B-571E-2C6D-4010-0AEA1C8580A8}"/>
              </a:ext>
            </a:extLst>
          </p:cNvPr>
          <p:cNvSpPr>
            <a:spLocks noGrp="1"/>
          </p:cNvSpPr>
          <p:nvPr>
            <p:ph type="pic" sz="quarter" idx="44"/>
          </p:nvPr>
        </p:nvSpPr>
        <p:spPr/>
        <p:txBody>
          <a:bodyPr/>
          <a:lstStyle/>
          <a:p>
            <a:endParaRPr lang="en-GB"/>
          </a:p>
        </p:txBody>
      </p:sp>
      <p:pic>
        <p:nvPicPr>
          <p:cNvPr id="13" name="Bilde 12">
            <a:extLst>
              <a:ext uri="{FF2B5EF4-FFF2-40B4-BE49-F238E27FC236}">
                <a16:creationId xmlns:a16="http://schemas.microsoft.com/office/drawing/2014/main" id="{6787A4CA-A58B-2B43-3464-B91A98DE533C}"/>
              </a:ext>
            </a:extLst>
          </p:cNvPr>
          <p:cNvPicPr>
            <a:picLocks noChangeAspect="1"/>
          </p:cNvPicPr>
          <p:nvPr/>
        </p:nvPicPr>
        <p:blipFill>
          <a:blip r:embed="rId2"/>
          <a:srcRect l="23934" r="18436"/>
          <a:stretch>
            <a:fillRect/>
          </a:stretch>
        </p:blipFill>
        <p:spPr>
          <a:xfrm>
            <a:off x="30994" y="107016"/>
            <a:ext cx="6116698" cy="6598584"/>
          </a:xfrm>
          <a:prstGeom prst="rect">
            <a:avLst/>
          </a:prstGeom>
        </p:spPr>
      </p:pic>
    </p:spTree>
    <p:extLst>
      <p:ext uri="{BB962C8B-B14F-4D97-AF65-F5344CB8AC3E}">
        <p14:creationId xmlns:p14="http://schemas.microsoft.com/office/powerpoint/2010/main" val="347166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01C0E9-908A-759A-D50F-8C944EF24916}"/>
              </a:ext>
            </a:extLst>
          </p:cNvPr>
          <p:cNvSpPr>
            <a:spLocks noGrp="1"/>
          </p:cNvSpPr>
          <p:nvPr>
            <p:ph type="body" sz="quarter" idx="18"/>
          </p:nvPr>
        </p:nvSpPr>
        <p:spPr>
          <a:xfrm>
            <a:off x="6425184" y="2034550"/>
            <a:ext cx="5576175" cy="3788644"/>
          </a:xfrm>
        </p:spPr>
        <p:txBody>
          <a:bodyPr/>
          <a:lstStyle/>
          <a:p>
            <a:pPr>
              <a:lnSpc>
                <a:spcPct val="150000"/>
              </a:lnSpc>
            </a:pPr>
            <a:r>
              <a:rPr lang="en-US" sz="2000" dirty="0"/>
              <a:t>1. Transport ↔ Agriculture: Smart logistics</a:t>
            </a:r>
          </a:p>
          <a:p>
            <a:pPr>
              <a:lnSpc>
                <a:spcPct val="150000"/>
              </a:lnSpc>
            </a:pPr>
            <a:r>
              <a:rPr lang="en-US" sz="2000" dirty="0"/>
              <a:t>2. Transport ↔ Energy: EV integration with grids</a:t>
            </a:r>
          </a:p>
          <a:p>
            <a:pPr>
              <a:lnSpc>
                <a:spcPct val="150000"/>
              </a:lnSpc>
            </a:pPr>
            <a:r>
              <a:rPr lang="en-US" sz="2000" dirty="0"/>
              <a:t>3. Transport ↔ Water: Maritime optimization</a:t>
            </a:r>
          </a:p>
          <a:p>
            <a:pPr>
              <a:lnSpc>
                <a:spcPct val="150000"/>
              </a:lnSpc>
            </a:pPr>
            <a:r>
              <a:rPr lang="en-US" sz="2000" dirty="0"/>
              <a:t>4. Agriculture ↔ Energy: Solar-powered farming</a:t>
            </a:r>
          </a:p>
          <a:p>
            <a:pPr>
              <a:lnSpc>
                <a:spcPct val="150000"/>
              </a:lnSpc>
            </a:pPr>
            <a:r>
              <a:rPr lang="en-US" sz="2000" dirty="0"/>
              <a:t>5. Agriculture ↔ Water: AI irrigation systems</a:t>
            </a:r>
          </a:p>
          <a:p>
            <a:pPr>
              <a:lnSpc>
                <a:spcPct val="150000"/>
              </a:lnSpc>
            </a:pPr>
            <a:r>
              <a:rPr lang="en-US" sz="2000" dirty="0"/>
              <a:t>6. Energy ↔ Water: Smart water treatment</a:t>
            </a:r>
          </a:p>
          <a:p>
            <a:pPr>
              <a:lnSpc>
                <a:spcPct val="150000"/>
              </a:lnSpc>
            </a:pPr>
            <a:endParaRPr lang="en-US" dirty="0"/>
          </a:p>
        </p:txBody>
      </p:sp>
      <p:sp>
        <p:nvSpPr>
          <p:cNvPr id="4" name="Text Placeholder 3">
            <a:extLst>
              <a:ext uri="{FF2B5EF4-FFF2-40B4-BE49-F238E27FC236}">
                <a16:creationId xmlns:a16="http://schemas.microsoft.com/office/drawing/2014/main" id="{4DF42D24-500B-7DE1-8CEF-6DCDDCCBDA5E}"/>
              </a:ext>
            </a:extLst>
          </p:cNvPr>
          <p:cNvSpPr>
            <a:spLocks noGrp="1"/>
          </p:cNvSpPr>
          <p:nvPr>
            <p:ph type="body" sz="quarter" idx="16"/>
          </p:nvPr>
        </p:nvSpPr>
        <p:spPr>
          <a:xfrm>
            <a:off x="6391870" y="389626"/>
            <a:ext cx="4757375" cy="610499"/>
          </a:xfrm>
        </p:spPr>
        <p:txBody>
          <a:bodyPr/>
          <a:lstStyle/>
          <a:p>
            <a:r>
              <a:rPr lang="en-US" dirty="0"/>
              <a:t>The 6 key connections</a:t>
            </a:r>
          </a:p>
          <a:p>
            <a:endParaRPr lang="en-US" dirty="0"/>
          </a:p>
        </p:txBody>
      </p:sp>
      <p:pic>
        <p:nvPicPr>
          <p:cNvPr id="8" name="Plassholder for bilde 7">
            <a:extLst>
              <a:ext uri="{FF2B5EF4-FFF2-40B4-BE49-F238E27FC236}">
                <a16:creationId xmlns:a16="http://schemas.microsoft.com/office/drawing/2014/main" id="{A4A8583F-4203-7460-51D9-0930CD173FBB}"/>
              </a:ext>
            </a:extLst>
          </p:cNvPr>
          <p:cNvPicPr>
            <a:picLocks noGrp="1" noChangeAspect="1"/>
          </p:cNvPicPr>
          <p:nvPr>
            <p:ph type="pic" sz="quarter" idx="44"/>
          </p:nvPr>
        </p:nvPicPr>
        <p:blipFill>
          <a:blip r:embed="rId2"/>
          <a:srcRect l="23699" r="23699"/>
          <a:stretch/>
        </p:blipFill>
        <p:spPr>
          <a:xfrm>
            <a:off x="160870" y="280416"/>
            <a:ext cx="5889286" cy="6290058"/>
          </a:xfrm>
          <a:prstGeom prst="rect">
            <a:avLst/>
          </a:prstGeom>
          <a:solidFill>
            <a:srgbClr val="FFFFFF">
              <a:lumMod val="95000"/>
            </a:srgbClr>
          </a:solidFill>
        </p:spPr>
      </p:pic>
      <p:sp>
        <p:nvSpPr>
          <p:cNvPr id="9" name="Freeform 16">
            <a:extLst>
              <a:ext uri="{FF2B5EF4-FFF2-40B4-BE49-F238E27FC236}">
                <a16:creationId xmlns:a16="http://schemas.microsoft.com/office/drawing/2014/main" id="{0123F2EB-E180-496F-CCBD-73B547D97FF9}"/>
              </a:ext>
            </a:extLst>
          </p:cNvPr>
          <p:cNvSpPr/>
          <p:nvPr/>
        </p:nvSpPr>
        <p:spPr>
          <a:xfrm rot="5400000">
            <a:off x="10204254" y="4663839"/>
            <a:ext cx="2270841" cy="2318710"/>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643340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1D32-1D1C-16B5-DF7F-2983FA2477E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9539067-279A-3597-8457-71FF095F4A61}"/>
              </a:ext>
            </a:extLst>
          </p:cNvPr>
          <p:cNvSpPr>
            <a:spLocks noGrp="1"/>
          </p:cNvSpPr>
          <p:nvPr>
            <p:ph type="body" sz="quarter" idx="18"/>
          </p:nvPr>
        </p:nvSpPr>
        <p:spPr>
          <a:xfrm>
            <a:off x="197223" y="1126955"/>
            <a:ext cx="6079751" cy="5118439"/>
          </a:xfrm>
        </p:spPr>
        <p:txBody>
          <a:bodyPr/>
          <a:lstStyle/>
          <a:p>
            <a:r>
              <a:rPr sz="1800" b="1" dirty="0"/>
              <a:t>1. BARCELONA SMART CITY (Spain)</a:t>
            </a:r>
          </a:p>
          <a:p>
            <a:r>
              <a:rPr sz="1800" dirty="0"/>
              <a:t>   All 4 sectors on one platform</a:t>
            </a:r>
          </a:p>
          <a:p>
            <a:r>
              <a:rPr sz="1800" dirty="0"/>
              <a:t>   Results: 25% cost reduction, 35% emissions cut</a:t>
            </a:r>
          </a:p>
          <a:p>
            <a:r>
              <a:rPr sz="1800" b="1" dirty="0"/>
              <a:t>2. NETHERLANDS PRECISION AGRICULTURE</a:t>
            </a:r>
          </a:p>
          <a:p>
            <a:r>
              <a:rPr sz="1800" dirty="0"/>
              <a:t>   Agriculture + Energy + Water integration</a:t>
            </a:r>
          </a:p>
          <a:p>
            <a:r>
              <a:rPr sz="1800" dirty="0"/>
              <a:t>   Results: 37% water savings, 23% less food waste</a:t>
            </a:r>
          </a:p>
          <a:p>
            <a:r>
              <a:rPr sz="1800" b="1" dirty="0"/>
              <a:t>3. COPENHAGEN GREEN MOBILITY</a:t>
            </a:r>
          </a:p>
          <a:p>
            <a:r>
              <a:rPr sz="1800" dirty="0"/>
              <a:t>   Transport + Energy coordination</a:t>
            </a:r>
          </a:p>
          <a:p>
            <a:r>
              <a:rPr sz="1800" dirty="0"/>
              <a:t>   Results: €400,000/year savings, stable grid</a:t>
            </a:r>
          </a:p>
          <a:p>
            <a:r>
              <a:rPr sz="1800" b="1" dirty="0"/>
              <a:t>4. AMSTERDAM INTEGRATED SYSTEMS</a:t>
            </a:r>
          </a:p>
          <a:p>
            <a:r>
              <a:rPr sz="1800" dirty="0"/>
              <a:t>   Water + Energy + Transport coordination</a:t>
            </a:r>
          </a:p>
          <a:p>
            <a:r>
              <a:rPr sz="1800" dirty="0"/>
              <a:t>   Results: 28% energy cost reduction</a:t>
            </a:r>
          </a:p>
          <a:p>
            <a:endParaRPr lang="nb-NO" sz="1800" dirty="0"/>
          </a:p>
          <a:p>
            <a:r>
              <a:rPr sz="1800" b="1" dirty="0"/>
              <a:t>Key </a:t>
            </a:r>
            <a:r>
              <a:rPr lang="nb-NO" sz="1800" b="1" dirty="0"/>
              <a:t>l</a:t>
            </a:r>
            <a:r>
              <a:rPr sz="1800" b="1" dirty="0" err="1"/>
              <a:t>esson</a:t>
            </a:r>
            <a:r>
              <a:rPr sz="1800" b="1" dirty="0"/>
              <a:t>:</a:t>
            </a:r>
            <a:r>
              <a:rPr lang="nb-NO" sz="1800" b="1" dirty="0"/>
              <a:t> </a:t>
            </a:r>
            <a:r>
              <a:rPr sz="1800" dirty="0"/>
              <a:t>Integration creates value greater than individual sectors.</a:t>
            </a:r>
            <a:r>
              <a:rPr lang="nb-NO" sz="1800" dirty="0"/>
              <a:t> </a:t>
            </a:r>
            <a:r>
              <a:rPr sz="1800" dirty="0"/>
              <a:t>AI enables this coordination at scale.</a:t>
            </a:r>
          </a:p>
        </p:txBody>
      </p:sp>
      <p:sp>
        <p:nvSpPr>
          <p:cNvPr id="7" name="Text Placeholder 6">
            <a:extLst>
              <a:ext uri="{FF2B5EF4-FFF2-40B4-BE49-F238E27FC236}">
                <a16:creationId xmlns:a16="http://schemas.microsoft.com/office/drawing/2014/main" id="{081B12F3-BE36-C036-B4A2-2D0496996680}"/>
              </a:ext>
            </a:extLst>
          </p:cNvPr>
          <p:cNvSpPr>
            <a:spLocks noGrp="1"/>
          </p:cNvSpPr>
          <p:nvPr>
            <p:ph type="body" sz="quarter" idx="16"/>
          </p:nvPr>
        </p:nvSpPr>
        <p:spPr>
          <a:xfrm>
            <a:off x="0" y="184236"/>
            <a:ext cx="6708401" cy="762000"/>
          </a:xfrm>
        </p:spPr>
        <p:txBody>
          <a:bodyPr/>
          <a:lstStyle/>
          <a:p>
            <a:r>
              <a:rPr lang="en-GB" sz="3200" dirty="0"/>
              <a:t>EU cross-sectoral AI success stories</a:t>
            </a:r>
          </a:p>
          <a:p>
            <a:endParaRPr lang="en-US" sz="3200" dirty="0"/>
          </a:p>
        </p:txBody>
      </p:sp>
      <p:pic>
        <p:nvPicPr>
          <p:cNvPr id="2050" name="Picture 2" descr="The cityscape of Barcelona unfolds in a blend of vibrant street lights and dense architecture, showcasing an aerial perspective of urban life as evening sets in.">
            <a:extLst>
              <a:ext uri="{FF2B5EF4-FFF2-40B4-BE49-F238E27FC236}">
                <a16:creationId xmlns:a16="http://schemas.microsoft.com/office/drawing/2014/main" id="{B693BCB0-1E44-6CB2-42AD-E1D859C57C3C}"/>
              </a:ext>
            </a:extLst>
          </p:cNvPr>
          <p:cNvPicPr>
            <a:picLocks noGrp="1" noChangeAspect="1" noChangeArrowheads="1"/>
          </p:cNvPicPr>
          <p:nvPr>
            <p:ph type="pic" sz="quarter" idx="44"/>
          </p:nvPr>
        </p:nvPicPr>
        <p:blipFill>
          <a:blip r:embed="rId2">
            <a:extLst>
              <a:ext uri="{28A0092B-C50C-407E-A947-70E740481C1C}">
                <a14:useLocalDpi xmlns:a14="http://schemas.microsoft.com/office/drawing/2010/main" val="0"/>
              </a:ext>
            </a:extLst>
          </a:blip>
          <a:srcRect l="14883" r="14883"/>
          <a:stretch>
            <a:fillRect/>
          </a:stretch>
        </p:blipFill>
        <p:spPr bwMode="auto">
          <a:xfrm>
            <a:off x="6096000" y="76201"/>
            <a:ext cx="5660531" cy="667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6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4FBA-3E68-C314-5CE0-358453064A1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38CB173-3A7C-8A45-ADC5-95240A7295A1}"/>
              </a:ext>
            </a:extLst>
          </p:cNvPr>
          <p:cNvSpPr>
            <a:spLocks noGrp="1"/>
          </p:cNvSpPr>
          <p:nvPr>
            <p:ph type="body" sz="quarter" idx="16"/>
          </p:nvPr>
        </p:nvSpPr>
        <p:spPr>
          <a:xfrm>
            <a:off x="582804" y="421809"/>
            <a:ext cx="2712846" cy="534970"/>
          </a:xfrm>
          <a:prstGeom prst="rect">
            <a:avLst/>
          </a:prstGeom>
        </p:spPr>
        <p:txBody>
          <a:bodyPr/>
          <a:lstStyle/>
          <a:p>
            <a:r>
              <a:rPr lang="en-US" dirty="0"/>
              <a:t>Conclusions</a:t>
            </a:r>
          </a:p>
          <a:p>
            <a:endParaRPr lang="en-US" dirty="0"/>
          </a:p>
        </p:txBody>
      </p:sp>
      <p:sp>
        <p:nvSpPr>
          <p:cNvPr id="2" name="Text Placeholder 1">
            <a:extLst>
              <a:ext uri="{FF2B5EF4-FFF2-40B4-BE49-F238E27FC236}">
                <a16:creationId xmlns:a16="http://schemas.microsoft.com/office/drawing/2014/main" id="{B316C369-B778-9EAD-4131-FEA1C6B7058A}"/>
              </a:ext>
            </a:extLst>
          </p:cNvPr>
          <p:cNvSpPr>
            <a:spLocks noGrp="1" noChangeArrowheads="1"/>
          </p:cNvSpPr>
          <p:nvPr>
            <p:ph type="body" sz="quarter" idx="18"/>
          </p:nvPr>
        </p:nvSpPr>
        <p:spPr bwMode="auto">
          <a:xfrm>
            <a:off x="582804" y="1101224"/>
            <a:ext cx="10810814" cy="5217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AI is transforming key sectors: Transport, Energy, Water and Agriculture - by enabling </a:t>
            </a:r>
            <a:r>
              <a:rPr lang="en-US" altLang="en-US" sz="1600" dirty="0">
                <a:latin typeface="Arial" panose="020B0604020202020204" pitchFamily="34" charset="0"/>
              </a:rPr>
              <a:t> </a:t>
            </a:r>
            <a:r>
              <a:rPr kumimoji="0" lang="en-US" altLang="en-US" sz="1600" b="0" i="0" u="none" strike="noStrike" cap="none" normalizeH="0" baseline="0" dirty="0">
                <a:ln>
                  <a:noFill/>
                </a:ln>
                <a:effectLst/>
                <a:latin typeface="Arial" panose="020B0604020202020204" pitchFamily="34" charset="0"/>
              </a:rPr>
              <a:t>smarter, safer, and more efficient operations through connected, data‑driven systems.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It helps address major challenges such as congestion, resource scarcity, climate impacts, safety risks, logistics complexity, and workforce skill gaps.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Real‑world applications already in use include autonomous mobility, predictive maintenance,</a:t>
            </a:r>
            <a:r>
              <a:rPr lang="en-US" altLang="en-US" sz="1600" dirty="0">
                <a:latin typeface="Arial" panose="020B0604020202020204" pitchFamily="34" charset="0"/>
              </a:rPr>
              <a:t> </a:t>
            </a:r>
            <a:r>
              <a:rPr kumimoji="0" lang="en-US" altLang="en-US" sz="1600" b="0" i="0" u="none" strike="noStrike" cap="none" normalizeH="0" baseline="0" dirty="0">
                <a:ln>
                  <a:noFill/>
                </a:ln>
                <a:effectLst/>
                <a:latin typeface="Arial" panose="020B0604020202020204" pitchFamily="34" charset="0"/>
              </a:rPr>
              <a:t>smart grids, precision irrigation, renewable energy forecasting, and optimized logistics.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Cross‑sector integration delivers far greater impact than isolated solutions, as AI platforms can link transport, energy, water, and agriculture into unified, intelligent ecosystems.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Responsible use of AI requires human oversight, ethical reasoning, transparency, and fairness - AI enhances professional judgment rather than replacing it.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Continuous learning is essential as AI evolves rapidly, requiring professionals to develop new skills and collaborate across sectors.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Future sustainability and mobility professionals will shape how AI is deployed to serve </a:t>
            </a:r>
            <a:r>
              <a:rPr lang="en-US" altLang="en-US" sz="1600" dirty="0">
                <a:latin typeface="Arial" panose="020B0604020202020204" pitchFamily="34" charset="0"/>
              </a:rPr>
              <a:t> </a:t>
            </a:r>
            <a:r>
              <a:rPr kumimoji="0" lang="en-US" altLang="en-US" sz="1600" b="0" i="0" u="none" strike="noStrike" cap="none" normalizeH="0" baseline="0" dirty="0">
                <a:ln>
                  <a:noFill/>
                </a:ln>
                <a:effectLst/>
                <a:latin typeface="Arial" panose="020B0604020202020204" pitchFamily="34" charset="0"/>
              </a:rPr>
              <a:t>society, strengthen safety, and build resilient, sustainable systems for all.</a:t>
            </a:r>
          </a:p>
        </p:txBody>
      </p:sp>
    </p:spTree>
    <p:extLst>
      <p:ext uri="{BB962C8B-B14F-4D97-AF65-F5344CB8AC3E}">
        <p14:creationId xmlns:p14="http://schemas.microsoft.com/office/powerpoint/2010/main" val="2514030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1471073" y="3601528"/>
            <a:ext cx="3195485" cy="837258"/>
          </a:xfrm>
        </p:spPr>
        <p:txBody>
          <a:bodyPr/>
          <a:lstStyle/>
          <a:p>
            <a:r>
              <a:rPr lang="en-US" dirty="0"/>
              <a:t>Thank you!</a:t>
            </a:r>
          </a:p>
        </p:txBody>
      </p:sp>
      <p:sp>
        <p:nvSpPr>
          <p:cNvPr id="29" name="Text Placeholder 28">
            <a:extLst>
              <a:ext uri="{FF2B5EF4-FFF2-40B4-BE49-F238E27FC236}">
                <a16:creationId xmlns:a16="http://schemas.microsoft.com/office/drawing/2014/main" id="{C60527F0-CEFD-CBD9-9FF6-227AF5867BC6}"/>
              </a:ext>
            </a:extLst>
          </p:cNvPr>
          <p:cNvSpPr>
            <a:spLocks noGrp="1"/>
          </p:cNvSpPr>
          <p:nvPr>
            <p:ph type="body" sz="quarter" idx="45"/>
          </p:nvPr>
        </p:nvSpPr>
        <p:spPr>
          <a:xfrm>
            <a:off x="8376237" y="5392733"/>
            <a:ext cx="3539538" cy="731140"/>
          </a:xfrm>
          <a:prstGeom prst="rect">
            <a:avLst/>
          </a:prstGeom>
        </p:spPr>
        <p:txBody>
          <a:bodyPr>
            <a:normAutofit fontScale="92500"/>
          </a:bodyPr>
          <a:lstStyle/>
          <a:p>
            <a:r>
              <a:rPr lang="en-US" b="0" dirty="0"/>
              <a:t>https://sustainvet.eu/</a:t>
            </a:r>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800" b="1" dirty="0">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303F3-1B26-633A-6558-0D12F4B3C919}"/>
              </a:ext>
            </a:extLst>
          </p:cNvPr>
          <p:cNvSpPr>
            <a:spLocks noGrp="1"/>
          </p:cNvSpPr>
          <p:nvPr>
            <p:ph type="body" sz="quarter" idx="18"/>
          </p:nvPr>
        </p:nvSpPr>
        <p:spPr>
          <a:xfrm>
            <a:off x="798380" y="2018740"/>
            <a:ext cx="5488119" cy="4258632"/>
          </a:xfrm>
        </p:spPr>
        <p:txBody>
          <a:bodyPr/>
          <a:lstStyle/>
          <a:p>
            <a:pPr marL="342900" indent="-342900">
              <a:buFont typeface="Arial" panose="020B0604020202020204" pitchFamily="34" charset="0"/>
              <a:buChar char="•"/>
            </a:pPr>
            <a:r>
              <a:rPr lang="en-US" sz="2000" dirty="0"/>
              <a:t>Examine ethical considerations specific to AI in transport, including safety responsibility, data privacy, algorithmic bias, and social equity. </a:t>
            </a:r>
          </a:p>
          <a:p>
            <a:pPr marL="342900" indent="-342900">
              <a:buFont typeface="Arial" panose="020B0604020202020204" pitchFamily="34" charset="0"/>
              <a:buChar char="•"/>
            </a:pPr>
            <a:r>
              <a:rPr lang="en-US" sz="2000" dirty="0"/>
              <a:t>Discover how AI can improve transport efficiency, reduce environmental impact, enhance safety, and create new career opportunities.</a:t>
            </a:r>
          </a:p>
          <a:p>
            <a:pPr marL="342900" indent="-342900">
              <a:buFont typeface="Arial" panose="020B0604020202020204" pitchFamily="34" charset="0"/>
              <a:buChar char="•"/>
            </a:pPr>
            <a:r>
              <a:rPr lang="en-US" sz="2000" dirty="0"/>
              <a:t>Gain hands-on knowledge of AI tools that transport professionals can confidently apply in real-world scenarios.</a:t>
            </a:r>
          </a:p>
        </p:txBody>
      </p:sp>
      <p:sp>
        <p:nvSpPr>
          <p:cNvPr id="3" name="Text Placeholder 2">
            <a:extLst>
              <a:ext uri="{FF2B5EF4-FFF2-40B4-BE49-F238E27FC236}">
                <a16:creationId xmlns:a16="http://schemas.microsoft.com/office/drawing/2014/main" id="{95F842DD-330D-2252-C68B-C14DCE521386}"/>
              </a:ext>
            </a:extLst>
          </p:cNvPr>
          <p:cNvSpPr>
            <a:spLocks noGrp="1"/>
          </p:cNvSpPr>
          <p:nvPr>
            <p:ph type="body" sz="quarter" idx="16"/>
          </p:nvPr>
        </p:nvSpPr>
        <p:spPr>
          <a:xfrm>
            <a:off x="798381" y="761603"/>
            <a:ext cx="10595237" cy="681715"/>
          </a:xfrm>
        </p:spPr>
        <p:txBody>
          <a:bodyPr/>
          <a:lstStyle/>
          <a:p>
            <a:r>
              <a:rPr lang="en-US" dirty="0"/>
              <a:t>Learning Objectives</a:t>
            </a:r>
          </a:p>
          <a:p>
            <a:r>
              <a:rPr lang="en-US" sz="2000" dirty="0">
                <a:solidFill>
                  <a:srgbClr val="262626"/>
                </a:solidFill>
              </a:rPr>
              <a:t>Ethics &amp; impact</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54956C49-0940-81DE-5BB3-460FE1DE4976}"/>
              </a:ext>
            </a:extLst>
          </p:cNvPr>
          <p:cNvPicPr>
            <a:picLocks noChangeAspect="1"/>
          </p:cNvPicPr>
          <p:nvPr/>
        </p:nvPicPr>
        <p:blipFill>
          <a:blip r:embed="rId2"/>
          <a:stretch>
            <a:fillRect/>
          </a:stretch>
        </p:blipFill>
        <p:spPr>
          <a:xfrm>
            <a:off x="7096126" y="365761"/>
            <a:ext cx="4364168" cy="6126478"/>
          </a:xfrm>
          <a:prstGeom prst="rect">
            <a:avLst/>
          </a:prstGeom>
        </p:spPr>
      </p:pic>
    </p:spTree>
    <p:extLst>
      <p:ext uri="{BB962C8B-B14F-4D97-AF65-F5344CB8AC3E}">
        <p14:creationId xmlns:p14="http://schemas.microsoft.com/office/powerpoint/2010/main" val="55206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97322" y="2210731"/>
            <a:ext cx="6484268" cy="2253043"/>
          </a:xfrm>
        </p:spPr>
        <p:txBody>
          <a:bodyPr/>
          <a:lstStyle/>
          <a:p>
            <a:pPr>
              <a:lnSpc>
                <a:spcPct val="100000"/>
              </a:lnSpc>
            </a:pPr>
            <a:r>
              <a:rPr lang="en-US" b="1" dirty="0"/>
              <a:t>Unit 1</a:t>
            </a:r>
          </a:p>
          <a:p>
            <a:pPr>
              <a:lnSpc>
                <a:spcPct val="100000"/>
              </a:lnSpc>
            </a:pPr>
            <a:r>
              <a:rPr lang="en-US" b="1" dirty="0"/>
              <a:t>Introduction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560856" y="2345726"/>
            <a:ext cx="5126463" cy="2165083"/>
          </a:xfrm>
        </p:spPr>
        <p:txBody>
          <a:bodyPr/>
          <a:lstStyle/>
          <a:p>
            <a:pPr>
              <a:defRPr sz="1800"/>
            </a:pPr>
            <a:r>
              <a:rPr dirty="0"/>
              <a:t>"The future of transportation is not just about moving faster</a:t>
            </a:r>
            <a:r>
              <a:rPr lang="nb-NO" dirty="0"/>
              <a:t> - </a:t>
            </a:r>
            <a:r>
              <a:rPr dirty="0"/>
              <a:t>it's about moving smarter, safer, and more sustainably. AI is the compass that will guide us there."</a:t>
            </a:r>
          </a:p>
        </p:txBody>
      </p:sp>
      <p:grpSp>
        <p:nvGrpSpPr>
          <p:cNvPr id="4" name="Group 3">
            <a:extLst>
              <a:ext uri="{FF2B5EF4-FFF2-40B4-BE49-F238E27FC236}">
                <a16:creationId xmlns:a16="http://schemas.microsoft.com/office/drawing/2014/main" id="{3A16E5AB-C242-EC52-3006-1AF44CFA050E}"/>
              </a:ext>
            </a:extLst>
          </p:cNvPr>
          <p:cNvGrpSpPr/>
          <p:nvPr/>
        </p:nvGrpSpPr>
        <p:grpSpPr>
          <a:xfrm rot="418027">
            <a:off x="279644" y="1859539"/>
            <a:ext cx="1294930" cy="972373"/>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2" name="Plassholder for bilde 11">
            <a:extLst>
              <a:ext uri="{FF2B5EF4-FFF2-40B4-BE49-F238E27FC236}">
                <a16:creationId xmlns:a16="http://schemas.microsoft.com/office/drawing/2014/main" id="{1CBDDBC7-A753-4044-F300-CB363910ED9D}"/>
              </a:ext>
            </a:extLst>
          </p:cNvPr>
          <p:cNvPicPr>
            <a:picLocks noGrp="1" noChangeAspect="1"/>
          </p:cNvPicPr>
          <p:nvPr>
            <p:ph type="pic" sz="quarter" idx="44"/>
          </p:nvPr>
        </p:nvPicPr>
        <p:blipFill>
          <a:blip r:embed="rId2"/>
          <a:srcRect t="12461" b="12461"/>
          <a:stretch/>
        </p:blipFill>
        <p:spPr>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rgbClr val="FFFFFF">
              <a:lumMod val="95000"/>
            </a:srgbClr>
          </a:solidFill>
        </p:spPr>
      </p:pic>
      <p:pic>
        <p:nvPicPr>
          <p:cNvPr id="13" name="Bilde 12">
            <a:extLst>
              <a:ext uri="{FF2B5EF4-FFF2-40B4-BE49-F238E27FC236}">
                <a16:creationId xmlns:a16="http://schemas.microsoft.com/office/drawing/2014/main" id="{3D09E801-7716-3CB4-BA7A-A51D0F9291A8}"/>
              </a:ext>
            </a:extLst>
          </p:cNvPr>
          <p:cNvPicPr>
            <a:picLocks noChangeAspect="1"/>
          </p:cNvPicPr>
          <p:nvPr/>
        </p:nvPicPr>
        <p:blipFill>
          <a:blip r:embed="rId3"/>
          <a:stretch>
            <a:fillRect/>
          </a:stretch>
        </p:blipFill>
        <p:spPr>
          <a:xfrm rot="10465545">
            <a:off x="4447055" y="3667799"/>
            <a:ext cx="1554615" cy="2017951"/>
          </a:xfrm>
          <a:prstGeom prst="rect">
            <a:avLst/>
          </a:prstGeom>
        </p:spPr>
      </p:pic>
    </p:spTree>
    <p:extLst>
      <p:ext uri="{BB962C8B-B14F-4D97-AF65-F5344CB8AC3E}">
        <p14:creationId xmlns:p14="http://schemas.microsoft.com/office/powerpoint/2010/main" val="218059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400633" y="1115578"/>
            <a:ext cx="5419892" cy="4268451"/>
          </a:xfrm>
        </p:spPr>
        <p:txBody>
          <a:bodyPr/>
          <a:lstStyle/>
          <a:p>
            <a:pPr marL="0">
              <a:defRPr sz="1400"/>
            </a:pPr>
            <a:r>
              <a:rPr sz="1600" dirty="0"/>
              <a:t>The transport sector faces unprecedented challenges: growing urbanization, climate change pressures, safety concerns, and demand for efficient mobility. </a:t>
            </a:r>
            <a:endParaRPr lang="en-US" sz="1600" dirty="0"/>
          </a:p>
          <a:p>
            <a:pPr marL="0">
              <a:defRPr sz="1400"/>
            </a:pPr>
            <a:r>
              <a:rPr lang="en-US" sz="1600" dirty="0"/>
              <a:t>AI </a:t>
            </a:r>
            <a:r>
              <a:rPr sz="1600" dirty="0"/>
              <a:t>enables transport systems to process vast amounts of real-time data from vehicles, infrastructure, traffic patterns, and environmental sensors. This allows for intelligent decision-making that was previously impossible.</a:t>
            </a:r>
            <a:r>
              <a:rPr lang="nb-NO" sz="1600" dirty="0"/>
              <a:t> </a:t>
            </a:r>
            <a:r>
              <a:rPr sz="1600" dirty="0"/>
              <a:t>Key drivers:</a:t>
            </a:r>
            <a:endParaRPr lang="nb-NO" sz="1600" dirty="0"/>
          </a:p>
          <a:p>
            <a:pPr marL="0">
              <a:defRPr sz="1400"/>
            </a:pPr>
            <a:br>
              <a:rPr sz="1600" dirty="0"/>
            </a:br>
            <a:r>
              <a:rPr sz="1600" dirty="0"/>
              <a:t>• </a:t>
            </a:r>
            <a:r>
              <a:rPr sz="1600" b="1" dirty="0"/>
              <a:t>Safety: </a:t>
            </a:r>
            <a:r>
              <a:rPr sz="1600" dirty="0"/>
              <a:t>AI can predict and prevent accidents through advanced driver assistance systems and predictive maintenance</a:t>
            </a:r>
            <a:r>
              <a:rPr lang="nb-NO" sz="1600" dirty="0"/>
              <a:t>.</a:t>
            </a:r>
          </a:p>
          <a:p>
            <a:pPr marL="0">
              <a:defRPr sz="1400"/>
            </a:pPr>
            <a:br>
              <a:rPr sz="1600" dirty="0"/>
            </a:br>
            <a:r>
              <a:rPr sz="1600" b="1" dirty="0"/>
              <a:t>• Efficiency: </a:t>
            </a:r>
            <a:r>
              <a:rPr sz="1600" dirty="0"/>
              <a:t>Optimization algorithms reduce congestion, fuel consumption, and delivery times</a:t>
            </a:r>
            <a:r>
              <a:rPr lang="nb-NO" sz="1600" dirty="0"/>
              <a:t>.</a:t>
            </a:r>
          </a:p>
          <a:p>
            <a:pPr marL="0">
              <a:defRPr sz="1400"/>
            </a:pPr>
            <a:br>
              <a:rPr sz="1600" dirty="0"/>
            </a:br>
            <a:r>
              <a:rPr sz="1600" b="1" dirty="0"/>
              <a:t>• Sustainability: </a:t>
            </a:r>
            <a:r>
              <a:rPr sz="1600" dirty="0"/>
              <a:t>Smart routing and traffic management minimize environmental impact</a:t>
            </a:r>
            <a:r>
              <a:rPr lang="nb-NO" sz="1600" dirty="0"/>
              <a:t>.</a:t>
            </a:r>
          </a:p>
          <a:p>
            <a:pPr marL="0">
              <a:defRPr sz="1400"/>
            </a:pPr>
            <a:br>
              <a:rPr sz="1600" dirty="0"/>
            </a:br>
            <a:r>
              <a:rPr sz="1600" b="1" dirty="0"/>
              <a:t>• Accessibility: </a:t>
            </a:r>
            <a:r>
              <a:rPr sz="1600" dirty="0"/>
              <a:t>Autonomous vehicles promise mobility for elderly and disabled populations</a:t>
            </a:r>
            <a:r>
              <a:rPr lang="nb-NO" sz="1600" dirty="0"/>
              <a:t>.</a:t>
            </a:r>
            <a:endParaRPr sz="1600" dirty="0"/>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400633" y="122926"/>
            <a:ext cx="4757375" cy="992652"/>
          </a:xfrm>
        </p:spPr>
        <p:txBody>
          <a:bodyPr/>
          <a:lstStyle/>
          <a:p>
            <a:r>
              <a:rPr lang="en-US" dirty="0"/>
              <a:t>Why AI in transport?</a:t>
            </a:r>
          </a:p>
          <a:p>
            <a:r>
              <a:rPr lang="en-US" sz="1600" dirty="0"/>
              <a:t>AI offers transformative solutions</a:t>
            </a:r>
            <a:endParaRPr lang="en-IE" sz="1600" dirty="0"/>
          </a:p>
        </p:txBody>
      </p:sp>
      <p:sp>
        <p:nvSpPr>
          <p:cNvPr id="17" name="Freeform 16">
            <a:extLst>
              <a:ext uri="{FF2B5EF4-FFF2-40B4-BE49-F238E27FC236}">
                <a16:creationId xmlns:a16="http://schemas.microsoft.com/office/drawing/2014/main" id="{40FC3DF2-BAF1-F579-7F32-ED22A03B8B9C}"/>
              </a:ext>
            </a:extLst>
          </p:cNvPr>
          <p:cNvSpPr/>
          <p:nvPr/>
        </p:nvSpPr>
        <p:spPr>
          <a:xfrm rot="5551673">
            <a:off x="10324780" y="4957163"/>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5" name="Plassholder for bilde 14">
            <a:extLst>
              <a:ext uri="{FF2B5EF4-FFF2-40B4-BE49-F238E27FC236}">
                <a16:creationId xmlns:a16="http://schemas.microsoft.com/office/drawing/2014/main" id="{34A03B4A-33C5-9CF9-1A9D-8D10979D294F}"/>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56954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518572" y="1484953"/>
            <a:ext cx="5444078" cy="4634346"/>
          </a:xfrm>
        </p:spPr>
        <p:txBody>
          <a:bodyPr/>
          <a:lstStyle/>
          <a:p>
            <a:pPr marL="0">
              <a:defRPr sz="1300"/>
            </a:pPr>
            <a:r>
              <a:rPr lang="en-US" sz="2000" b="1" dirty="0"/>
              <a:t>The predictive shift: </a:t>
            </a:r>
            <a:r>
              <a:rPr sz="2000" b="1" dirty="0"/>
              <a:t>The </a:t>
            </a:r>
            <a:r>
              <a:rPr lang="nb-NO" sz="2000" b="1" dirty="0"/>
              <a:t>e</a:t>
            </a:r>
            <a:r>
              <a:rPr sz="2000" b="1" dirty="0"/>
              <a:t>volution of </a:t>
            </a:r>
            <a:r>
              <a:rPr lang="nb-NO" sz="2000" b="1" dirty="0"/>
              <a:t>t</a:t>
            </a:r>
            <a:r>
              <a:rPr sz="2000" b="1" dirty="0" err="1"/>
              <a:t>ransport</a:t>
            </a:r>
            <a:r>
              <a:rPr sz="2000" b="1" dirty="0"/>
              <a:t> </a:t>
            </a:r>
            <a:r>
              <a:rPr lang="nb-NO" sz="2000" b="1" dirty="0"/>
              <a:t>i</a:t>
            </a:r>
            <a:r>
              <a:rPr sz="2000" b="1" dirty="0" err="1"/>
              <a:t>ntelligence</a:t>
            </a:r>
            <a:br>
              <a:rPr sz="2000" dirty="0"/>
            </a:br>
            <a:br>
              <a:rPr sz="2000" dirty="0"/>
            </a:br>
            <a:r>
              <a:rPr sz="2000" dirty="0"/>
              <a:t>Transport has always been about connections—moving people and goods from point A to point B. But modern transport systems are becoming intelligent networks that learn, adapt, and optimize continuously.</a:t>
            </a:r>
            <a:br>
              <a:rPr sz="2000" dirty="0"/>
            </a:br>
            <a:br>
              <a:rPr sz="2000" dirty="0"/>
            </a:br>
            <a:r>
              <a:rPr sz="2000" dirty="0"/>
              <a:t>From reactive to predictive: Traditional transport relies on schedules and fixed plans. AI-enabled transport anticipates demand, predicts disruptions, and proactively adjusts to changing conditions in real-time.</a:t>
            </a:r>
            <a:br>
              <a:rPr sz="2000" dirty="0"/>
            </a:br>
            <a:br>
              <a:rPr dirty="0"/>
            </a:br>
            <a:endParaRPr dirty="0"/>
          </a:p>
        </p:txBody>
      </p:sp>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518573" y="393916"/>
            <a:ext cx="4757375" cy="992652"/>
          </a:xfrm>
        </p:spPr>
        <p:txBody>
          <a:bodyPr/>
          <a:lstStyle/>
          <a:p>
            <a:r>
              <a:rPr lang="en-US" dirty="0"/>
              <a:t>Why AI in transport?</a:t>
            </a:r>
            <a:endParaRPr lang="en-IE" dirty="0"/>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582F8AEF-79F7-CC8C-B18D-AF56269FDC98}"/>
              </a:ext>
            </a:extLst>
          </p:cNvPr>
          <p:cNvPicPr>
            <a:picLocks noGrp="1" noChangeAspect="1"/>
          </p:cNvPicPr>
          <p:nvPr>
            <p:ph type="pic" sz="quarter" idx="44"/>
          </p:nvPr>
        </p:nvPicPr>
        <p:blipFill>
          <a:blip r:embed="rId2"/>
          <a:srcRect l="18785" r="18785"/>
          <a:stretch>
            <a:fillRect/>
          </a:stretch>
        </p:blipFill>
        <p:spPr>
          <a:xfrm>
            <a:off x="6430613" y="570358"/>
            <a:ext cx="5660531" cy="6045736"/>
          </a:xfrm>
        </p:spPr>
      </p:pic>
    </p:spTree>
    <p:extLst>
      <p:ext uri="{BB962C8B-B14F-4D97-AF65-F5344CB8AC3E}">
        <p14:creationId xmlns:p14="http://schemas.microsoft.com/office/powerpoint/2010/main" val="201538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85C259-A6D7-D731-0654-96E53506EEDE}"/>
              </a:ext>
            </a:extLst>
          </p:cNvPr>
          <p:cNvPicPr>
            <a:picLocks noGrp="1" noChangeAspect="1"/>
          </p:cNvPicPr>
          <p:nvPr>
            <p:ph type="pic" sz="quarter" idx="44"/>
          </p:nvPr>
        </p:nvPicPr>
        <p:blipFill>
          <a:blip r:embed="rId2"/>
          <a:srcRect l="5597" r="5597"/>
          <a:stretch>
            <a:fillRect/>
          </a:stretch>
        </p:blipFill>
        <p:spPr>
          <a:xfrm>
            <a:off x="6536268" y="802839"/>
            <a:ext cx="5111222" cy="5459046"/>
          </a:xfrm>
        </p:spPr>
      </p:pic>
      <p:sp>
        <p:nvSpPr>
          <p:cNvPr id="3" name="Text Placeholder 2">
            <a:extLst>
              <a:ext uri="{FF2B5EF4-FFF2-40B4-BE49-F238E27FC236}">
                <a16:creationId xmlns:a16="http://schemas.microsoft.com/office/drawing/2014/main" id="{27890D9A-4F80-62DA-D284-6B026C72FE37}"/>
              </a:ext>
            </a:extLst>
          </p:cNvPr>
          <p:cNvSpPr>
            <a:spLocks noGrp="1"/>
          </p:cNvSpPr>
          <p:nvPr>
            <p:ph type="body" sz="quarter" idx="18"/>
          </p:nvPr>
        </p:nvSpPr>
        <p:spPr>
          <a:xfrm>
            <a:off x="377079" y="1178152"/>
            <a:ext cx="5823696" cy="5095937"/>
          </a:xfrm>
        </p:spPr>
        <p:txBody>
          <a:bodyPr/>
          <a:lstStyle/>
          <a:p>
            <a:r>
              <a:rPr lang="en-US" sz="2000" b="1" dirty="0"/>
              <a:t>Real-world impact</a:t>
            </a:r>
          </a:p>
          <a:p>
            <a:endParaRPr lang="en-US" sz="1800" b="1" dirty="0"/>
          </a:p>
          <a:p>
            <a:pPr marL="285750" indent="-285750">
              <a:buFont typeface="Arial" panose="020B0604020202020204" pitchFamily="34" charset="0"/>
              <a:buChar char="•"/>
            </a:pPr>
            <a:r>
              <a:rPr lang="en-US" sz="1800" dirty="0"/>
              <a:t>Railway operators use AI to predict equipment failures before they occur.</a:t>
            </a:r>
          </a:p>
          <a:p>
            <a:pPr marL="285750" indent="-285750">
              <a:buFont typeface="Arial" panose="020B0604020202020204" pitchFamily="34" charset="0"/>
              <a:buChar char="•"/>
            </a:pPr>
            <a:r>
              <a:rPr lang="en-US" sz="1800" dirty="0"/>
              <a:t>Logistics companies optimize delivery routes that save millions in fuel costs.</a:t>
            </a:r>
          </a:p>
          <a:p>
            <a:pPr marL="285750" indent="-285750">
              <a:buFont typeface="Arial" panose="020B0604020202020204" pitchFamily="34" charset="0"/>
              <a:buChar char="•"/>
            </a:pPr>
            <a:r>
              <a:rPr lang="en-US" sz="1800" dirty="0"/>
              <a:t>Cities reduce traffic congestion by 20-30% through AI-powered traffic signal management.</a:t>
            </a:r>
          </a:p>
          <a:p>
            <a:pPr marL="285750" indent="-285750">
              <a:buFont typeface="Arial" panose="020B0604020202020204" pitchFamily="34" charset="0"/>
              <a:buChar char="•"/>
            </a:pPr>
            <a:r>
              <a:rPr lang="en-US" sz="1800" dirty="0"/>
              <a:t>Autonomous vehicles are already operating in controlled environments, learning from billions of kilometers of driving data.</a:t>
            </a:r>
          </a:p>
          <a:p>
            <a:pPr marL="285750" indent="-285750">
              <a:buFont typeface="Arial" panose="020B0604020202020204" pitchFamily="34" charset="0"/>
              <a:buChar char="•"/>
            </a:pPr>
            <a:r>
              <a:rPr lang="en-US" sz="1800" dirty="0"/>
              <a:t>The human factor: AI doesn't replace transport professionals - it empowers them with better tools, deeper insights, and the ability to focus on strategic decisions while automation handles routine tasks.</a:t>
            </a:r>
          </a:p>
        </p:txBody>
      </p:sp>
      <p:sp>
        <p:nvSpPr>
          <p:cNvPr id="4" name="Text Placeholder 3">
            <a:extLst>
              <a:ext uri="{FF2B5EF4-FFF2-40B4-BE49-F238E27FC236}">
                <a16:creationId xmlns:a16="http://schemas.microsoft.com/office/drawing/2014/main" id="{95F7274D-8220-EB50-C0BC-03229EC203F9}"/>
              </a:ext>
            </a:extLst>
          </p:cNvPr>
          <p:cNvSpPr>
            <a:spLocks noGrp="1"/>
          </p:cNvSpPr>
          <p:nvPr>
            <p:ph type="body" sz="quarter" idx="16"/>
          </p:nvPr>
        </p:nvSpPr>
        <p:spPr>
          <a:xfrm>
            <a:off x="377079" y="372534"/>
            <a:ext cx="4830980" cy="986118"/>
          </a:xfrm>
        </p:spPr>
        <p:txBody>
          <a:bodyPr/>
          <a:lstStyle/>
          <a:p>
            <a:r>
              <a:rPr lang="en-US" dirty="0"/>
              <a:t>Why AI in Transport?</a:t>
            </a:r>
            <a:endParaRPr lang="en-IE" dirty="0"/>
          </a:p>
          <a:p>
            <a:endParaRPr lang="en-US" dirty="0"/>
          </a:p>
        </p:txBody>
      </p:sp>
    </p:spTree>
    <p:extLst>
      <p:ext uri="{BB962C8B-B14F-4D97-AF65-F5344CB8AC3E}">
        <p14:creationId xmlns:p14="http://schemas.microsoft.com/office/powerpoint/2010/main" val="11006658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19384E-4B7F-4117-8411-155B34F7AFEC}">
  <ds:schemaRefs>
    <ds:schemaRef ds:uri="http://schemas.microsoft.com/office/2006/metadata/properties"/>
    <ds:schemaRef ds:uri="http://schemas.microsoft.com/office/infopath/2007/PartnerControls"/>
    <ds:schemaRef ds:uri="558b41f4-9262-4964-9013-127d98c85303"/>
    <ds:schemaRef ds:uri="92a36596-4c27-4ea1-9f04-71a23c4554a9"/>
  </ds:schemaRefs>
</ds:datastoreItem>
</file>

<file path=customXml/itemProps2.xml><?xml version="1.0" encoding="utf-8"?>
<ds:datastoreItem xmlns:ds="http://schemas.openxmlformats.org/officeDocument/2006/customXml" ds:itemID="{EA4A91A7-EAA7-4DED-AB36-CC7CA84773E2}">
  <ds:schemaRefs>
    <ds:schemaRef ds:uri="http://schemas.microsoft.com/sharepoint/v3/contenttype/forms"/>
  </ds:schemaRefs>
</ds:datastoreItem>
</file>

<file path=customXml/itemProps3.xml><?xml version="1.0" encoding="utf-8"?>
<ds:datastoreItem xmlns:ds="http://schemas.openxmlformats.org/officeDocument/2006/customXml" ds:itemID="{56F3711A-FCB3-46E8-968C-3D91DC255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02af9dbb-aed9-4c75-94d9-8c097730bf57}" enabled="1" method="Standard" siteId="{026cbe1f-01c4-4698-a566-2fc43ebec731}"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1376</TotalTime>
  <Words>3200</Words>
  <Application>Microsoft Office PowerPoint</Application>
  <PresentationFormat>Widescreen</PresentationFormat>
  <Paragraphs>243</Paragraphs>
  <Slides>39</Slides>
  <Notes>12</Notes>
  <HiddenSlides>0</HiddenSlides>
  <MMClips>5</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39</vt:i4>
      </vt:variant>
    </vt:vector>
  </HeadingPairs>
  <TitlesOfParts>
    <vt:vector size="44" baseType="lpstr">
      <vt:lpstr>Arial</vt:lpstr>
      <vt:lpstr>Calibri</vt:lpstr>
      <vt:lpstr>Montserrat</vt:lpstr>
      <vt:lpstr>Montserrat Light</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Stella Guedes Do Nascimento Aguirre</cp:lastModifiedBy>
  <cp:revision>20</cp:revision>
  <dcterms:created xsi:type="dcterms:W3CDTF">2022-05-09T10:29:33Z</dcterms:created>
  <dcterms:modified xsi:type="dcterms:W3CDTF">2026-04-09T06:00:49Z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