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1"/>
  </p:notesMasterIdLst>
  <p:handoutMasterIdLst>
    <p:handoutMasterId r:id="rId52"/>
  </p:handoutMasterIdLst>
  <p:sldIdLst>
    <p:sldId id="4286" r:id="rId5"/>
    <p:sldId id="4306" r:id="rId6"/>
    <p:sldId id="4349" r:id="rId7"/>
    <p:sldId id="4323" r:id="rId8"/>
    <p:sldId id="4345" r:id="rId9"/>
    <p:sldId id="4346" r:id="rId10"/>
    <p:sldId id="4350" r:id="rId11"/>
    <p:sldId id="4322" r:id="rId12"/>
    <p:sldId id="4366" r:id="rId13"/>
    <p:sldId id="4367" r:id="rId14"/>
    <p:sldId id="4351" r:id="rId15"/>
    <p:sldId id="4353" r:id="rId16"/>
    <p:sldId id="4343" r:id="rId17"/>
    <p:sldId id="4368" r:id="rId18"/>
    <p:sldId id="4354" r:id="rId19"/>
    <p:sldId id="4369" r:id="rId20"/>
    <p:sldId id="4370" r:id="rId21"/>
    <p:sldId id="4372" r:id="rId22"/>
    <p:sldId id="4373" r:id="rId23"/>
    <p:sldId id="4338" r:id="rId24"/>
    <p:sldId id="4342" r:id="rId25"/>
    <p:sldId id="4376" r:id="rId26"/>
    <p:sldId id="4375" r:id="rId27"/>
    <p:sldId id="4374" r:id="rId28"/>
    <p:sldId id="4384" r:id="rId29"/>
    <p:sldId id="4355" r:id="rId30"/>
    <p:sldId id="4377" r:id="rId31"/>
    <p:sldId id="4378" r:id="rId32"/>
    <p:sldId id="4383" r:id="rId33"/>
    <p:sldId id="4382" r:id="rId34"/>
    <p:sldId id="4380" r:id="rId35"/>
    <p:sldId id="4344" r:id="rId36"/>
    <p:sldId id="4391" r:id="rId37"/>
    <p:sldId id="4358" r:id="rId38"/>
    <p:sldId id="4356" r:id="rId39"/>
    <p:sldId id="4386" r:id="rId40"/>
    <p:sldId id="4387" r:id="rId41"/>
    <p:sldId id="4388" r:id="rId42"/>
    <p:sldId id="4392" r:id="rId43"/>
    <p:sldId id="4394" r:id="rId44"/>
    <p:sldId id="4365" r:id="rId45"/>
    <p:sldId id="4395" r:id="rId46"/>
    <p:sldId id="4389" r:id="rId47"/>
    <p:sldId id="4393" r:id="rId48"/>
    <p:sldId id="4396" r:id="rId49"/>
    <p:sldId id="426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C4C6"/>
    <a:srgbClr val="00898B"/>
    <a:srgbClr val="ADD037"/>
    <a:srgbClr val="0289AE"/>
    <a:srgbClr val="262626"/>
    <a:srgbClr val="EABB22"/>
    <a:srgbClr val="62A844"/>
    <a:srgbClr val="00B6E6"/>
    <a:srgbClr val="009AC1"/>
    <a:srgbClr val="746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7EB03-D6FC-A3C2-4893-878A9769952C}" v="7" dt="2026-04-13T12:24:29.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630" y="30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lla Aguirre" userId="S::stella.aguirre@labfr.no::03c3e515-2ce4-49aa-ab48-349cf2ac0b53" providerId="AD" clId="Web-{57F7EB03-D6FC-A3C2-4893-878A9769952C}"/>
    <pc:docChg chg="modSld">
      <pc:chgData name="Stella Aguirre" userId="S::stella.aguirre@labfr.no::03c3e515-2ce4-49aa-ab48-349cf2ac0b53" providerId="AD" clId="Web-{57F7EB03-D6FC-A3C2-4893-878A9769952C}" dt="2026-04-13T12:24:29.376" v="5"/>
      <pc:docMkLst>
        <pc:docMk/>
      </pc:docMkLst>
      <pc:sldChg chg="modSp">
        <pc:chgData name="Stella Aguirre" userId="S::stella.aguirre@labfr.no::03c3e515-2ce4-49aa-ab48-349cf2ac0b53" providerId="AD" clId="Web-{57F7EB03-D6FC-A3C2-4893-878A9769952C}" dt="2026-04-13T12:24:29.376" v="5"/>
        <pc:sldMkLst>
          <pc:docMk/>
          <pc:sldMk cId="161488016" sldId="4343"/>
        </pc:sldMkLst>
        <pc:spChg chg="mod">
          <ac:chgData name="Stella Aguirre" userId="S::stella.aguirre@labfr.no::03c3e515-2ce4-49aa-ab48-349cf2ac0b53" providerId="AD" clId="Web-{57F7EB03-D6FC-A3C2-4893-878A9769952C}" dt="2026-04-13T12:24:17.845" v="3"/>
          <ac:spMkLst>
            <pc:docMk/>
            <pc:sldMk cId="161488016" sldId="4343"/>
            <ac:spMk id="5" creationId="{459AD9BB-4E46-B84B-9D80-8E6CCE2ECCC2}"/>
          </ac:spMkLst>
        </pc:spChg>
        <pc:spChg chg="mod">
          <ac:chgData name="Stella Aguirre" userId="S::stella.aguirre@labfr.no::03c3e515-2ce4-49aa-ab48-349cf2ac0b53" providerId="AD" clId="Web-{57F7EB03-D6FC-A3C2-4893-878A9769952C}" dt="2026-04-13T12:24:23.939" v="4"/>
          <ac:spMkLst>
            <pc:docMk/>
            <pc:sldMk cId="161488016" sldId="4343"/>
            <ac:spMk id="9" creationId="{C611E378-7FF0-F548-BFF2-58F292A29080}"/>
          </ac:spMkLst>
        </pc:spChg>
        <pc:spChg chg="mod">
          <ac:chgData name="Stella Aguirre" userId="S::stella.aguirre@labfr.no::03c3e515-2ce4-49aa-ab48-349cf2ac0b53" providerId="AD" clId="Web-{57F7EB03-D6FC-A3C2-4893-878A9769952C}" dt="2026-04-13T12:24:29.376" v="5"/>
          <ac:spMkLst>
            <pc:docMk/>
            <pc:sldMk cId="161488016" sldId="4343"/>
            <ac:spMk id="12" creationId="{9BC75645-F9FD-244F-9028-F3DE8F14BD2C}"/>
          </ac:spMkLst>
        </pc:spChg>
      </pc:sldChg>
      <pc:sldChg chg="modSp">
        <pc:chgData name="Stella Aguirre" userId="S::stella.aguirre@labfr.no::03c3e515-2ce4-49aa-ab48-349cf2ac0b53" providerId="AD" clId="Web-{57F7EB03-D6FC-A3C2-4893-878A9769952C}" dt="2026-04-13T12:23:04.361" v="0" actId="20577"/>
        <pc:sldMkLst>
          <pc:docMk/>
          <pc:sldMk cId="1337061375" sldId="4356"/>
        </pc:sldMkLst>
        <pc:spChg chg="mod">
          <ac:chgData name="Stella Aguirre" userId="S::stella.aguirre@labfr.no::03c3e515-2ce4-49aa-ab48-349cf2ac0b53" providerId="AD" clId="Web-{57F7EB03-D6FC-A3C2-4893-878A9769952C}" dt="2026-04-13T12:23:04.361" v="0" actId="20577"/>
          <ac:spMkLst>
            <pc:docMk/>
            <pc:sldMk cId="1337061375" sldId="4356"/>
            <ac:spMk id="3" creationId="{39384485-E951-A005-FDC9-44763208231F}"/>
          </ac:spMkLst>
        </pc:spChg>
      </pc:sldChg>
      <pc:sldChg chg="modSp">
        <pc:chgData name="Stella Aguirre" userId="S::stella.aguirre@labfr.no::03c3e515-2ce4-49aa-ab48-349cf2ac0b53" providerId="AD" clId="Web-{57F7EB03-D6FC-A3C2-4893-878A9769952C}" dt="2026-04-13T12:23:41.173" v="2" actId="1076"/>
        <pc:sldMkLst>
          <pc:docMk/>
          <pc:sldMk cId="747649513" sldId="4374"/>
        </pc:sldMkLst>
        <pc:spChg chg="mod">
          <ac:chgData name="Stella Aguirre" userId="S::stella.aguirre@labfr.no::03c3e515-2ce4-49aa-ab48-349cf2ac0b53" providerId="AD" clId="Web-{57F7EB03-D6FC-A3C2-4893-878A9769952C}" dt="2026-04-13T12:23:41.173" v="2" actId="1076"/>
          <ac:spMkLst>
            <pc:docMk/>
            <pc:sldMk cId="747649513" sldId="4374"/>
            <ac:spMk id="3" creationId="{F51ADFB0-33C8-6AAE-9E9B-B38C1389DB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4/13/2026</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ECF74-8099-88E6-4A9D-CA792F7C4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FEEC4-CC83-889D-561B-5DA57115E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E41B5-9D0D-03FA-FBF4-8668B36D2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971E9C-13D7-18DA-11B7-3CB7004F29C8}"/>
              </a:ext>
            </a:extLst>
          </p:cNvPr>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15347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4C22F-C3BF-72CE-A8A7-D75B6F9BE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5026F-7D36-584C-20E9-DCAE99C9F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50A9C-4B14-1C38-8949-FEB4FF0E66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24B4DD-7C43-8AB0-D9E4-08B15EE4A0BB}"/>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2850519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CBE9A-21AA-6E2E-5E66-D3333E813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FC5EC-8E9B-2C55-8666-5CAB54A24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810E3-774B-E4E6-FD08-91B78F8525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58977E-F186-43B1-E612-7181BBF996BD}"/>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352964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7CE7-8F8B-ABB8-333C-A0580FFD2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92FDC-4B1C-9ED2-74BF-83B044721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8446B-FC62-60ED-95EC-F7D36C3B06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B1B536-5F6B-E0C4-6D44-D39A9329EA17}"/>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382180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546C9-6F60-A513-073A-802AEA326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A8D9E-D7C3-B224-50FE-3AA7EE225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0EC02-2BDC-94E1-45ED-03902809AB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809C90-82C2-CAE1-C8A0-2F6FCAB1EF41}"/>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1307458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279599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3549976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49603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AC0E2-FFDB-15C3-2CA5-7AA006899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0042D-D9AA-E37D-C4BD-B10BD2C21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5F27A-4C58-0B12-47BC-19F1507D92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58F7CA-CF8D-E6B7-4FF7-30624D05B994}"/>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64015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err="1">
                <a:solidFill>
                  <a:schemeClr val="bg1"/>
                </a:solidFill>
                <a:effectLst/>
                <a:latin typeface="+mn-lt"/>
                <a:ea typeface="+mn-ea"/>
                <a:cs typeface="+mn-cs"/>
                <a:sym typeface="Quattrocento Sans"/>
              </a:rPr>
              <a:t>SUSTaiN</a:t>
            </a:r>
            <a:r>
              <a:rPr lang="en-IE" sz="2400" b="1" i="0" u="none" strike="noStrike" kern="1200" baseline="0">
                <a:solidFill>
                  <a:schemeClr val="bg1"/>
                </a:solidFill>
                <a:effectLst/>
                <a:latin typeface="+mn-lt"/>
                <a:ea typeface="+mn-ea"/>
                <a:cs typeface="+mn-cs"/>
                <a:sym typeface="Quattrocento Sans"/>
              </a:rPr>
              <a:t>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5774267"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487160" y="524738"/>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6791158" y="2218607"/>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6791158" y="475351"/>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3739459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rot="10800000">
            <a:off x="0" y="0"/>
            <a:ext cx="12192000" cy="6858000"/>
          </a:xfrm>
          <a:prstGeom prst="rect">
            <a:avLst/>
          </a:prstGeom>
          <a:gradFill>
            <a:gsLst>
              <a:gs pos="83000">
                <a:srgbClr val="51C4C6"/>
              </a:gs>
              <a:gs pos="0">
                <a:srgbClr val="0040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133740"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51C4C6"/>
                </a:solidFill>
                <a:latin typeface="+mn-lt"/>
              </a:defRPr>
            </a:lvl1pPr>
          </a:lstStyle>
          <a:p>
            <a:pPr lvl="0"/>
            <a:r>
              <a:rPr lang="en-US"/>
              <a:t>Heading</a:t>
            </a:r>
          </a:p>
        </p:txBody>
      </p:sp>
      <p:sp>
        <p:nvSpPr>
          <p:cNvPr id="5" name="Freeform 4">
            <a:extLst>
              <a:ext uri="{FF2B5EF4-FFF2-40B4-BE49-F238E27FC236}">
                <a16:creationId xmlns:a16="http://schemas.microsoft.com/office/drawing/2014/main" id="{D92A6541-CE5E-8AA2-C052-71874E8398B2}"/>
              </a:ext>
            </a:extLst>
          </p:cNvPr>
          <p:cNvSpPr/>
          <p:nvPr userDrawn="1"/>
        </p:nvSpPr>
        <p:spPr>
          <a:xfrm rot="8146203">
            <a:off x="10066356" y="-638751"/>
            <a:ext cx="3230562" cy="283378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52A6A34E-8ABA-1C06-6A3C-205544F3A39D}"/>
              </a:ext>
            </a:extLst>
          </p:cNvPr>
          <p:cNvSpPr/>
          <p:nvPr userDrawn="1"/>
        </p:nvSpPr>
        <p:spPr>
          <a:xfrm>
            <a:off x="12192000" y="-287867"/>
            <a:ext cx="1185333" cy="85174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84989F-D977-0E20-CA88-2CE283A13D9C}"/>
              </a:ext>
            </a:extLst>
          </p:cNvPr>
          <p:cNvSpPr txBox="1"/>
          <p:nvPr userDrawn="1"/>
        </p:nvSpPr>
        <p:spPr>
          <a:xfrm rot="16200000">
            <a:off x="9996557" y="4601255"/>
            <a:ext cx="3779520" cy="246221"/>
          </a:xfrm>
          <a:prstGeom prst="rect">
            <a:avLst/>
          </a:prstGeom>
          <a:noFill/>
        </p:spPr>
        <p:txBody>
          <a:bodyPr wrap="square">
            <a:spAutoFit/>
          </a:bodyPr>
          <a:lstStyle/>
          <a:p>
            <a:r>
              <a:rPr lang="en-US" sz="1000">
                <a:solidFill>
                  <a:schemeClr val="bg1"/>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51C4C6"/>
                </a:solidFill>
                <a:latin typeface="+mn-lt"/>
              </a:defRPr>
            </a:lvl1pPr>
          </a:lstStyle>
          <a:p>
            <a:pPr lvl="0"/>
            <a:r>
              <a:rPr lang="en-US"/>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rot="10800000">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5FB771-34CF-0616-EB5F-199B1B0276F7}"/>
              </a:ext>
            </a:extLst>
          </p:cNvPr>
          <p:cNvSpPr/>
          <p:nvPr userDrawn="1"/>
        </p:nvSpPr>
        <p:spPr>
          <a:xfrm rot="6762093">
            <a:off x="-257863" y="5475425"/>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ADD037"/>
                </a:solidFill>
                <a:latin typeface="+mn-lt"/>
              </a:defRPr>
            </a:lvl1pPr>
          </a:lstStyle>
          <a:p>
            <a:pPr lvl="0"/>
            <a:r>
              <a:rPr lang="en-US"/>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51C4C6"/>
          </a:solidFill>
          <a:ln w="3060" cap="flat">
            <a:solidFill>
              <a:srgbClr val="009AC1"/>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9FB156C-4A2F-3FC1-6BFF-D0D433EB9C73}"/>
              </a:ext>
            </a:extLst>
          </p:cNvPr>
          <p:cNvSpPr/>
          <p:nvPr userDrawn="1"/>
        </p:nvSpPr>
        <p:spPr>
          <a:xfrm rot="17880873">
            <a:off x="3060056"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BA7ED07-8B24-7EA1-6419-09A25BE42E5D}"/>
              </a:ext>
            </a:extLst>
          </p:cNvPr>
          <p:cNvSpPr/>
          <p:nvPr userDrawn="1"/>
        </p:nvSpPr>
        <p:spPr>
          <a:xfrm rot="17100000">
            <a:off x="9944298" y="429082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3590F176-3505-00F4-248B-5230B3BD47DB}"/>
              </a:ext>
            </a:extLst>
          </p:cNvPr>
          <p:cNvSpPr/>
          <p:nvPr userDrawn="1"/>
        </p:nvSpPr>
        <p:spPr>
          <a:xfrm>
            <a:off x="1821024" y="-526600"/>
            <a:ext cx="3899291" cy="3420385"/>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0" y="920206"/>
            <a:ext cx="9088582" cy="5789373"/>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1" y="1136073"/>
            <a:ext cx="5560291" cy="4338133"/>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CB6D38AC-3EF2-8069-98B7-18733AB0E698}"/>
              </a:ext>
            </a:extLst>
          </p:cNvPr>
          <p:cNvSpPr/>
          <p:nvPr userDrawn="1"/>
        </p:nvSpPr>
        <p:spPr>
          <a:xfrm rot="357296">
            <a:off x="10545377" y="41432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2544417"/>
            <a:ext cx="12192000" cy="321802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a:t>Thank You</a:t>
            </a:r>
          </a:p>
        </p:txBody>
      </p:sp>
      <p:sp>
        <p:nvSpPr>
          <p:cNvPr id="10" name="TextBox 9">
            <a:extLst>
              <a:ext uri="{FF2B5EF4-FFF2-40B4-BE49-F238E27FC236}">
                <a16:creationId xmlns:a16="http://schemas.microsoft.com/office/drawing/2014/main" id="{7AD232BA-AB45-DEAF-FE2A-CA88241DA2E9}"/>
              </a:ext>
            </a:extLst>
          </p:cNvPr>
          <p:cNvSpPr txBox="1"/>
          <p:nvPr userDrawn="1"/>
        </p:nvSpPr>
        <p:spPr>
          <a:xfrm>
            <a:off x="2612156" y="6091519"/>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3C6F78D9-1A22-F4C0-4215-DB274A8EDC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3" y="6104964"/>
            <a:ext cx="1959683" cy="410131"/>
          </a:xfrm>
          <a:prstGeom prst="rect">
            <a:avLst/>
          </a:prstGeom>
          <a:noFill/>
          <a:ln>
            <a:noFill/>
          </a:ln>
        </p:spPr>
      </p:pic>
      <p:pic>
        <p:nvPicPr>
          <p:cNvPr id="12" name="Picture 11">
            <a:extLst>
              <a:ext uri="{FF2B5EF4-FFF2-40B4-BE49-F238E27FC236}">
                <a16:creationId xmlns:a16="http://schemas.microsoft.com/office/drawing/2014/main" id="{55976325-7540-0303-F6C2-EC30F8BB9B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1ED907B9-9F02-038D-C98B-04DEE94832B3}"/>
              </a:ext>
            </a:extLst>
          </p:cNvPr>
          <p:cNvSpPr/>
          <p:nvPr userDrawn="1"/>
        </p:nvSpPr>
        <p:spPr>
          <a:xfrm rot="17880873">
            <a:off x="-746400" y="237071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7CD56FB-4424-5E4B-B641-F1B64FCE4703}"/>
              </a:ext>
            </a:extLst>
          </p:cNvPr>
          <p:cNvSpPr/>
          <p:nvPr userDrawn="1"/>
        </p:nvSpPr>
        <p:spPr>
          <a:xfrm rot="17100000">
            <a:off x="9795443" y="354654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A180774-9370-8C59-68B4-6AF4FCDF199C}"/>
              </a:ext>
            </a:extLst>
          </p:cNvPr>
          <p:cNvSpPr/>
          <p:nvPr userDrawn="1"/>
        </p:nvSpPr>
        <p:spPr>
          <a:xfrm>
            <a:off x="8053470" y="5367242"/>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6" name="Text Placeholder 23">
            <a:extLst>
              <a:ext uri="{FF2B5EF4-FFF2-40B4-BE49-F238E27FC236}">
                <a16:creationId xmlns:a16="http://schemas.microsoft.com/office/drawing/2014/main" id="{34AD3A3E-7D46-DDC7-C05A-A47FA69D36E7}"/>
              </a:ext>
            </a:extLst>
          </p:cNvPr>
          <p:cNvSpPr>
            <a:spLocks noGrp="1"/>
          </p:cNvSpPr>
          <p:nvPr>
            <p:ph type="body" sz="quarter" idx="45" hasCustomPrompt="1"/>
          </p:nvPr>
        </p:nvSpPr>
        <p:spPr>
          <a:xfrm>
            <a:off x="8376237" y="5392733"/>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err="1"/>
              <a:t>www.website.eu</a:t>
            </a: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584174"/>
            <a:ext cx="12192000" cy="302153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99281" y="405041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Our Project</a:t>
            </a:r>
            <a:endParaRPr lang="en-US"/>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41406" y="317016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guide to </a:t>
            </a:r>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36127" y="561497"/>
            <a:ext cx="5982506" cy="4129773"/>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10" name="TextBox 9">
            <a:extLst>
              <a:ext uri="{FF2B5EF4-FFF2-40B4-BE49-F238E27FC236}">
                <a16:creationId xmlns:a16="http://schemas.microsoft.com/office/drawing/2014/main" id="{3F4E2D08-7237-70C1-D212-257202912B4C}"/>
              </a:ext>
            </a:extLst>
          </p:cNvPr>
          <p:cNvSpPr txBox="1"/>
          <p:nvPr userDrawn="1"/>
        </p:nvSpPr>
        <p:spPr>
          <a:xfrm>
            <a:off x="2612157" y="5952371"/>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4D60B95A-B401-8ED9-525C-79A0E62051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pic>
        <p:nvPicPr>
          <p:cNvPr id="12" name="Picture 11">
            <a:extLst>
              <a:ext uri="{FF2B5EF4-FFF2-40B4-BE49-F238E27FC236}">
                <a16:creationId xmlns:a16="http://schemas.microsoft.com/office/drawing/2014/main" id="{9EC4F0BB-FDA6-C0CE-408D-6238B96C6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F2F25710-EA19-415D-B609-2CD0F77212AB}"/>
              </a:ext>
            </a:extLst>
          </p:cNvPr>
          <p:cNvSpPr/>
          <p:nvPr userDrawn="1"/>
        </p:nvSpPr>
        <p:spPr>
          <a:xfrm rot="17100000">
            <a:off x="9684991" y="3328031"/>
            <a:ext cx="3239534" cy="284165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0D8ADDE-1F9C-16B8-F8D7-372BED008F1A}"/>
              </a:ext>
            </a:extLst>
          </p:cNvPr>
          <p:cNvSpPr/>
          <p:nvPr userDrawn="1"/>
        </p:nvSpPr>
        <p:spPr>
          <a:xfrm>
            <a:off x="8053470" y="537741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55FEB756-37DE-414C-B0FD-B0CDA3E81B66}"/>
              </a:ext>
            </a:extLst>
          </p:cNvPr>
          <p:cNvSpPr>
            <a:spLocks noGrp="1"/>
          </p:cNvSpPr>
          <p:nvPr>
            <p:ph type="body" sz="quarter" idx="45" hasCustomPrompt="1"/>
          </p:nvPr>
        </p:nvSpPr>
        <p:spPr>
          <a:xfrm>
            <a:off x="8376237" y="540290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a:t>www. </a:t>
            </a:r>
            <a:r>
              <a:rPr lang="en-US" err="1"/>
              <a:t>website.eu</a:t>
            </a:r>
            <a:endParaRPr lang="en-US"/>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06784E3B-91C3-207D-1833-57D41DE703C6}"/>
              </a:ext>
            </a:extLst>
          </p:cNvPr>
          <p:cNvSpPr txBox="1"/>
          <p:nvPr userDrawn="1"/>
        </p:nvSpPr>
        <p:spPr>
          <a:xfrm>
            <a:off x="2612157" y="5952371"/>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4" name="Picture 3" descr="Co-funded by the European Union logo in png for web usage">
            <a:extLst>
              <a:ext uri="{FF2B5EF4-FFF2-40B4-BE49-F238E27FC236}">
                <a16:creationId xmlns:a16="http://schemas.microsoft.com/office/drawing/2014/main" id="{040B22AC-1CF3-2ADE-A4E9-6289291E5E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10" name="Picture Placeholder 62">
            <a:extLst>
              <a:ext uri="{FF2B5EF4-FFF2-40B4-BE49-F238E27FC236}">
                <a16:creationId xmlns:a16="http://schemas.microsoft.com/office/drawing/2014/main" id="{3CDD18F0-3368-4EF8-E033-33F1C2B3C25F}"/>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23">
            <a:extLst>
              <a:ext uri="{FF2B5EF4-FFF2-40B4-BE49-F238E27FC236}">
                <a16:creationId xmlns:a16="http://schemas.microsoft.com/office/drawing/2014/main" id="{398C8D4A-EAFA-1232-E817-49D4CB03FE56}"/>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oints">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02</a:t>
            </a:r>
          </a:p>
        </p:txBody>
      </p:sp>
      <p:grpSp>
        <p:nvGrpSpPr>
          <p:cNvPr id="3" name="Group 2">
            <a:extLst>
              <a:ext uri="{FF2B5EF4-FFF2-40B4-BE49-F238E27FC236}">
                <a16:creationId xmlns:a16="http://schemas.microsoft.com/office/drawing/2014/main" id="{98E36362-AA77-E104-BCFF-835BAF16BE82}"/>
              </a:ext>
            </a:extLst>
          </p:cNvPr>
          <p:cNvGrpSpPr/>
          <p:nvPr userDrawn="1"/>
        </p:nvGrpSpPr>
        <p:grpSpPr>
          <a:xfrm>
            <a:off x="4054159" y="721803"/>
            <a:ext cx="7578908" cy="5461417"/>
            <a:chOff x="4054159" y="721803"/>
            <a:chExt cx="7578908" cy="5461417"/>
          </a:xfrm>
        </p:grpSpPr>
        <p:grpSp>
          <p:nvGrpSpPr>
            <p:cNvPr id="4" name="Group 3">
              <a:extLst>
                <a:ext uri="{FF2B5EF4-FFF2-40B4-BE49-F238E27FC236}">
                  <a16:creationId xmlns:a16="http://schemas.microsoft.com/office/drawing/2014/main" id="{2D35509E-1BAB-37BB-E324-D95DF043DE4F}"/>
                </a:ext>
              </a:extLst>
            </p:cNvPr>
            <p:cNvGrpSpPr/>
            <p:nvPr userDrawn="1"/>
          </p:nvGrpSpPr>
          <p:grpSpPr>
            <a:xfrm>
              <a:off x="4054161" y="721803"/>
              <a:ext cx="7547911" cy="1674487"/>
              <a:chOff x="4061909" y="1565906"/>
              <a:chExt cx="7547911" cy="1882781"/>
            </a:xfrm>
          </p:grpSpPr>
          <p:cxnSp>
            <p:nvCxnSpPr>
              <p:cNvPr id="19" name="Straight Connector 18">
                <a:extLst>
                  <a:ext uri="{FF2B5EF4-FFF2-40B4-BE49-F238E27FC236}">
                    <a16:creationId xmlns:a16="http://schemas.microsoft.com/office/drawing/2014/main" id="{4D07B8EA-B2AF-BF1E-855D-B6AD4365ADB0}"/>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7D6446-09E9-8D9A-EB7E-02233A8BB445}"/>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B0B7025-0F22-58D4-64BA-EC61ABC5604C}"/>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5BCC7929-EEB8-FBEF-C760-DE6990A8DFDC}"/>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4646774-54E3-B2EC-19D9-E761BBCDB9B5}"/>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3061E08-EB78-8043-0C04-06FF7A961F7F}"/>
                </a:ext>
              </a:extLst>
            </p:cNvPr>
            <p:cNvGrpSpPr/>
            <p:nvPr userDrawn="1"/>
          </p:nvGrpSpPr>
          <p:grpSpPr>
            <a:xfrm>
              <a:off x="4054160" y="2644936"/>
              <a:ext cx="7547911" cy="1674487"/>
              <a:chOff x="4061909" y="1565906"/>
              <a:chExt cx="7547911" cy="1882781"/>
            </a:xfrm>
          </p:grpSpPr>
          <p:cxnSp>
            <p:nvCxnSpPr>
              <p:cNvPr id="16" name="Straight Connector 15">
                <a:extLst>
                  <a:ext uri="{FF2B5EF4-FFF2-40B4-BE49-F238E27FC236}">
                    <a16:creationId xmlns:a16="http://schemas.microsoft.com/office/drawing/2014/main" id="{44E7DD72-C06D-B4FD-8D27-74E6D078C6DB}"/>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309A3C-3F49-7F23-3273-4840535D416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899642-D01A-DA5E-720E-4BFB5BEB9DD6}"/>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D93F713A-E8D7-8EBB-0216-F33655FA53EA}"/>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433781-04CB-3A6E-9CD5-70EED515FDE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5B991FF-D2C7-8C5F-53E8-148EBD412A6F}"/>
                </a:ext>
              </a:extLst>
            </p:cNvPr>
            <p:cNvGrpSpPr/>
            <p:nvPr userDrawn="1"/>
          </p:nvGrpSpPr>
          <p:grpSpPr>
            <a:xfrm>
              <a:off x="4069658" y="4508733"/>
              <a:ext cx="7547911" cy="1674487"/>
              <a:chOff x="4061909" y="1565906"/>
              <a:chExt cx="7547911" cy="1882781"/>
            </a:xfrm>
          </p:grpSpPr>
          <p:cxnSp>
            <p:nvCxnSpPr>
              <p:cNvPr id="13" name="Straight Connector 12">
                <a:extLst>
                  <a:ext uri="{FF2B5EF4-FFF2-40B4-BE49-F238E27FC236}">
                    <a16:creationId xmlns:a16="http://schemas.microsoft.com/office/drawing/2014/main" id="{E68D8E91-AF91-BC1B-1931-44F8D7C88217}"/>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793FF95-E0F8-7E3A-8DE6-651A5D6D7E3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61F046C-D755-FD8C-4C22-782F0FF03C9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2432E216-EB8E-D57C-586C-53A2E4B0A0F5}"/>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A80B39F-06EB-BAE8-00B9-A6F626EE1EE0}"/>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A29ED5BB-0A14-B68D-1891-E3AD34403B96}"/>
              </a:ext>
            </a:extLst>
          </p:cNvPr>
          <p:cNvSpPr/>
          <p:nvPr userDrawn="1"/>
        </p:nvSpPr>
        <p:spPr>
          <a:xfrm>
            <a:off x="3897746" y="4416174"/>
            <a:ext cx="877999" cy="2152069"/>
          </a:xfrm>
          <a:prstGeom prst="rect">
            <a:avLst/>
          </a:prstGeom>
          <a:solidFill>
            <a:srgbClr val="00898B"/>
          </a:solidFill>
          <a:ln>
            <a:solidFill>
              <a:srgbClr val="0089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E9971486-0CD5-2831-870E-CBEDAF1E2A46}"/>
              </a:ext>
            </a:extLst>
          </p:cNvPr>
          <p:cNvSpPr/>
          <p:nvPr userDrawn="1"/>
        </p:nvSpPr>
        <p:spPr>
          <a:xfrm>
            <a:off x="4791243" y="4416174"/>
            <a:ext cx="6929697" cy="20063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6955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51C4C6"/>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8A3D008B-48DB-48C4-0071-B7D9CF7B148A}"/>
              </a:ext>
            </a:extLst>
          </p:cNvPr>
          <p:cNvSpPr txBox="1"/>
          <p:nvPr userDrawn="1"/>
        </p:nvSpPr>
        <p:spPr>
          <a:xfrm rot="16200000">
            <a:off x="9996557" y="4624338"/>
            <a:ext cx="3779520" cy="200055"/>
          </a:xfrm>
          <a:prstGeom prst="rect">
            <a:avLst/>
          </a:prstGeom>
          <a:noFill/>
        </p:spPr>
        <p:txBody>
          <a:bodyPr wrap="square">
            <a:spAutoFit/>
          </a:bodyPr>
          <a:lstStyle/>
          <a:p>
            <a:r>
              <a:rPr lang="en-US" sz="700">
                <a:solidFill>
                  <a:srgbClr val="00898B"/>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83" r:id="rId8"/>
    <p:sldLayoutId id="2147483841" r:id="rId9"/>
    <p:sldLayoutId id="2147483882" r:id="rId10"/>
    <p:sldLayoutId id="2147483879" r:id="rId11"/>
    <p:sldLayoutId id="2147483878" r:id="rId12"/>
    <p:sldLayoutId id="2147483861" r:id="rId13"/>
    <p:sldLayoutId id="2147483833" r:id="rId14"/>
    <p:sldLayoutId id="2147483847" r:id="rId15"/>
    <p:sldLayoutId id="214748385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timesofindia.indiatimes.com/city/kolkata/iit-kgp-robot-to-help-keep-your-crop-pest-free/articleshow/121195143.cms?utm_source=chatgpt.com" TargetMode="External"/><Relationship Id="rId2" Type="http://schemas.openxmlformats.org/officeDocument/2006/relationships/image" Target="../media/image10.jpeg"/><Relationship Id="rId1" Type="http://schemas.openxmlformats.org/officeDocument/2006/relationships/slideLayout" Target="../slideLayouts/slideLayout9.xml"/><Relationship Id="rId4" Type="http://schemas.openxmlformats.org/officeDocument/2006/relationships/hyperlink" Target="https://timesofindia.indiatimes.com/city/kolkata/iit-kgp-robot-to-help-keep-your-crop-pest-free/articleshow/121195143"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ideo" Target="https://www.youtube.com/embed/RjJfcoeFS5c?feature=oembed" TargetMode="External"/><Relationship Id="rId5" Type="http://schemas.openxmlformats.org/officeDocument/2006/relationships/image" Target="../media/image19.jpeg"/><Relationship Id="rId4" Type="http://schemas.openxmlformats.org/officeDocument/2006/relationships/hyperlink" Target="https://youtu.be/RjJfcoeFS5c?si=nJFAI5jM1-kKT3U1"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file:///C:\Users\Nadia%20Glaeserer\Downloads\SUSTaiN-Case-Studies-Part-2.pdf" TargetMode="External"/><Relationship Id="rId7" Type="http://schemas.openxmlformats.org/officeDocument/2006/relationships/image" Target="../media/image24.png"/><Relationship Id="rId2" Type="http://schemas.openxmlformats.org/officeDocument/2006/relationships/hyperlink" Target="https://plantvoice.farm/" TargetMode="Externa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hyperlink" Target="https://www.youtube.com/watch?v=LlXmL-xm2z4" TargetMode="Externa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6.gif"/></Relationships>
</file>

<file path=ppt/slides/_rels/slide29.xml.rels><?xml version="1.0" encoding="UTF-8" standalone="yes"?>
<Relationships xmlns="http://schemas.openxmlformats.org/package/2006/relationships"><Relationship Id="rId3" Type="http://schemas.openxmlformats.org/officeDocument/2006/relationships/hyperlink" Target="https://sustainvet.eu/sustain-starter-kit/#flipbook-df_248/5/" TargetMode="External"/><Relationship Id="rId2" Type="http://schemas.openxmlformats.org/officeDocument/2006/relationships/hyperlink" Target="https://www.proveye.io/" TargetMode="Externa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sustainvet.eu/sustain-starter-kit/#flipbook-df_248/5/" TargetMode="Externa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youtube.com/watch?v=B-7k94ZJyoY"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hyperlink" Target="https://mapmycrop.com/transforming-sugarcane-farming-with-ai-a-case-study-from-baramati-india/" TargetMode="Externa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709898" y="3919636"/>
            <a:ext cx="4048714" cy="1008397"/>
          </a:xfrm>
          <a:prstGeom prst="rect">
            <a:avLst/>
          </a:prstGeom>
        </p:spPr>
        <p:txBody>
          <a:bodyPr/>
          <a:lstStyle/>
          <a:p>
            <a:r>
              <a:rPr lang="en-IE" b="1" noProof="0"/>
              <a:t>AI in Agriculture</a:t>
            </a:r>
            <a:endParaRPr lang="en-IE" sz="4400" b="1" noProof="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prstGeom prst="rect">
            <a:avLst/>
          </a:prstGeom>
        </p:spPr>
        <p:txBody>
          <a:bodyPr/>
          <a:lstStyle/>
          <a:p>
            <a:r>
              <a:rPr lang="en-IE" b="1" noProof="0" dirty="0"/>
              <a:t>M</a:t>
            </a:r>
            <a:r>
              <a:rPr lang="en-IE" b="1" dirty="0"/>
              <a:t>ODULE</a:t>
            </a:r>
            <a:r>
              <a:rPr lang="en-IE" b="1" noProof="0" dirty="0"/>
              <a:t> 2</a:t>
            </a:r>
          </a:p>
        </p:txBody>
      </p:sp>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294967295"/>
          </p:nvPr>
        </p:nvSpPr>
        <p:spPr>
          <a:xfrm>
            <a:off x="8376237" y="5551760"/>
            <a:ext cx="3195486" cy="731140"/>
          </a:xfrm>
          <a:prstGeom prst="rect">
            <a:avLst/>
          </a:prstGeom>
        </p:spPr>
        <p:txBody>
          <a:bodyPr/>
          <a:lstStyle/>
          <a:p>
            <a:pPr marL="0" indent="0">
              <a:buNone/>
            </a:pPr>
            <a:r>
              <a:rPr lang="en-IE" b="0" noProof="0" dirty="0"/>
              <a:t>www.</a:t>
            </a:r>
            <a:r>
              <a:rPr lang="en-IE" noProof="0" dirty="0"/>
              <a:t>sustainvet.eu</a:t>
            </a:r>
            <a:endParaRPr lang="en-IE" b="0" noProof="0" dirty="0"/>
          </a:p>
        </p:txBody>
      </p:sp>
      <p:sp>
        <p:nvSpPr>
          <p:cNvPr id="12" name="Freeform 11">
            <a:extLst>
              <a:ext uri="{FF2B5EF4-FFF2-40B4-BE49-F238E27FC236}">
                <a16:creationId xmlns:a16="http://schemas.microsoft.com/office/drawing/2014/main" id="{A491D2E9-853F-F4A8-2BA9-284DE843A771}"/>
              </a:ext>
            </a:extLst>
          </p:cNvPr>
          <p:cNvSpPr/>
          <p:nvPr/>
        </p:nvSpPr>
        <p:spPr>
          <a:xfrm rot="17880873">
            <a:off x="5058977"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3" name="Plassholder for bilde 12">
            <a:extLst>
              <a:ext uri="{FF2B5EF4-FFF2-40B4-BE49-F238E27FC236}">
                <a16:creationId xmlns:a16="http://schemas.microsoft.com/office/drawing/2014/main" id="{0CD9A40E-7BE7-2A2C-E9C9-F0D2707608E0}"/>
              </a:ext>
            </a:extLst>
          </p:cNvPr>
          <p:cNvPicPr>
            <a:picLocks noGrp="1" noChangeAspect="1"/>
          </p:cNvPicPr>
          <p:nvPr>
            <p:ph type="pic" sz="quarter" idx="44"/>
          </p:nvPr>
        </p:nvPicPr>
        <p:blipFill>
          <a:blip r:embed="rId3"/>
          <a:srcRect t="4184" b="4184"/>
          <a:stretch/>
        </p:blipFill>
        <p:spPr>
          <a:prstGeom prst="rect">
            <a:avLst/>
          </a:prstGeom>
          <a:solidFill>
            <a:srgbClr val="FFFFFF">
              <a:lumMod val="95000"/>
            </a:srgbClr>
          </a:solidFill>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0FB0E-AF33-F868-938A-69FE85AE023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FA87350-78FA-4238-0288-4EDB05B91000}"/>
              </a:ext>
            </a:extLst>
          </p:cNvPr>
          <p:cNvSpPr>
            <a:spLocks noGrp="1"/>
          </p:cNvSpPr>
          <p:nvPr>
            <p:ph type="body" sz="quarter" idx="18"/>
          </p:nvPr>
        </p:nvSpPr>
        <p:spPr>
          <a:xfrm>
            <a:off x="167951" y="1273750"/>
            <a:ext cx="5487782" cy="4377696"/>
          </a:xfrm>
        </p:spPr>
        <p:txBody>
          <a:bodyPr/>
          <a:lstStyle/>
          <a:p>
            <a:pPr marL="0"/>
            <a:r>
              <a:rPr lang="en-IE" noProof="0"/>
              <a:t>In Kenya, smallholder farmers use AI tools like </a:t>
            </a:r>
            <a:r>
              <a:rPr lang="en-IE" b="1" noProof="0"/>
              <a:t>Virtual Agronomist and </a:t>
            </a:r>
            <a:r>
              <a:rPr lang="en-IE" b="1" noProof="0" err="1"/>
              <a:t>PlantVillage</a:t>
            </a:r>
            <a:r>
              <a:rPr lang="en-IE" noProof="0"/>
              <a:t> to diagnose pests and optimise fertiliser use via smartphone. One farmer saw his coffee yield jump from earlier levels after adopting AI recommendations tailored to soil and weather data.</a:t>
            </a:r>
          </a:p>
          <a:p>
            <a:pPr marL="0"/>
            <a:r>
              <a:rPr lang="en-IE" noProof="0"/>
              <a:t>Advanced AI systems are being developed for </a:t>
            </a:r>
            <a:r>
              <a:rPr lang="en-IE" b="1" noProof="0"/>
              <a:t>automated pest control</a:t>
            </a:r>
            <a:r>
              <a:rPr lang="en-IE" noProof="0"/>
              <a:t> on the ground, where robots equipped with cameras detect diseases and apply treatments with precision, reducing health risks from manual spraying and improving crop outcomes.</a:t>
            </a:r>
          </a:p>
        </p:txBody>
      </p:sp>
      <p:sp>
        <p:nvSpPr>
          <p:cNvPr id="7" name="Text Placeholder 6">
            <a:extLst>
              <a:ext uri="{FF2B5EF4-FFF2-40B4-BE49-F238E27FC236}">
                <a16:creationId xmlns:a16="http://schemas.microsoft.com/office/drawing/2014/main" id="{005B5436-227D-089D-10C3-4FDD21D78549}"/>
              </a:ext>
            </a:extLst>
          </p:cNvPr>
          <p:cNvSpPr>
            <a:spLocks noGrp="1"/>
          </p:cNvSpPr>
          <p:nvPr>
            <p:ph type="body" sz="quarter" idx="16"/>
          </p:nvPr>
        </p:nvSpPr>
        <p:spPr>
          <a:xfrm>
            <a:off x="569843" y="355997"/>
            <a:ext cx="4757375" cy="992652"/>
          </a:xfrm>
        </p:spPr>
        <p:txBody>
          <a:bodyPr/>
          <a:lstStyle/>
          <a:p>
            <a:r>
              <a:rPr lang="en-IE" noProof="0"/>
              <a:t>How is AI being used?</a:t>
            </a:r>
          </a:p>
        </p:txBody>
      </p:sp>
      <p:sp>
        <p:nvSpPr>
          <p:cNvPr id="17" name="Freeform 16">
            <a:extLst>
              <a:ext uri="{FF2B5EF4-FFF2-40B4-BE49-F238E27FC236}">
                <a16:creationId xmlns:a16="http://schemas.microsoft.com/office/drawing/2014/main" id="{D415015D-A0C0-EFA5-B230-5C406836E86A}"/>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2" name="Picture Placeholder 11" descr="A tractor loading a truck&#10;&#10;AI-generated content may be incorrect.">
            <a:extLst>
              <a:ext uri="{FF2B5EF4-FFF2-40B4-BE49-F238E27FC236}">
                <a16:creationId xmlns:a16="http://schemas.microsoft.com/office/drawing/2014/main" id="{4452E70B-7D04-84B9-D852-06B852728805}"/>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a:prstGeom prst="rect">
            <a:avLst/>
          </a:prstGeom>
          <a:solidFill>
            <a:srgbClr val="FFFFFF">
              <a:lumMod val="95000"/>
            </a:srgbClr>
          </a:solidFill>
        </p:spPr>
      </p:pic>
      <p:sp>
        <p:nvSpPr>
          <p:cNvPr id="13" name="TextBox 12">
            <a:extLst>
              <a:ext uri="{FF2B5EF4-FFF2-40B4-BE49-F238E27FC236}">
                <a16:creationId xmlns:a16="http://schemas.microsoft.com/office/drawing/2014/main" id="{18638E33-865F-A527-B713-B0B8C0190B0C}"/>
              </a:ext>
            </a:extLst>
          </p:cNvPr>
          <p:cNvSpPr txBox="1"/>
          <p:nvPr/>
        </p:nvSpPr>
        <p:spPr>
          <a:xfrm>
            <a:off x="167951" y="6450584"/>
            <a:ext cx="1250302" cy="338554"/>
          </a:xfrm>
          <a:prstGeom prst="rect">
            <a:avLst/>
          </a:prstGeom>
          <a:noFill/>
        </p:spPr>
        <p:txBody>
          <a:bodyPr wrap="square" rtlCol="0">
            <a:spAutoFit/>
          </a:bodyPr>
          <a:lstStyle/>
          <a:p>
            <a:r>
              <a:rPr lang="en-IE" sz="1600" noProof="0">
                <a:solidFill>
                  <a:schemeClr val="bg1"/>
                </a:solidFill>
                <a:hlinkClick r:id="rId3">
                  <a:extLst>
                    <a:ext uri="{A12FA001-AC4F-418D-AE19-62706E023703}">
                      <ahyp:hlinkClr xmlns:ahyp="http://schemas.microsoft.com/office/drawing/2018/hyperlinkcolor" val="tx"/>
                    </a:ext>
                  </a:extLst>
                </a:hlinkClick>
              </a:rPr>
              <a:t>SOURCE</a:t>
            </a:r>
            <a:endParaRPr lang="en-IE" noProof="0">
              <a:solidFill>
                <a:schemeClr val="bg1"/>
              </a:solidFill>
            </a:endParaRPr>
          </a:p>
        </p:txBody>
      </p:sp>
      <p:sp>
        <p:nvSpPr>
          <p:cNvPr id="14" name="TextBox 13">
            <a:extLst>
              <a:ext uri="{FF2B5EF4-FFF2-40B4-BE49-F238E27FC236}">
                <a16:creationId xmlns:a16="http://schemas.microsoft.com/office/drawing/2014/main" id="{8AB70873-B93D-84E9-01DF-D438F75359FA}"/>
              </a:ext>
            </a:extLst>
          </p:cNvPr>
          <p:cNvSpPr txBox="1"/>
          <p:nvPr/>
        </p:nvSpPr>
        <p:spPr>
          <a:xfrm>
            <a:off x="945502" y="6450584"/>
            <a:ext cx="1250302" cy="338554"/>
          </a:xfrm>
          <a:prstGeom prst="rect">
            <a:avLst/>
          </a:prstGeom>
          <a:noFill/>
        </p:spPr>
        <p:txBody>
          <a:bodyPr wrap="square" rtlCol="0">
            <a:spAutoFit/>
          </a:bodyPr>
          <a:lstStyle/>
          <a:p>
            <a:r>
              <a:rPr lang="en-IE" sz="1600" noProof="0">
                <a:solidFill>
                  <a:schemeClr val="bg1"/>
                </a:solidFill>
                <a:hlinkClick r:id="rId4">
                  <a:extLst>
                    <a:ext uri="{A12FA001-AC4F-418D-AE19-62706E023703}">
                      <ahyp:hlinkClr xmlns:ahyp="http://schemas.microsoft.com/office/drawing/2018/hyperlinkcolor" val="tx"/>
                    </a:ext>
                  </a:extLst>
                </a:hlinkClick>
              </a:rPr>
              <a:t>SOURCE</a:t>
            </a:r>
            <a:endParaRPr lang="en-IE" noProof="0">
              <a:solidFill>
                <a:schemeClr val="bg1"/>
              </a:solidFill>
            </a:endParaRPr>
          </a:p>
        </p:txBody>
      </p:sp>
    </p:spTree>
    <p:extLst>
      <p:ext uri="{BB962C8B-B14F-4D97-AF65-F5344CB8AC3E}">
        <p14:creationId xmlns:p14="http://schemas.microsoft.com/office/powerpoint/2010/main" val="3755986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EBA56-20EB-E01F-F0EC-A0ECE8DF292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3CED5AB-ECCF-1E09-0468-230860080B78}"/>
              </a:ext>
            </a:extLst>
          </p:cNvPr>
          <p:cNvSpPr>
            <a:spLocks noGrp="1"/>
          </p:cNvSpPr>
          <p:nvPr>
            <p:ph type="body" sz="quarter" idx="16"/>
          </p:nvPr>
        </p:nvSpPr>
        <p:spPr>
          <a:xfrm>
            <a:off x="5297321" y="2639356"/>
            <a:ext cx="6813813" cy="2253043"/>
          </a:xfrm>
        </p:spPr>
        <p:txBody>
          <a:bodyPr/>
          <a:lstStyle/>
          <a:p>
            <a:r>
              <a:rPr lang="en-IE" noProof="0" dirty="0"/>
              <a:t>Unit 2</a:t>
            </a:r>
          </a:p>
          <a:p>
            <a:r>
              <a:rPr lang="en-IE" noProof="0" dirty="0"/>
              <a:t>Challenges of agriculture in modern times</a:t>
            </a:r>
          </a:p>
        </p:txBody>
      </p:sp>
      <p:sp>
        <p:nvSpPr>
          <p:cNvPr id="5" name="Text Placeholder 4">
            <a:extLst>
              <a:ext uri="{FF2B5EF4-FFF2-40B4-BE49-F238E27FC236}">
                <a16:creationId xmlns:a16="http://schemas.microsoft.com/office/drawing/2014/main" id="{6AF7473C-6E34-0570-FBF3-F3709D99662C}"/>
              </a:ext>
            </a:extLst>
          </p:cNvPr>
          <p:cNvSpPr>
            <a:spLocks noGrp="1"/>
          </p:cNvSpPr>
          <p:nvPr>
            <p:ph type="body" sz="quarter" idx="17"/>
          </p:nvPr>
        </p:nvSpPr>
        <p:spPr/>
        <p:txBody>
          <a:bodyPr/>
          <a:lstStyle/>
          <a:p>
            <a:r>
              <a:rPr lang="en-IE" noProof="0"/>
              <a:t>02</a:t>
            </a:r>
          </a:p>
        </p:txBody>
      </p:sp>
    </p:spTree>
    <p:extLst>
      <p:ext uri="{BB962C8B-B14F-4D97-AF65-F5344CB8AC3E}">
        <p14:creationId xmlns:p14="http://schemas.microsoft.com/office/powerpoint/2010/main" val="67831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52AB-A2AE-CB87-F9EC-353509A0FC1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ABA088-BAAD-9115-309D-322BD6D1275B}"/>
              </a:ext>
            </a:extLst>
          </p:cNvPr>
          <p:cNvSpPr>
            <a:spLocks noGrp="1"/>
          </p:cNvSpPr>
          <p:nvPr>
            <p:ph type="body" sz="quarter" idx="18"/>
          </p:nvPr>
        </p:nvSpPr>
        <p:spPr>
          <a:xfrm>
            <a:off x="6571476" y="1545370"/>
            <a:ext cx="5133364" cy="4377696"/>
          </a:xfrm>
        </p:spPr>
        <p:txBody>
          <a:bodyPr/>
          <a:lstStyle/>
          <a:p>
            <a:pPr marL="0"/>
            <a:r>
              <a:rPr lang="en-IE" noProof="0"/>
              <a:t>Agriculture today faces </a:t>
            </a:r>
            <a:r>
              <a:rPr lang="en-IE" b="1" noProof="0"/>
              <a:t>a mix of environmental, economic, and social pressures </a:t>
            </a:r>
            <a:r>
              <a:rPr lang="en-IE" noProof="0"/>
              <a:t>that are increasingly difficult to manage through traditional practices alone.</a:t>
            </a:r>
          </a:p>
          <a:p>
            <a:pPr marL="0"/>
            <a:r>
              <a:rPr lang="en-IE" noProof="0"/>
              <a:t>These challenges are closely connected, placing </a:t>
            </a:r>
            <a:r>
              <a:rPr lang="en-IE" b="1" noProof="0"/>
              <a:t>growing pressure </a:t>
            </a:r>
            <a:r>
              <a:rPr lang="en-IE" noProof="0"/>
              <a:t>on farmers, agri-food workers, supply chains, and local ecosystems.</a:t>
            </a:r>
          </a:p>
          <a:p>
            <a:pPr marL="0"/>
            <a:r>
              <a:rPr lang="en-IE" noProof="0"/>
              <a:t>Understanding this context is an essential starting point before exploring how AI can offer practical, job-relevant support within agricultural training and practice.</a:t>
            </a:r>
          </a:p>
        </p:txBody>
      </p:sp>
      <p:sp>
        <p:nvSpPr>
          <p:cNvPr id="7" name="Text Placeholder 6">
            <a:extLst>
              <a:ext uri="{FF2B5EF4-FFF2-40B4-BE49-F238E27FC236}">
                <a16:creationId xmlns:a16="http://schemas.microsoft.com/office/drawing/2014/main" id="{46C73B72-01B4-14E9-28B3-4BC6D8B51ECD}"/>
              </a:ext>
            </a:extLst>
          </p:cNvPr>
          <p:cNvSpPr>
            <a:spLocks noGrp="1"/>
          </p:cNvSpPr>
          <p:nvPr>
            <p:ph type="body" sz="quarter" idx="16"/>
          </p:nvPr>
        </p:nvSpPr>
        <p:spPr>
          <a:xfrm>
            <a:off x="6680060" y="260747"/>
            <a:ext cx="5030728" cy="992652"/>
          </a:xfrm>
        </p:spPr>
        <p:txBody>
          <a:bodyPr/>
          <a:lstStyle/>
          <a:p>
            <a:r>
              <a:rPr lang="en-IE" noProof="0" dirty="0"/>
              <a:t>Challenges of agriculture in modern times</a:t>
            </a:r>
          </a:p>
        </p:txBody>
      </p:sp>
      <p:sp>
        <p:nvSpPr>
          <p:cNvPr id="17" name="Freeform 16">
            <a:extLst>
              <a:ext uri="{FF2B5EF4-FFF2-40B4-BE49-F238E27FC236}">
                <a16:creationId xmlns:a16="http://schemas.microsoft.com/office/drawing/2014/main" id="{DC62731C-F2FD-33D7-65DB-AE2084A33F7F}"/>
              </a:ext>
            </a:extLst>
          </p:cNvPr>
          <p:cNvSpPr/>
          <p:nvPr/>
        </p:nvSpPr>
        <p:spPr>
          <a:xfrm rot="5551673">
            <a:off x="10705192" y="5530680"/>
            <a:ext cx="1999295" cy="1368715"/>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9" name="Plassholder for bilde 8">
            <a:extLst>
              <a:ext uri="{FF2B5EF4-FFF2-40B4-BE49-F238E27FC236}">
                <a16:creationId xmlns:a16="http://schemas.microsoft.com/office/drawing/2014/main" id="{B24128B7-C051-73CC-E6E5-2E79DB614B7D}"/>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1673858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IE" noProof="0"/>
              <a:t>Climate variability and environmental pressure</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836906" y="1299151"/>
            <a:ext cx="6562677" cy="999383"/>
          </a:xfrm>
        </p:spPr>
        <p:txBody>
          <a:bodyPr lIns="91440" tIns="45720" rIns="91440" bIns="45720" anchor="t">
            <a:noAutofit/>
          </a:bodyPr>
          <a:lstStyle/>
          <a:p>
            <a:r>
              <a:rPr lang="en-IE" sz="2000" noProof="0"/>
              <a:t>Farmers face more extreme weather, unpredictable rainfall, droughts, and increasing pest and disease pressures across regions.</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IE" noProof="0"/>
              <a:t>01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IE" noProof="0"/>
              <a:t>Resource efficiency and rising input costs</a:t>
            </a:r>
            <a:br>
              <a:rPr lang="en-IE" noProof="0"/>
            </a:br>
            <a:endParaRPr lang="en-IE" noProof="0"/>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846349" y="3139248"/>
            <a:ext cx="6553234" cy="999383"/>
          </a:xfrm>
        </p:spPr>
        <p:txBody>
          <a:bodyPr lIns="91440" tIns="45720" rIns="91440" bIns="45720" anchor="t">
            <a:noAutofit/>
          </a:bodyPr>
          <a:lstStyle/>
          <a:p>
            <a:r>
              <a:rPr lang="en-IE" sz="2000" noProof="0"/>
              <a:t>Rising costs for water, fertiliser, feed, and energy increase pressure to produce efficiently while meeting sustainability requirements and regulations</a:t>
            </a:r>
            <a:r>
              <a:rPr lang="en-IE" noProof="0"/>
              <a:t>.</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IE" noProof="0"/>
              <a:t>02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IE" noProof="0"/>
              <a:t>Labour shortages and skills gaps</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836906" y="5059157"/>
            <a:ext cx="6553234" cy="999383"/>
          </a:xfrm>
        </p:spPr>
        <p:txBody>
          <a:bodyPr lIns="91440" tIns="45720" rIns="91440" bIns="45720" anchor="t">
            <a:noAutofit/>
          </a:bodyPr>
          <a:lstStyle/>
          <a:p>
            <a:r>
              <a:rPr lang="en-IE" sz="2000" noProof="0"/>
              <a:t>Ageing workforces and limited digital skills make it harder to maintain, adapt, and modernise farm operations.</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IE" noProof="0"/>
              <a:t>03</a:t>
            </a:r>
          </a:p>
        </p:txBody>
      </p:sp>
      <p:sp>
        <p:nvSpPr>
          <p:cNvPr id="7" name="Freeform 6">
            <a:extLst>
              <a:ext uri="{FF2B5EF4-FFF2-40B4-BE49-F238E27FC236}">
                <a16:creationId xmlns:a16="http://schemas.microsoft.com/office/drawing/2014/main" id="{2720F4E6-5EDD-6EF7-92F1-6950EF417AC0}"/>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1" name="Plassholder for bilde 10">
            <a:extLst>
              <a:ext uri="{FF2B5EF4-FFF2-40B4-BE49-F238E27FC236}">
                <a16:creationId xmlns:a16="http://schemas.microsoft.com/office/drawing/2014/main" id="{9F2822C2-A092-D732-ED0F-788F53979890}"/>
              </a:ext>
            </a:extLst>
          </p:cNvPr>
          <p:cNvPicPr>
            <a:picLocks noGrp="1" noChangeAspect="1"/>
          </p:cNvPicPr>
          <p:nvPr>
            <p:ph type="pic" sz="quarter" idx="41"/>
          </p:nvPr>
        </p:nvPicPr>
        <p:blipFill>
          <a:blip r:embed="rId3"/>
          <a:srcRect l="34948" r="34948"/>
          <a:stretch/>
        </p:blipFill>
        <p:spPr>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rgbClr val="FFFFFF">
              <a:lumMod val="85000"/>
            </a:srgbClr>
          </a:solidFill>
          <a:ln>
            <a:noFill/>
          </a:ln>
        </p:spPr>
      </p:pic>
    </p:spTree>
    <p:extLst>
      <p:ext uri="{BB962C8B-B14F-4D97-AF65-F5344CB8AC3E}">
        <p14:creationId xmlns:p14="http://schemas.microsoft.com/office/powerpoint/2010/main" val="161488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1C35F-1980-6FF9-F97D-A58DEAA012E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B5B81FA-51A7-27D1-A873-D69180083142}"/>
              </a:ext>
            </a:extLst>
          </p:cNvPr>
          <p:cNvSpPr>
            <a:spLocks noGrp="1"/>
          </p:cNvSpPr>
          <p:nvPr>
            <p:ph type="body" sz="quarter" idx="18"/>
          </p:nvPr>
        </p:nvSpPr>
        <p:spPr>
          <a:xfrm>
            <a:off x="6571476" y="1545370"/>
            <a:ext cx="5133364" cy="4377696"/>
          </a:xfrm>
        </p:spPr>
        <p:txBody>
          <a:bodyPr/>
          <a:lstStyle/>
          <a:p>
            <a:pPr marL="0"/>
            <a:r>
              <a:rPr lang="en-IE" noProof="0" dirty="0"/>
              <a:t>Farmers increasingly face unpredictable weather patterns, </a:t>
            </a:r>
            <a:r>
              <a:rPr lang="en-IE" b="1" noProof="0" dirty="0"/>
              <a:t>including droughts, floods, heatwaves, and unseasonal frosts.</a:t>
            </a:r>
          </a:p>
          <a:p>
            <a:pPr marL="0"/>
            <a:r>
              <a:rPr lang="en-IE" noProof="0" dirty="0"/>
              <a:t>These conditions make it harder to plan planting, irrigation, harvesting, and livestock management using past experience alone.</a:t>
            </a:r>
          </a:p>
          <a:p>
            <a:pPr marL="0"/>
            <a:r>
              <a:rPr lang="en-IE" noProof="0" dirty="0"/>
              <a:t>Extreme weather events also increase the </a:t>
            </a:r>
            <a:r>
              <a:rPr lang="en-IE" b="1" noProof="0" dirty="0"/>
              <a:t>risk of crop failure, soil degradation, and animal health issues</a:t>
            </a:r>
            <a:r>
              <a:rPr lang="en-IE" noProof="0" dirty="0"/>
              <a:t>, placing additional pressure on farm resilience and food security.</a:t>
            </a:r>
          </a:p>
        </p:txBody>
      </p:sp>
      <p:sp>
        <p:nvSpPr>
          <p:cNvPr id="7" name="Text Placeholder 6">
            <a:extLst>
              <a:ext uri="{FF2B5EF4-FFF2-40B4-BE49-F238E27FC236}">
                <a16:creationId xmlns:a16="http://schemas.microsoft.com/office/drawing/2014/main" id="{CBDD12CC-0463-CAF9-4C27-B5A78E42740F}"/>
              </a:ext>
            </a:extLst>
          </p:cNvPr>
          <p:cNvSpPr>
            <a:spLocks noGrp="1"/>
          </p:cNvSpPr>
          <p:nvPr>
            <p:ph type="body" sz="quarter" idx="16"/>
          </p:nvPr>
        </p:nvSpPr>
        <p:spPr>
          <a:xfrm>
            <a:off x="6674111" y="269567"/>
            <a:ext cx="5030728" cy="992652"/>
          </a:xfrm>
        </p:spPr>
        <p:txBody>
          <a:bodyPr/>
          <a:lstStyle/>
          <a:p>
            <a:r>
              <a:rPr lang="en-IE" sz="2800" noProof="0" dirty="0"/>
              <a:t>Challenge 1: Climate variability and environmental pressure</a:t>
            </a:r>
          </a:p>
        </p:txBody>
      </p:sp>
      <p:sp>
        <p:nvSpPr>
          <p:cNvPr id="17" name="Freeform 16">
            <a:extLst>
              <a:ext uri="{FF2B5EF4-FFF2-40B4-BE49-F238E27FC236}">
                <a16:creationId xmlns:a16="http://schemas.microsoft.com/office/drawing/2014/main" id="{74012019-502F-6813-3E28-70760B0E48F2}"/>
              </a:ext>
            </a:extLst>
          </p:cNvPr>
          <p:cNvSpPr/>
          <p:nvPr/>
        </p:nvSpPr>
        <p:spPr>
          <a:xfrm rot="5551673">
            <a:off x="10705192" y="5530680"/>
            <a:ext cx="1999295" cy="1368715"/>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0" name="Plassholder for bilde 9">
            <a:extLst>
              <a:ext uri="{FF2B5EF4-FFF2-40B4-BE49-F238E27FC236}">
                <a16:creationId xmlns:a16="http://schemas.microsoft.com/office/drawing/2014/main" id="{EA371721-5B4D-B4D0-F0E8-D6C881F52FEC}"/>
              </a:ext>
            </a:extLst>
          </p:cNvPr>
          <p:cNvPicPr>
            <a:picLocks noGrp="1" noChangeAspect="1"/>
          </p:cNvPicPr>
          <p:nvPr>
            <p:ph type="pic" sz="quarter" idx="44"/>
          </p:nvPr>
        </p:nvPicPr>
        <p:blipFill>
          <a:blip r:embed="rId2"/>
          <a:srcRect l="18761" r="18761"/>
          <a:stretch/>
        </p:blipFill>
        <p:spPr>
          <a:prstGeom prst="rect">
            <a:avLst/>
          </a:prstGeom>
          <a:solidFill>
            <a:srgbClr val="FFFFFF">
              <a:lumMod val="95000"/>
            </a:srgbClr>
          </a:solidFill>
        </p:spPr>
      </p:pic>
    </p:spTree>
    <p:extLst>
      <p:ext uri="{BB962C8B-B14F-4D97-AF65-F5344CB8AC3E}">
        <p14:creationId xmlns:p14="http://schemas.microsoft.com/office/powerpoint/2010/main" val="3346750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0E1F-5252-57C6-8BDD-31F3FAF3B3B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F232BE9-CDB4-8639-0BA1-F14FE537DFB9}"/>
              </a:ext>
            </a:extLst>
          </p:cNvPr>
          <p:cNvSpPr>
            <a:spLocks noGrp="1"/>
          </p:cNvSpPr>
          <p:nvPr>
            <p:ph type="body" sz="quarter" idx="18"/>
          </p:nvPr>
        </p:nvSpPr>
        <p:spPr>
          <a:xfrm>
            <a:off x="335932" y="1726635"/>
            <a:ext cx="5267116" cy="4377696"/>
          </a:xfrm>
        </p:spPr>
        <p:txBody>
          <a:bodyPr/>
          <a:lstStyle/>
          <a:p>
            <a:pPr marL="0"/>
            <a:r>
              <a:rPr lang="en-IE" noProof="0" dirty="0"/>
              <a:t>Agriculture is expected to reduce its environmental footprint while maintaining productivity.</a:t>
            </a:r>
          </a:p>
          <a:p>
            <a:pPr marL="0"/>
            <a:r>
              <a:rPr lang="en-IE" noProof="0" dirty="0"/>
              <a:t>This includes lowering water use, reducing fertiliser and pesticide runoff, protecting biodiversity, and improving soil health.</a:t>
            </a:r>
          </a:p>
          <a:p>
            <a:pPr marL="0"/>
            <a:r>
              <a:rPr lang="en-IE" noProof="0" dirty="0"/>
              <a:t>Meeting these expectations often involves more monitoring, record-keeping, and compliance with environmental standards, adding complexity to everyday farm work.</a:t>
            </a:r>
          </a:p>
        </p:txBody>
      </p:sp>
      <p:sp>
        <p:nvSpPr>
          <p:cNvPr id="7" name="Text Placeholder 6">
            <a:extLst>
              <a:ext uri="{FF2B5EF4-FFF2-40B4-BE49-F238E27FC236}">
                <a16:creationId xmlns:a16="http://schemas.microsoft.com/office/drawing/2014/main" id="{22F4CC64-6ED6-D0A5-C58E-8D428CC95ACC}"/>
              </a:ext>
            </a:extLst>
          </p:cNvPr>
          <p:cNvSpPr>
            <a:spLocks noGrp="1"/>
          </p:cNvSpPr>
          <p:nvPr>
            <p:ph type="body" sz="quarter" idx="16"/>
          </p:nvPr>
        </p:nvSpPr>
        <p:spPr>
          <a:xfrm>
            <a:off x="447873" y="439730"/>
            <a:ext cx="4757375" cy="992652"/>
          </a:xfrm>
        </p:spPr>
        <p:txBody>
          <a:bodyPr/>
          <a:lstStyle/>
          <a:p>
            <a:r>
              <a:rPr lang="en-IE" sz="2800" noProof="0" dirty="0"/>
              <a:t>Environmental pressure on farming systems</a:t>
            </a:r>
          </a:p>
        </p:txBody>
      </p:sp>
      <p:sp>
        <p:nvSpPr>
          <p:cNvPr id="17" name="Freeform 16">
            <a:extLst>
              <a:ext uri="{FF2B5EF4-FFF2-40B4-BE49-F238E27FC236}">
                <a16:creationId xmlns:a16="http://schemas.microsoft.com/office/drawing/2014/main" id="{FEFB489E-AE21-DF5D-884E-9BFA67B6C922}"/>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6" name="Picture Placeholder 5">
            <a:extLst>
              <a:ext uri="{FF2B5EF4-FFF2-40B4-BE49-F238E27FC236}">
                <a16:creationId xmlns:a16="http://schemas.microsoft.com/office/drawing/2014/main" id="{9DAE0EFD-C389-C9A3-78EC-E3A04A27A05A}"/>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a:prstGeom prst="rect">
            <a:avLst/>
          </a:prstGeom>
          <a:solidFill>
            <a:srgbClr val="FFFFFF">
              <a:lumMod val="95000"/>
            </a:srgbClr>
          </a:solidFill>
        </p:spPr>
      </p:pic>
    </p:spTree>
    <p:extLst>
      <p:ext uri="{BB962C8B-B14F-4D97-AF65-F5344CB8AC3E}">
        <p14:creationId xmlns:p14="http://schemas.microsoft.com/office/powerpoint/2010/main" val="443238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E5C62-F675-9A30-08BF-CCEF6D60C95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405FBD8-C0CF-6644-AAEC-8E64716B09C9}"/>
              </a:ext>
            </a:extLst>
          </p:cNvPr>
          <p:cNvSpPr>
            <a:spLocks noGrp="1"/>
          </p:cNvSpPr>
          <p:nvPr>
            <p:ph type="body" sz="quarter" idx="18"/>
          </p:nvPr>
        </p:nvSpPr>
        <p:spPr>
          <a:xfrm>
            <a:off x="6359210" y="1358758"/>
            <a:ext cx="5660530" cy="4377696"/>
          </a:xfrm>
        </p:spPr>
        <p:txBody>
          <a:bodyPr/>
          <a:lstStyle/>
          <a:p>
            <a:pPr marL="0"/>
            <a:r>
              <a:rPr lang="en-IE" noProof="0"/>
              <a:t>Agricultural workers and farm managers are facing steady increases in the cost of essential inputs such as fertiliser, animal feed, water, fuel, and energy. These rising costs directly affect day-to-day farm operations, work planning, and financial decision-making.</a:t>
            </a:r>
          </a:p>
          <a:p>
            <a:pPr marL="0"/>
            <a:r>
              <a:rPr lang="en-IE" noProof="0"/>
              <a:t>From a VET perspective, this means learners need stronger skills in monitoring input use, understanding cost–benefit trade-offs, and making informed operational choices</a:t>
            </a:r>
          </a:p>
          <a:p>
            <a:pPr marL="0"/>
            <a:r>
              <a:rPr lang="en-IE" noProof="0"/>
              <a:t>Efficient use of resources has become a core workplace competence, particularly in roles linked to crop management, livestock care, and farm machinery operation.</a:t>
            </a:r>
          </a:p>
        </p:txBody>
      </p:sp>
      <p:sp>
        <p:nvSpPr>
          <p:cNvPr id="7" name="Text Placeholder 6">
            <a:extLst>
              <a:ext uri="{FF2B5EF4-FFF2-40B4-BE49-F238E27FC236}">
                <a16:creationId xmlns:a16="http://schemas.microsoft.com/office/drawing/2014/main" id="{51B109D0-1A36-577E-09F8-36702BDD2E45}"/>
              </a:ext>
            </a:extLst>
          </p:cNvPr>
          <p:cNvSpPr>
            <a:spLocks noGrp="1"/>
          </p:cNvSpPr>
          <p:nvPr>
            <p:ph type="body" sz="quarter" idx="16"/>
          </p:nvPr>
        </p:nvSpPr>
        <p:spPr>
          <a:xfrm>
            <a:off x="6469012" y="252476"/>
            <a:ext cx="5030728" cy="992652"/>
          </a:xfrm>
        </p:spPr>
        <p:txBody>
          <a:bodyPr/>
          <a:lstStyle/>
          <a:p>
            <a:r>
              <a:rPr lang="en-IE" sz="2800" noProof="0" dirty="0"/>
              <a:t>Challenge 2: Resource efficiency and rising </a:t>
            </a:r>
            <a:r>
              <a:rPr lang="en-IE" sz="2800" dirty="0" err="1"/>
              <a:t>i</a:t>
            </a:r>
            <a:r>
              <a:rPr lang="en-IE" sz="2800" noProof="0" dirty="0" err="1"/>
              <a:t>nput</a:t>
            </a:r>
            <a:r>
              <a:rPr lang="en-IE" sz="2800" noProof="0" dirty="0"/>
              <a:t> costs</a:t>
            </a:r>
          </a:p>
        </p:txBody>
      </p:sp>
      <p:pic>
        <p:nvPicPr>
          <p:cNvPr id="5" name="Plassholder for bilde 4">
            <a:extLst>
              <a:ext uri="{FF2B5EF4-FFF2-40B4-BE49-F238E27FC236}">
                <a16:creationId xmlns:a16="http://schemas.microsoft.com/office/drawing/2014/main" id="{72876BC9-F443-4DA0-DAFA-498ED82E9BD1}"/>
              </a:ext>
            </a:extLst>
          </p:cNvPr>
          <p:cNvPicPr>
            <a:picLocks noGrp="1" noChangeAspect="1"/>
          </p:cNvPicPr>
          <p:nvPr>
            <p:ph type="pic" sz="quarter" idx="44"/>
          </p:nvPr>
        </p:nvPicPr>
        <p:blipFill>
          <a:blip r:embed="rId3"/>
          <a:srcRect l="18870" r="18870"/>
          <a:stretch/>
        </p:blipFill>
        <p:spPr>
          <a:prstGeom prst="rect">
            <a:avLst/>
          </a:prstGeom>
          <a:solidFill>
            <a:srgbClr val="FFFFFF">
              <a:lumMod val="95000"/>
            </a:srgbClr>
          </a:solidFill>
        </p:spPr>
      </p:pic>
    </p:spTree>
    <p:extLst>
      <p:ext uri="{BB962C8B-B14F-4D97-AF65-F5344CB8AC3E}">
        <p14:creationId xmlns:p14="http://schemas.microsoft.com/office/powerpoint/2010/main" val="3323083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DE44F-F932-1833-B23C-7898B09C95C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6D83DCF-46E8-85F7-264D-A00AC48EDD1A}"/>
              </a:ext>
            </a:extLst>
          </p:cNvPr>
          <p:cNvSpPr>
            <a:spLocks noGrp="1"/>
          </p:cNvSpPr>
          <p:nvPr>
            <p:ph type="body" sz="quarter" idx="18"/>
          </p:nvPr>
        </p:nvSpPr>
        <p:spPr>
          <a:xfrm>
            <a:off x="161270" y="1287746"/>
            <a:ext cx="6004660" cy="4377696"/>
          </a:xfrm>
        </p:spPr>
        <p:txBody>
          <a:bodyPr/>
          <a:lstStyle/>
          <a:p>
            <a:pPr marL="0"/>
            <a:r>
              <a:rPr lang="en-IE" noProof="0" dirty="0"/>
              <a:t>Alongside rising costs, agricultural workers must operate within increasingly detailed sustainability standards and environmental regulations. These include limits on fertiliser use, water abstraction rules, animal welfare requirements, and record-keeping obligations.</a:t>
            </a:r>
          </a:p>
          <a:p>
            <a:pPr marL="0"/>
            <a:r>
              <a:rPr lang="en-IE" noProof="0" dirty="0"/>
              <a:t>For vocational learners, this creates a need to develop practical skills in monitoring, documenting, and adjusting farm practices to remain compliant.</a:t>
            </a:r>
          </a:p>
          <a:p>
            <a:pPr marL="0"/>
            <a:r>
              <a:rPr lang="en-IE" noProof="0" dirty="0"/>
              <a:t>Training that links efficiency with regulation helps learners understand how everyday tasks, such as input application, equipment calibration, and data recording all contribute to sustainable and compliant farm operations.</a:t>
            </a:r>
          </a:p>
        </p:txBody>
      </p:sp>
      <p:sp>
        <p:nvSpPr>
          <p:cNvPr id="7" name="Text Placeholder 6">
            <a:extLst>
              <a:ext uri="{FF2B5EF4-FFF2-40B4-BE49-F238E27FC236}">
                <a16:creationId xmlns:a16="http://schemas.microsoft.com/office/drawing/2014/main" id="{7CE09179-A80B-E837-4203-13817A91515B}"/>
              </a:ext>
            </a:extLst>
          </p:cNvPr>
          <p:cNvSpPr>
            <a:spLocks noGrp="1"/>
          </p:cNvSpPr>
          <p:nvPr>
            <p:ph type="body" sz="quarter" idx="16"/>
          </p:nvPr>
        </p:nvSpPr>
        <p:spPr>
          <a:xfrm>
            <a:off x="225682" y="295094"/>
            <a:ext cx="4757375" cy="992652"/>
          </a:xfrm>
        </p:spPr>
        <p:txBody>
          <a:bodyPr/>
          <a:lstStyle/>
          <a:p>
            <a:r>
              <a:rPr lang="en-IE" sz="2800" noProof="0" dirty="0"/>
              <a:t>Efficiency under regulatory pressure</a:t>
            </a:r>
          </a:p>
        </p:txBody>
      </p:sp>
      <p:sp>
        <p:nvSpPr>
          <p:cNvPr id="17" name="Freeform 16">
            <a:extLst>
              <a:ext uri="{FF2B5EF4-FFF2-40B4-BE49-F238E27FC236}">
                <a16:creationId xmlns:a16="http://schemas.microsoft.com/office/drawing/2014/main" id="{2AFE51E6-B28A-F6E2-083A-F5B977C2463B}"/>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4" name="Picture Placeholder 13">
            <a:extLst>
              <a:ext uri="{FF2B5EF4-FFF2-40B4-BE49-F238E27FC236}">
                <a16:creationId xmlns:a16="http://schemas.microsoft.com/office/drawing/2014/main" id="{DD762009-4A9B-0E0B-C68D-B69E53A51574}"/>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a:xfrm>
            <a:off x="6165930" y="643811"/>
            <a:ext cx="5338411" cy="5701695"/>
          </a:xfrm>
          <a:prstGeom prst="rect">
            <a:avLst/>
          </a:prstGeom>
          <a:solidFill>
            <a:srgbClr val="FFFFFF">
              <a:lumMod val="95000"/>
            </a:srgbClr>
          </a:solidFill>
        </p:spPr>
      </p:pic>
    </p:spTree>
    <p:extLst>
      <p:ext uri="{BB962C8B-B14F-4D97-AF65-F5344CB8AC3E}">
        <p14:creationId xmlns:p14="http://schemas.microsoft.com/office/powerpoint/2010/main" val="1111374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B8E62-8B62-9DC1-EB72-040DF1307AD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6D8BAEE-9AFC-9550-6FB2-F4497AF37088}"/>
              </a:ext>
            </a:extLst>
          </p:cNvPr>
          <p:cNvSpPr>
            <a:spLocks noGrp="1"/>
          </p:cNvSpPr>
          <p:nvPr>
            <p:ph type="body" sz="quarter" idx="18"/>
          </p:nvPr>
        </p:nvSpPr>
        <p:spPr>
          <a:xfrm>
            <a:off x="6227605" y="1162816"/>
            <a:ext cx="5923740" cy="4377696"/>
          </a:xfrm>
        </p:spPr>
        <p:txBody>
          <a:bodyPr/>
          <a:lstStyle/>
          <a:p>
            <a:pPr marL="0"/>
            <a:r>
              <a:rPr lang="en-IE" noProof="0"/>
              <a:t>Many farms and agri-food businesses are experiencing ongoing labour shortages, driven by ageing workforces, rural depopulation, and reduced interest in agricultural careers among younger generations. This increases pressure on existing workers, often leading to longer working hours and reduced capacity to adapt practices or introduce new methods.</a:t>
            </a:r>
          </a:p>
          <a:p>
            <a:pPr marL="0"/>
            <a:r>
              <a:rPr lang="en-IE" noProof="0"/>
              <a:t>From a VET perspective, this highlights the importance of equipping learners with multi-skilled, adaptable competences that allow them to carry out a wider range of tasks safely and efficiently. Training plays a key role in preparing workers to operate modern equipment, manage workloads, and maintain productivity with smaller teams.</a:t>
            </a:r>
          </a:p>
        </p:txBody>
      </p:sp>
      <p:sp>
        <p:nvSpPr>
          <p:cNvPr id="7" name="Text Placeholder 6">
            <a:extLst>
              <a:ext uri="{FF2B5EF4-FFF2-40B4-BE49-F238E27FC236}">
                <a16:creationId xmlns:a16="http://schemas.microsoft.com/office/drawing/2014/main" id="{DD82C532-6CDA-A98B-702B-527D0A7CDD9F}"/>
              </a:ext>
            </a:extLst>
          </p:cNvPr>
          <p:cNvSpPr>
            <a:spLocks noGrp="1"/>
          </p:cNvSpPr>
          <p:nvPr>
            <p:ph type="body" sz="quarter" idx="16"/>
          </p:nvPr>
        </p:nvSpPr>
        <p:spPr>
          <a:xfrm>
            <a:off x="6290073" y="170164"/>
            <a:ext cx="5030728" cy="992652"/>
          </a:xfrm>
        </p:spPr>
        <p:txBody>
          <a:bodyPr/>
          <a:lstStyle/>
          <a:p>
            <a:r>
              <a:rPr lang="en-IE" sz="2800" noProof="0" dirty="0"/>
              <a:t>Challenge 3: Labour shortages and skills gaps</a:t>
            </a:r>
          </a:p>
        </p:txBody>
      </p:sp>
      <p:pic>
        <p:nvPicPr>
          <p:cNvPr id="5" name="Picture Placeholder 4">
            <a:extLst>
              <a:ext uri="{FF2B5EF4-FFF2-40B4-BE49-F238E27FC236}">
                <a16:creationId xmlns:a16="http://schemas.microsoft.com/office/drawing/2014/main" id="{36E90949-F6FB-7DEF-31B9-231A28D93077}"/>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39502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26F05-1A6C-92FF-0882-D24A6CC6E4C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EA92748-C26C-517C-22C6-EEE0368ADFD7}"/>
              </a:ext>
            </a:extLst>
          </p:cNvPr>
          <p:cNvSpPr>
            <a:spLocks noGrp="1"/>
          </p:cNvSpPr>
          <p:nvPr>
            <p:ph type="body" sz="quarter" idx="18"/>
          </p:nvPr>
        </p:nvSpPr>
        <p:spPr>
          <a:xfrm>
            <a:off x="121951" y="808070"/>
            <a:ext cx="6004660" cy="4377696"/>
          </a:xfrm>
        </p:spPr>
        <p:txBody>
          <a:bodyPr/>
          <a:lstStyle/>
          <a:p>
            <a:pPr marL="0"/>
            <a:r>
              <a:rPr lang="en-IE" noProof="0"/>
              <a:t>As agriculture becomes more technology-supported, workers are expected to engage with digital tools such as sensors, farm management software, and automated systems.</a:t>
            </a:r>
          </a:p>
          <a:p>
            <a:pPr marL="0"/>
            <a:r>
              <a:rPr lang="en-IE" noProof="0"/>
              <a:t>However, many current and future workers have uneven access to training in digital and data-related skills. Vocational education has a central role in building confidence and competence in using these tools.</a:t>
            </a:r>
          </a:p>
          <a:p>
            <a:pPr marL="0"/>
            <a:r>
              <a:rPr lang="en-IE" noProof="0"/>
              <a:t>Developing digital readiness through hands-on training helps learners interpret information, support decision-making, and integrate technology into everyday farm tasks without losing the value of practical, experience-based knowledge.</a:t>
            </a:r>
          </a:p>
        </p:txBody>
      </p:sp>
      <p:sp>
        <p:nvSpPr>
          <p:cNvPr id="7" name="Text Placeholder 6">
            <a:extLst>
              <a:ext uri="{FF2B5EF4-FFF2-40B4-BE49-F238E27FC236}">
                <a16:creationId xmlns:a16="http://schemas.microsoft.com/office/drawing/2014/main" id="{78B3BF4E-F5CF-6B1A-58D3-57C7F7756C19}"/>
              </a:ext>
            </a:extLst>
          </p:cNvPr>
          <p:cNvSpPr>
            <a:spLocks noGrp="1"/>
          </p:cNvSpPr>
          <p:nvPr>
            <p:ph type="body" sz="quarter" idx="16"/>
          </p:nvPr>
        </p:nvSpPr>
        <p:spPr>
          <a:xfrm>
            <a:off x="114587" y="311744"/>
            <a:ext cx="5338411" cy="992652"/>
          </a:xfrm>
        </p:spPr>
        <p:txBody>
          <a:bodyPr/>
          <a:lstStyle/>
          <a:p>
            <a:r>
              <a:rPr lang="en-IE" sz="2800" noProof="0"/>
              <a:t>Skills gaps and digital readiness</a:t>
            </a:r>
          </a:p>
        </p:txBody>
      </p:sp>
      <p:sp>
        <p:nvSpPr>
          <p:cNvPr id="17" name="Freeform 16">
            <a:extLst>
              <a:ext uri="{FF2B5EF4-FFF2-40B4-BE49-F238E27FC236}">
                <a16:creationId xmlns:a16="http://schemas.microsoft.com/office/drawing/2014/main" id="{A193F914-BAB9-7296-E1E1-9662783DB47C}"/>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9" name="Plassholder for bilde 8">
            <a:extLst>
              <a:ext uri="{FF2B5EF4-FFF2-40B4-BE49-F238E27FC236}">
                <a16:creationId xmlns:a16="http://schemas.microsoft.com/office/drawing/2014/main" id="{50AB89C6-F0DC-8087-9E39-20CC48DAE082}"/>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1357545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IE" noProof="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IE" noProof="0"/>
              <a:t>Unit 1- Introduction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IE" noProof="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1620473" y="2476259"/>
            <a:ext cx="6874660" cy="689519"/>
          </a:xfrm>
        </p:spPr>
        <p:txBody>
          <a:bodyPr/>
          <a:lstStyle/>
          <a:p>
            <a:r>
              <a:rPr lang="en-IE" noProof="0" dirty="0"/>
              <a:t>Unit 2- Challenges of agriculture in modern times</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IE" noProof="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IE" noProof="0" dirty="0"/>
              <a:t>Unit 3- How AI can support agriculture</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IE" noProof="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1608003" y="3922110"/>
            <a:ext cx="7638633" cy="689519"/>
          </a:xfrm>
        </p:spPr>
        <p:txBody>
          <a:bodyPr/>
          <a:lstStyle/>
          <a:p>
            <a:r>
              <a:rPr lang="en-IE" noProof="0" dirty="0"/>
              <a:t>Unit 4- How can we stay ahead? Solutions and looking forward</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548420" y="416431"/>
            <a:ext cx="5041923" cy="720752"/>
          </a:xfrm>
          <a:prstGeom prst="rect">
            <a:avLst/>
          </a:prstGeom>
        </p:spPr>
        <p:txBody>
          <a:bodyPr/>
          <a:lstStyle/>
          <a:p>
            <a:r>
              <a:rPr lang="en-IE" noProof="0"/>
              <a:t>Contents</a:t>
            </a:r>
          </a:p>
        </p:txBody>
      </p:sp>
      <p:sp>
        <p:nvSpPr>
          <p:cNvPr id="2" name="Freeform 1">
            <a:extLst>
              <a:ext uri="{FF2B5EF4-FFF2-40B4-BE49-F238E27FC236}">
                <a16:creationId xmlns:a16="http://schemas.microsoft.com/office/drawing/2014/main" id="{44D3A2D2-9E51-5508-8E44-DD54838C9B97}"/>
              </a:ext>
            </a:extLst>
          </p:cNvPr>
          <p:cNvSpPr/>
          <p:nvPr/>
        </p:nvSpPr>
        <p:spPr>
          <a:xfrm rot="1240913">
            <a:off x="10576783" y="-41326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5934269" y="1187428"/>
            <a:ext cx="5365102" cy="3913188"/>
          </a:xfrm>
          <a:prstGeom prst="rect">
            <a:avLst/>
          </a:prstGeom>
        </p:spPr>
        <p:txBody>
          <a:bodyPr/>
          <a:lstStyle/>
          <a:p>
            <a:pPr marL="0"/>
            <a:r>
              <a:rPr lang="en-IE" noProof="0"/>
              <a:t>Check out the following TED video about “How </a:t>
            </a:r>
            <a:r>
              <a:rPr lang="en-IE" noProof="0" err="1"/>
              <a:t>agri</a:t>
            </a:r>
            <a:r>
              <a:rPr lang="en-IE" noProof="0"/>
              <a:t>-robotics will change the food you eat”.</a:t>
            </a:r>
          </a:p>
          <a:p>
            <a:pPr marL="0"/>
            <a:r>
              <a:rPr lang="en-IE" noProof="0"/>
              <a:t>This talk explores how robotics and AI are being introduced into real farming environments to address labour shortages, efficiency challenges, and sustainability pressures.</a:t>
            </a:r>
          </a:p>
          <a:p>
            <a:pPr marL="0"/>
            <a:endParaRPr lang="en-IE" noProof="0"/>
          </a:p>
          <a:p>
            <a:pPr marL="0"/>
            <a:r>
              <a:rPr lang="en-IE" noProof="0"/>
              <a:t>Can also be accessed at </a:t>
            </a:r>
            <a:r>
              <a:rPr lang="en-IE" noProof="0">
                <a:hlinkClick r:id="rId4">
                  <a:extLst>
                    <a:ext uri="{A12FA001-AC4F-418D-AE19-62706E023703}">
                      <ahyp:hlinkClr xmlns:ahyp="http://schemas.microsoft.com/office/drawing/2018/hyperlinkcolor" val="tx"/>
                    </a:ext>
                  </a:extLst>
                </a:hlinkClick>
              </a:rPr>
              <a:t>https://youtu.be/RjJfcoeFS5c?si=nJFAI5jM1-kKT3U1</a:t>
            </a:r>
            <a:endParaRPr lang="en-IE" noProof="0"/>
          </a:p>
          <a:p>
            <a:pPr marL="0"/>
            <a:endParaRPr lang="en-IE" noProof="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5868956" y="531644"/>
            <a:ext cx="5430415" cy="604429"/>
          </a:xfrm>
          <a:prstGeom prst="rect">
            <a:avLst/>
          </a:prstGeom>
        </p:spPr>
        <p:txBody>
          <a:bodyPr/>
          <a:lstStyle/>
          <a:p>
            <a:r>
              <a:rPr lang="en-IE" noProof="0"/>
              <a:t>Impact of AI on food sector</a:t>
            </a:r>
          </a:p>
        </p:txBody>
      </p:sp>
      <p:sp>
        <p:nvSpPr>
          <p:cNvPr id="4" name="Picture Placeholder 3">
            <a:extLst>
              <a:ext uri="{FF2B5EF4-FFF2-40B4-BE49-F238E27FC236}">
                <a16:creationId xmlns:a16="http://schemas.microsoft.com/office/drawing/2014/main" id="{0BF9F9EC-FC89-9F71-CEBF-BDA5B10F5BA7}"/>
              </a:ext>
            </a:extLst>
          </p:cNvPr>
          <p:cNvSpPr>
            <a:spLocks noGrp="1"/>
          </p:cNvSpPr>
          <p:nvPr>
            <p:ph type="pic" sz="quarter" idx="10"/>
          </p:nvPr>
        </p:nvSpPr>
        <p:spPr/>
        <p:txBody>
          <a:bodyPr/>
          <a:lstStyle/>
          <a:p>
            <a:endParaRPr lang="en-IE" noProof="0"/>
          </a:p>
        </p:txBody>
      </p:sp>
      <p:pic>
        <p:nvPicPr>
          <p:cNvPr id="6" name="Online Media 5" title="How agri-robotics will change the food you eat | Katherine James | TEDxBrayfordPool">
            <a:hlinkClick r:id="" action="ppaction://media"/>
            <a:extLst>
              <a:ext uri="{FF2B5EF4-FFF2-40B4-BE49-F238E27FC236}">
                <a16:creationId xmlns:a16="http://schemas.microsoft.com/office/drawing/2014/main" id="{522EFA5E-554A-F806-5352-FD95CC30A65B}"/>
              </a:ext>
            </a:extLst>
          </p:cNvPr>
          <p:cNvPicPr>
            <a:picLocks noRot="1" noChangeAspect="1"/>
          </p:cNvPicPr>
          <p:nvPr>
            <a:videoFile r:link="rId1"/>
          </p:nvPr>
        </p:nvPicPr>
        <p:blipFill>
          <a:blip r:embed="rId5"/>
          <a:stretch>
            <a:fillRect/>
          </a:stretch>
        </p:blipFill>
        <p:spPr>
          <a:xfrm>
            <a:off x="-2" y="1187428"/>
            <a:ext cx="5651198" cy="4209945"/>
          </a:xfrm>
          <a:prstGeom prst="rect">
            <a:avLst/>
          </a:prstGeom>
        </p:spPr>
      </p:pic>
      <p:sp>
        <p:nvSpPr>
          <p:cNvPr id="12" name="Text Placeholder 4">
            <a:extLst>
              <a:ext uri="{FF2B5EF4-FFF2-40B4-BE49-F238E27FC236}">
                <a16:creationId xmlns:a16="http://schemas.microsoft.com/office/drawing/2014/main" id="{88D51B88-F825-8DF7-C0CE-33D40A7C5845}"/>
              </a:ext>
            </a:extLst>
          </p:cNvPr>
          <p:cNvSpPr txBox="1">
            <a:spLocks/>
          </p:cNvSpPr>
          <p:nvPr/>
        </p:nvSpPr>
        <p:spPr>
          <a:xfrm>
            <a:off x="665585" y="203752"/>
            <a:ext cx="5430415" cy="60442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noProof="0">
                <a:solidFill>
                  <a:srgbClr val="ADD037"/>
                </a:solidFill>
              </a:rPr>
              <a:t>WATCH</a:t>
            </a:r>
          </a:p>
        </p:txBody>
      </p:sp>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434696" y="2622424"/>
            <a:ext cx="6010480" cy="2253043"/>
          </a:xfrm>
        </p:spPr>
        <p:txBody>
          <a:bodyPr/>
          <a:lstStyle/>
          <a:p>
            <a:r>
              <a:rPr lang="en-IE" noProof="0" dirty="0"/>
              <a:t>Unit 3- </a:t>
            </a:r>
          </a:p>
          <a:p>
            <a:r>
              <a:rPr lang="en-IE" noProof="0" dirty="0"/>
              <a:t>How AI can support agriculture</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IE" noProof="0"/>
              <a:t>03</a:t>
            </a:r>
          </a:p>
        </p:txBody>
      </p:sp>
    </p:spTree>
    <p:extLst>
      <p:ext uri="{BB962C8B-B14F-4D97-AF65-F5344CB8AC3E}">
        <p14:creationId xmlns:p14="http://schemas.microsoft.com/office/powerpoint/2010/main" val="315668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043BB-9169-1049-1A2C-04E0CB444B8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E3BD6A1-5D88-887E-5BC7-135C2F3E60C3}"/>
              </a:ext>
            </a:extLst>
          </p:cNvPr>
          <p:cNvSpPr>
            <a:spLocks noGrp="1"/>
          </p:cNvSpPr>
          <p:nvPr>
            <p:ph type="body" sz="quarter" idx="18"/>
          </p:nvPr>
        </p:nvSpPr>
        <p:spPr>
          <a:xfrm>
            <a:off x="598386" y="1504041"/>
            <a:ext cx="10595237" cy="4452378"/>
          </a:xfrm>
          <a:prstGeom prst="rect">
            <a:avLst/>
          </a:prstGeom>
        </p:spPr>
        <p:txBody>
          <a:bodyPr/>
          <a:lstStyle/>
          <a:p>
            <a:pPr marL="0" indent="0" fontAlgn="t">
              <a:lnSpc>
                <a:spcPct val="100000"/>
              </a:lnSpc>
            </a:pPr>
            <a:r>
              <a:rPr lang="en-IE" noProof="0" dirty="0">
                <a:latin typeface="Segoe UI" panose="020B0502040204020203" pitchFamily="34" charset="0"/>
              </a:rPr>
              <a:t>In the previous chapter, we analysed the key challenges that modern agriculture is facing today - ranging from climate variability and resource scarcity to labour shortages and increasing production demands. This chapter provides an overview of how these challenges can be addressed using </a:t>
            </a:r>
            <a:r>
              <a:rPr lang="en-IE" b="1" noProof="0" dirty="0">
                <a:latin typeface="Segoe UI" panose="020B0502040204020203" pitchFamily="34" charset="0"/>
              </a:rPr>
              <a:t>Artificial Intelligence (AI)</a:t>
            </a:r>
            <a:r>
              <a:rPr lang="en-IE" noProof="0" dirty="0">
                <a:latin typeface="Segoe UI" panose="020B0502040204020203" pitchFamily="34" charset="0"/>
              </a:rPr>
              <a:t>.</a:t>
            </a:r>
          </a:p>
          <a:p>
            <a:pPr marL="0" indent="0" fontAlgn="t">
              <a:lnSpc>
                <a:spcPct val="100000"/>
              </a:lnSpc>
            </a:pPr>
            <a:endParaRPr lang="en-IE" dirty="0">
              <a:latin typeface="Segoe UI" panose="020B0502040204020203" pitchFamily="34" charset="0"/>
            </a:endParaRPr>
          </a:p>
          <a:p>
            <a:pPr marL="0" indent="0" fontAlgn="t">
              <a:lnSpc>
                <a:spcPct val="100000"/>
              </a:lnSpc>
            </a:pPr>
            <a:r>
              <a:rPr lang="en-IE" noProof="0" dirty="0">
                <a:latin typeface="Segoe UI" panose="020B0502040204020203" pitchFamily="34" charset="0"/>
              </a:rPr>
              <a:t>AI is becoming a valuable tool for modern agriculture by helping farmers make faster, more accurate, and more sustainable decisions. Through data‑driven insights, automation, and predictive capabilities, AI supports farmers in optimising inputs, improving yields, and managing risks more effectively.</a:t>
            </a:r>
          </a:p>
          <a:p>
            <a:endParaRPr lang="en-IE" noProof="0" dirty="0"/>
          </a:p>
        </p:txBody>
      </p:sp>
      <p:sp>
        <p:nvSpPr>
          <p:cNvPr id="5" name="Text Placeholder 4">
            <a:extLst>
              <a:ext uri="{FF2B5EF4-FFF2-40B4-BE49-F238E27FC236}">
                <a16:creationId xmlns:a16="http://schemas.microsoft.com/office/drawing/2014/main" id="{1C13EE0D-B7DA-9C80-0DE9-6C935541637D}"/>
              </a:ext>
            </a:extLst>
          </p:cNvPr>
          <p:cNvSpPr>
            <a:spLocks noGrp="1"/>
          </p:cNvSpPr>
          <p:nvPr>
            <p:ph type="body" sz="quarter" idx="16"/>
          </p:nvPr>
        </p:nvSpPr>
        <p:spPr>
          <a:xfrm>
            <a:off x="687283" y="579577"/>
            <a:ext cx="10595237" cy="803654"/>
          </a:xfrm>
          <a:prstGeom prst="rect">
            <a:avLst/>
          </a:prstGeom>
        </p:spPr>
        <p:txBody>
          <a:bodyPr/>
          <a:lstStyle/>
          <a:p>
            <a:r>
              <a:rPr lang="en-IE" noProof="0" dirty="0"/>
              <a:t>Can AI be an ally for modern agriculture?</a:t>
            </a:r>
          </a:p>
        </p:txBody>
      </p:sp>
    </p:spTree>
    <p:extLst>
      <p:ext uri="{BB962C8B-B14F-4D97-AF65-F5344CB8AC3E}">
        <p14:creationId xmlns:p14="http://schemas.microsoft.com/office/powerpoint/2010/main" val="3073980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0A4E6-62A9-81C3-CDE2-B1B19234E8A6}"/>
            </a:ext>
          </a:extLst>
        </p:cNvPr>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8F3F54AA-EE33-84F5-062A-19CC9C903705}"/>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
        <p:nvSpPr>
          <p:cNvPr id="8" name="Text Placeholder 7">
            <a:extLst>
              <a:ext uri="{FF2B5EF4-FFF2-40B4-BE49-F238E27FC236}">
                <a16:creationId xmlns:a16="http://schemas.microsoft.com/office/drawing/2014/main" id="{64987D75-8582-9CEA-7370-7F2259C2B1CA}"/>
              </a:ext>
            </a:extLst>
          </p:cNvPr>
          <p:cNvSpPr>
            <a:spLocks noGrp="1"/>
          </p:cNvSpPr>
          <p:nvPr>
            <p:ph type="body" sz="quarter" idx="18"/>
          </p:nvPr>
        </p:nvSpPr>
        <p:spPr>
          <a:xfrm>
            <a:off x="335932" y="1726635"/>
            <a:ext cx="5267116" cy="4377696"/>
          </a:xfrm>
        </p:spPr>
        <p:txBody>
          <a:bodyPr/>
          <a:lstStyle/>
          <a:p>
            <a:pPr marL="0"/>
            <a:r>
              <a:rPr lang="en-IE" noProof="0" dirty="0"/>
              <a:t>Artificial intelligence offers powerful new solutions that can help us respond more effectively. </a:t>
            </a:r>
          </a:p>
          <a:p>
            <a:pPr marL="0"/>
            <a:r>
              <a:rPr lang="en-IE" noProof="0" dirty="0"/>
              <a:t>From improving climate forecasting to strengthening adaptation strategies, AI provides tools that enhance decision‑making, increase efficiency, and support more sustainable development.</a:t>
            </a:r>
          </a:p>
          <a:p>
            <a:pPr marL="0"/>
            <a:r>
              <a:rPr lang="en-IE" noProof="0" dirty="0"/>
              <a:t>Check out how AI can support you in your daily work!</a:t>
            </a:r>
          </a:p>
        </p:txBody>
      </p:sp>
      <p:sp>
        <p:nvSpPr>
          <p:cNvPr id="7" name="Text Placeholder 6">
            <a:extLst>
              <a:ext uri="{FF2B5EF4-FFF2-40B4-BE49-F238E27FC236}">
                <a16:creationId xmlns:a16="http://schemas.microsoft.com/office/drawing/2014/main" id="{1939CC0B-965D-8FF2-66D2-DFC175D25DC0}"/>
              </a:ext>
            </a:extLst>
          </p:cNvPr>
          <p:cNvSpPr>
            <a:spLocks noGrp="1"/>
          </p:cNvSpPr>
          <p:nvPr>
            <p:ph type="body" sz="quarter" idx="16"/>
          </p:nvPr>
        </p:nvSpPr>
        <p:spPr>
          <a:xfrm>
            <a:off x="114587" y="311744"/>
            <a:ext cx="5981413" cy="992652"/>
          </a:xfrm>
        </p:spPr>
        <p:txBody>
          <a:bodyPr/>
          <a:lstStyle/>
          <a:p>
            <a:r>
              <a:rPr lang="en-IE" sz="2800" noProof="0"/>
              <a:t>Climate variability and environmental pressure: AI solutions</a:t>
            </a:r>
            <a:endParaRPr lang="en-IE" sz="2800" noProof="0" dirty="0"/>
          </a:p>
          <a:p>
            <a:endParaRPr lang="en-IE" sz="2800" noProof="0" dirty="0"/>
          </a:p>
        </p:txBody>
      </p:sp>
      <p:sp>
        <p:nvSpPr>
          <p:cNvPr id="17" name="Freeform 16">
            <a:extLst>
              <a:ext uri="{FF2B5EF4-FFF2-40B4-BE49-F238E27FC236}">
                <a16:creationId xmlns:a16="http://schemas.microsoft.com/office/drawing/2014/main" id="{4EFB5609-FCD4-39B2-95C7-4D9A435B13A1}"/>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Tree>
    <p:extLst>
      <p:ext uri="{BB962C8B-B14F-4D97-AF65-F5344CB8AC3E}">
        <p14:creationId xmlns:p14="http://schemas.microsoft.com/office/powerpoint/2010/main" val="1616956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9E103-52E0-BA0A-3975-948E3D53131C}"/>
            </a:ext>
          </a:extLst>
        </p:cNvPr>
        <p:cNvGrpSpPr/>
        <p:nvPr/>
      </p:nvGrpSpPr>
      <p:grpSpPr>
        <a:xfrm>
          <a:off x="0" y="0"/>
          <a:ext cx="0" cy="0"/>
          <a:chOff x="0" y="0"/>
          <a:chExt cx="0" cy="0"/>
        </a:xfrm>
      </p:grpSpPr>
      <p:pic>
        <p:nvPicPr>
          <p:cNvPr id="18" name="Plassholder for bilde 17">
            <a:extLst>
              <a:ext uri="{FF2B5EF4-FFF2-40B4-BE49-F238E27FC236}">
                <a16:creationId xmlns:a16="http://schemas.microsoft.com/office/drawing/2014/main" id="{D6F7D0A1-6A7D-5F66-C63D-13003073A60A}"/>
              </a:ext>
            </a:extLst>
          </p:cNvPr>
          <p:cNvPicPr>
            <a:picLocks noGrp="1" noChangeAspect="1"/>
          </p:cNvPicPr>
          <p:nvPr>
            <p:ph type="pic" sz="quarter" idx="41"/>
          </p:nvPr>
        </p:nvPicPr>
        <p:blipFill>
          <a:blip r:embed="rId3"/>
          <a:srcRect l="29931" r="29931"/>
          <a:stretch/>
        </p:blipFill>
        <p:spPr>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rgbClr val="FFFFFF">
              <a:lumMod val="85000"/>
            </a:srgbClr>
          </a:solidFill>
          <a:ln>
            <a:noFill/>
          </a:ln>
        </p:spPr>
      </p:pic>
      <p:sp>
        <p:nvSpPr>
          <p:cNvPr id="14" name="Text Placeholder 13">
            <a:extLst>
              <a:ext uri="{FF2B5EF4-FFF2-40B4-BE49-F238E27FC236}">
                <a16:creationId xmlns:a16="http://schemas.microsoft.com/office/drawing/2014/main" id="{89DF960B-92EC-8CC5-C420-EBC96D94517A}"/>
              </a:ext>
            </a:extLst>
          </p:cNvPr>
          <p:cNvSpPr>
            <a:spLocks noGrp="1"/>
          </p:cNvSpPr>
          <p:nvPr>
            <p:ph type="body" sz="quarter" idx="35"/>
          </p:nvPr>
        </p:nvSpPr>
        <p:spPr>
          <a:xfrm>
            <a:off x="4912293" y="748312"/>
            <a:ext cx="6562677" cy="339415"/>
          </a:xfrm>
        </p:spPr>
        <p:txBody>
          <a:bodyPr/>
          <a:lstStyle/>
          <a:p>
            <a:r>
              <a:rPr lang="en-IE" noProof="0" dirty="0"/>
              <a:t>Climate prediction &amp; early warning</a:t>
            </a:r>
          </a:p>
          <a:p>
            <a:pPr algn="ctr"/>
            <a:endParaRPr lang="en-IE" sz="2200" noProof="0" dirty="0"/>
          </a:p>
        </p:txBody>
      </p:sp>
      <p:sp>
        <p:nvSpPr>
          <p:cNvPr id="5" name="Text Placeholder 4">
            <a:extLst>
              <a:ext uri="{FF2B5EF4-FFF2-40B4-BE49-F238E27FC236}">
                <a16:creationId xmlns:a16="http://schemas.microsoft.com/office/drawing/2014/main" id="{3DB2FDBB-01F6-858B-4ED2-133B3878622A}"/>
              </a:ext>
            </a:extLst>
          </p:cNvPr>
          <p:cNvSpPr>
            <a:spLocks noGrp="1"/>
          </p:cNvSpPr>
          <p:nvPr>
            <p:ph type="body" sz="quarter" idx="36"/>
          </p:nvPr>
        </p:nvSpPr>
        <p:spPr>
          <a:xfrm>
            <a:off x="4937233" y="1167376"/>
            <a:ext cx="6553234" cy="999383"/>
          </a:xfrm>
        </p:spPr>
        <p:txBody>
          <a:bodyPr/>
          <a:lstStyle/>
          <a:p>
            <a:r>
              <a:rPr lang="en-IE" sz="2000" noProof="0"/>
              <a:t>Analyses climate, satellite, and weather‑station data</a:t>
            </a:r>
          </a:p>
          <a:p>
            <a:r>
              <a:rPr lang="en-IE" sz="2000" noProof="0"/>
              <a:t>Predicts extreme events (droughts, floods, heatwaves)</a:t>
            </a:r>
          </a:p>
          <a:p>
            <a:r>
              <a:rPr lang="en-IE" sz="2000" noProof="0"/>
              <a:t>Supports proactive crop and risk‑management decisions</a:t>
            </a:r>
          </a:p>
          <a:p>
            <a:r>
              <a:rPr lang="en-IE" sz="2000" noProof="0"/>
              <a:t>.</a:t>
            </a:r>
          </a:p>
        </p:txBody>
      </p:sp>
      <p:sp>
        <p:nvSpPr>
          <p:cNvPr id="6" name="Text Placeholder 5">
            <a:extLst>
              <a:ext uri="{FF2B5EF4-FFF2-40B4-BE49-F238E27FC236}">
                <a16:creationId xmlns:a16="http://schemas.microsoft.com/office/drawing/2014/main" id="{3D92B74A-F0B0-54B6-ECE0-CEFA9528770F}"/>
              </a:ext>
            </a:extLst>
          </p:cNvPr>
          <p:cNvSpPr>
            <a:spLocks noGrp="1"/>
          </p:cNvSpPr>
          <p:nvPr>
            <p:ph type="body" sz="quarter" idx="37"/>
          </p:nvPr>
        </p:nvSpPr>
        <p:spPr/>
        <p:txBody>
          <a:bodyPr/>
          <a:lstStyle/>
          <a:p>
            <a:r>
              <a:rPr lang="en-IE" noProof="0"/>
              <a:t>01</a:t>
            </a:r>
          </a:p>
        </p:txBody>
      </p:sp>
      <p:sp>
        <p:nvSpPr>
          <p:cNvPr id="16" name="Text Placeholder 15">
            <a:extLst>
              <a:ext uri="{FF2B5EF4-FFF2-40B4-BE49-F238E27FC236}">
                <a16:creationId xmlns:a16="http://schemas.microsoft.com/office/drawing/2014/main" id="{16510C25-01E1-18E7-EFEE-495FCAEE3016}"/>
              </a:ext>
            </a:extLst>
          </p:cNvPr>
          <p:cNvSpPr>
            <a:spLocks noGrp="1"/>
          </p:cNvSpPr>
          <p:nvPr>
            <p:ph type="body" sz="quarter" idx="42"/>
          </p:nvPr>
        </p:nvSpPr>
        <p:spPr>
          <a:xfrm>
            <a:off x="4902849" y="2696835"/>
            <a:ext cx="6562677" cy="339415"/>
          </a:xfrm>
        </p:spPr>
        <p:txBody>
          <a:bodyPr/>
          <a:lstStyle/>
          <a:p>
            <a:r>
              <a:rPr lang="en-IE" noProof="0" dirty="0"/>
              <a:t>Plant health &amp; disease management</a:t>
            </a:r>
          </a:p>
        </p:txBody>
      </p:sp>
      <p:sp>
        <p:nvSpPr>
          <p:cNvPr id="9" name="Text Placeholder 8">
            <a:extLst>
              <a:ext uri="{FF2B5EF4-FFF2-40B4-BE49-F238E27FC236}">
                <a16:creationId xmlns:a16="http://schemas.microsoft.com/office/drawing/2014/main" id="{80E73D6E-DAC0-A99C-95EF-C22EA14DE5CC}"/>
              </a:ext>
            </a:extLst>
          </p:cNvPr>
          <p:cNvSpPr>
            <a:spLocks noGrp="1"/>
          </p:cNvSpPr>
          <p:nvPr>
            <p:ph type="body" sz="quarter" idx="43"/>
          </p:nvPr>
        </p:nvSpPr>
        <p:spPr>
          <a:xfrm>
            <a:off x="4912292" y="3115899"/>
            <a:ext cx="6553234" cy="999383"/>
          </a:xfrm>
        </p:spPr>
        <p:txBody>
          <a:bodyPr/>
          <a:lstStyle/>
          <a:p>
            <a:r>
              <a:rPr lang="en-IE" sz="2000" noProof="0"/>
              <a:t>Detects diseases, pests, and nutrient deficiencies early</a:t>
            </a:r>
          </a:p>
          <a:p>
            <a:r>
              <a:rPr lang="en-IE" sz="2000" noProof="0"/>
              <a:t>Uses computer vision for rapid diagnosis</a:t>
            </a:r>
          </a:p>
          <a:p>
            <a:r>
              <a:rPr lang="en-IE" sz="2000" noProof="0"/>
              <a:t>Enables targeted, low‑chemical treatments</a:t>
            </a:r>
          </a:p>
        </p:txBody>
      </p:sp>
      <p:sp>
        <p:nvSpPr>
          <p:cNvPr id="10" name="Text Placeholder 9">
            <a:extLst>
              <a:ext uri="{FF2B5EF4-FFF2-40B4-BE49-F238E27FC236}">
                <a16:creationId xmlns:a16="http://schemas.microsoft.com/office/drawing/2014/main" id="{284AEAC5-6CF6-1202-BEF5-21100E9A7B2D}"/>
              </a:ext>
            </a:extLst>
          </p:cNvPr>
          <p:cNvSpPr>
            <a:spLocks noGrp="1"/>
          </p:cNvSpPr>
          <p:nvPr>
            <p:ph type="body" sz="quarter" idx="44"/>
          </p:nvPr>
        </p:nvSpPr>
        <p:spPr/>
        <p:txBody>
          <a:bodyPr/>
          <a:lstStyle/>
          <a:p>
            <a:r>
              <a:rPr lang="en-IE" noProof="0"/>
              <a:t>02</a:t>
            </a:r>
          </a:p>
        </p:txBody>
      </p:sp>
      <p:sp>
        <p:nvSpPr>
          <p:cNvPr id="17" name="Text Placeholder 16">
            <a:extLst>
              <a:ext uri="{FF2B5EF4-FFF2-40B4-BE49-F238E27FC236}">
                <a16:creationId xmlns:a16="http://schemas.microsoft.com/office/drawing/2014/main" id="{441442F3-D6A6-FED1-576E-CF3079BFE5C3}"/>
              </a:ext>
            </a:extLst>
          </p:cNvPr>
          <p:cNvSpPr>
            <a:spLocks noGrp="1"/>
          </p:cNvSpPr>
          <p:nvPr>
            <p:ph type="body" sz="quarter" idx="45"/>
          </p:nvPr>
        </p:nvSpPr>
        <p:spPr>
          <a:xfrm>
            <a:off x="4927790" y="4521534"/>
            <a:ext cx="6562677" cy="339415"/>
          </a:xfrm>
        </p:spPr>
        <p:txBody>
          <a:bodyPr/>
          <a:lstStyle/>
          <a:p>
            <a:r>
              <a:rPr lang="en-IE" noProof="0"/>
              <a:t>Climate smart farming</a:t>
            </a:r>
          </a:p>
        </p:txBody>
      </p:sp>
      <p:sp>
        <p:nvSpPr>
          <p:cNvPr id="13" name="Text Placeholder 12">
            <a:extLst>
              <a:ext uri="{FF2B5EF4-FFF2-40B4-BE49-F238E27FC236}">
                <a16:creationId xmlns:a16="http://schemas.microsoft.com/office/drawing/2014/main" id="{FFA9D8AD-F314-C685-8701-F73898991B22}"/>
              </a:ext>
            </a:extLst>
          </p:cNvPr>
          <p:cNvSpPr>
            <a:spLocks noGrp="1"/>
          </p:cNvSpPr>
          <p:nvPr>
            <p:ph type="body" sz="quarter" idx="47"/>
          </p:nvPr>
        </p:nvSpPr>
        <p:spPr/>
        <p:txBody>
          <a:bodyPr/>
          <a:lstStyle/>
          <a:p>
            <a:r>
              <a:rPr lang="en-IE" noProof="0"/>
              <a:t>03</a:t>
            </a:r>
          </a:p>
        </p:txBody>
      </p:sp>
      <p:sp>
        <p:nvSpPr>
          <p:cNvPr id="7" name="Freeform 6">
            <a:extLst>
              <a:ext uri="{FF2B5EF4-FFF2-40B4-BE49-F238E27FC236}">
                <a16:creationId xmlns:a16="http://schemas.microsoft.com/office/drawing/2014/main" id="{361CE529-769B-A6E5-8A9C-7A1E12084D72}"/>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
        <p:nvSpPr>
          <p:cNvPr id="3" name="Plassholder for tekst 2">
            <a:extLst>
              <a:ext uri="{FF2B5EF4-FFF2-40B4-BE49-F238E27FC236}">
                <a16:creationId xmlns:a16="http://schemas.microsoft.com/office/drawing/2014/main" id="{F51ADFB0-33C8-6AAE-9E9B-B38C1389DB80}"/>
              </a:ext>
            </a:extLst>
          </p:cNvPr>
          <p:cNvSpPr>
            <a:spLocks noGrp="1"/>
          </p:cNvSpPr>
          <p:nvPr>
            <p:ph type="body" sz="quarter" idx="46"/>
          </p:nvPr>
        </p:nvSpPr>
        <p:spPr>
          <a:xfrm>
            <a:off x="4927791" y="4917623"/>
            <a:ext cx="6553234" cy="999383"/>
          </a:xfrm>
        </p:spPr>
        <p:txBody>
          <a:bodyPr lIns="91440" tIns="45720" rIns="91440" bIns="45720" anchor="t">
            <a:noAutofit/>
          </a:bodyPr>
          <a:lstStyle/>
          <a:p>
            <a:r>
              <a:rPr lang="en-GB" sz="2000" dirty="0">
                <a:ea typeface="Calibri"/>
              </a:rPr>
              <a:t>Uses AI to optimise planting schedules and crop selection</a:t>
            </a:r>
            <a:endParaRPr lang="en-US" dirty="0"/>
          </a:p>
          <a:p>
            <a:r>
              <a:rPr lang="en-GB" sz="2000">
                <a:ea typeface="Calibri"/>
              </a:rPr>
              <a:t>Adapts farming practices to changing climate conditions</a:t>
            </a:r>
            <a:endParaRPr lang="en-GB"/>
          </a:p>
          <a:p>
            <a:r>
              <a:rPr lang="en-GB" sz="2000">
                <a:ea typeface="Calibri"/>
              </a:rPr>
              <a:t>Improves resilience while reducing environmental impact</a:t>
            </a:r>
            <a:endParaRPr lang="en-GB"/>
          </a:p>
          <a:p>
            <a:endParaRPr lang="en-GB" dirty="0">
              <a:ea typeface="Calibri"/>
            </a:endParaRPr>
          </a:p>
        </p:txBody>
      </p:sp>
    </p:spTree>
    <p:extLst>
      <p:ext uri="{BB962C8B-B14F-4D97-AF65-F5344CB8AC3E}">
        <p14:creationId xmlns:p14="http://schemas.microsoft.com/office/powerpoint/2010/main" val="747649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5A696-FE3D-CFE0-380C-F83A7AE4314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D6A6F5D-E747-4B36-8673-C83EE9774BED}"/>
              </a:ext>
            </a:extLst>
          </p:cNvPr>
          <p:cNvSpPr>
            <a:spLocks noGrp="1"/>
          </p:cNvSpPr>
          <p:nvPr>
            <p:ph type="body" sz="quarter" idx="16"/>
          </p:nvPr>
        </p:nvSpPr>
        <p:spPr>
          <a:xfrm>
            <a:off x="798381" y="599043"/>
            <a:ext cx="10595237" cy="803654"/>
          </a:xfrm>
          <a:prstGeom prst="rect">
            <a:avLst/>
          </a:prstGeom>
        </p:spPr>
        <p:txBody>
          <a:bodyPr/>
          <a:lstStyle/>
          <a:p>
            <a:r>
              <a:rPr lang="en-IE" noProof="0" dirty="0"/>
              <a:t>Case study: </a:t>
            </a:r>
            <a:r>
              <a:rPr lang="en-IE" noProof="0" dirty="0" err="1"/>
              <a:t>Plantvoice</a:t>
            </a:r>
            <a:endParaRPr lang="en-IE" noProof="0" dirty="0"/>
          </a:p>
          <a:p>
            <a:endParaRPr lang="en-IE" noProof="0" dirty="0"/>
          </a:p>
        </p:txBody>
      </p:sp>
      <p:sp>
        <p:nvSpPr>
          <p:cNvPr id="6" name="Segnaposto testo 5">
            <a:extLst>
              <a:ext uri="{FF2B5EF4-FFF2-40B4-BE49-F238E27FC236}">
                <a16:creationId xmlns:a16="http://schemas.microsoft.com/office/drawing/2014/main" id="{3B0E1D74-11EF-E238-D72A-74449CA3F18E}"/>
              </a:ext>
            </a:extLst>
          </p:cNvPr>
          <p:cNvSpPr>
            <a:spLocks noGrp="1"/>
          </p:cNvSpPr>
          <p:nvPr>
            <p:ph type="body" sz="quarter" idx="18"/>
          </p:nvPr>
        </p:nvSpPr>
        <p:spPr>
          <a:xfrm>
            <a:off x="798380" y="1253224"/>
            <a:ext cx="7315785" cy="3074936"/>
          </a:xfrm>
        </p:spPr>
        <p:txBody>
          <a:bodyPr/>
          <a:lstStyle/>
          <a:p>
            <a:pPr marL="0" indent="0"/>
            <a:r>
              <a:rPr lang="en-IE" sz="2200" noProof="0" dirty="0">
                <a:hlinkClick r:id="rId2"/>
              </a:rPr>
              <a:t>PLANTVOICE® </a:t>
            </a:r>
            <a:r>
              <a:rPr lang="en-IE" sz="2200" noProof="0" dirty="0"/>
              <a:t>helps farmers predict the quality of agricultural production and maximise crop yields. It is based on an as-a-service sensor technology that collects and analyses internal physiological data of plants, offering farmers detailed information on the health status of crops. The system consists of a minimally invasive Phyto compatible device, which is inserted into the plant stem and allows monitoring salinity and sap flows, a sort of “plant electrocardiogram”. It allows to:</a:t>
            </a:r>
          </a:p>
          <a:p>
            <a:pPr marL="0" indent="0"/>
            <a:r>
              <a:rPr lang="en-IE" sz="2200" noProof="0" dirty="0"/>
              <a:t>- Identify signs of water stress </a:t>
            </a:r>
          </a:p>
          <a:p>
            <a:pPr marL="182563" indent="-182563">
              <a:spcBef>
                <a:spcPts val="0"/>
              </a:spcBef>
              <a:buFontTx/>
              <a:buChar char="-"/>
            </a:pPr>
            <a:r>
              <a:rPr lang="en-IE" sz="2200" noProof="0" dirty="0"/>
              <a:t>Recognise early attacks by fungi, bacteria and other pathogens, </a:t>
            </a:r>
          </a:p>
          <a:p>
            <a:pPr marL="182563" indent="-182563">
              <a:spcBef>
                <a:spcPts val="0"/>
              </a:spcBef>
              <a:buFontTx/>
              <a:buChar char="-"/>
            </a:pPr>
            <a:r>
              <a:rPr lang="en-IE" sz="2200" noProof="0" dirty="0"/>
              <a:t>Analyse the plant’s response to agronomic treatments, </a:t>
            </a:r>
          </a:p>
        </p:txBody>
      </p:sp>
      <p:pic>
        <p:nvPicPr>
          <p:cNvPr id="8" name="Immagine 7" descr="Immagine che contiene testo, schermata, uomo, vestiti&#10;&#10;Il contenuto generato dall'IA potrebbe non essere corretto.">
            <a:hlinkClick r:id="rId3"/>
            <a:extLst>
              <a:ext uri="{FF2B5EF4-FFF2-40B4-BE49-F238E27FC236}">
                <a16:creationId xmlns:a16="http://schemas.microsoft.com/office/drawing/2014/main" id="{2EF3AC88-7A4B-9F34-D805-10C6C09BA935}"/>
              </a:ext>
            </a:extLst>
          </p:cNvPr>
          <p:cNvPicPr>
            <a:picLocks noChangeAspect="1"/>
          </p:cNvPicPr>
          <p:nvPr/>
        </p:nvPicPr>
        <p:blipFill>
          <a:blip r:embed="rId4"/>
          <a:stretch>
            <a:fillRect/>
          </a:stretch>
        </p:blipFill>
        <p:spPr>
          <a:xfrm>
            <a:off x="8222900" y="1107440"/>
            <a:ext cx="3279453" cy="4643120"/>
          </a:xfrm>
          <a:prstGeom prst="rect">
            <a:avLst/>
          </a:prstGeom>
        </p:spPr>
      </p:pic>
      <p:sp>
        <p:nvSpPr>
          <p:cNvPr id="14" name="CasellaDiTesto 13">
            <a:extLst>
              <a:ext uri="{FF2B5EF4-FFF2-40B4-BE49-F238E27FC236}">
                <a16:creationId xmlns:a16="http://schemas.microsoft.com/office/drawing/2014/main" id="{0011C3AA-5EC0-12DC-C673-5AF9BBDD7F01}"/>
              </a:ext>
            </a:extLst>
          </p:cNvPr>
          <p:cNvSpPr txBox="1"/>
          <p:nvPr/>
        </p:nvSpPr>
        <p:spPr>
          <a:xfrm>
            <a:off x="2085340" y="5758410"/>
            <a:ext cx="6690360" cy="646331"/>
          </a:xfrm>
          <a:prstGeom prst="rect">
            <a:avLst/>
          </a:prstGeom>
          <a:noFill/>
        </p:spPr>
        <p:txBody>
          <a:bodyPr wrap="square">
            <a:spAutoFit/>
          </a:bodyPr>
          <a:lstStyle/>
          <a:p>
            <a:r>
              <a:rPr lang="en-IE" noProof="0" dirty="0">
                <a:hlinkClick r:id="rId5"/>
              </a:rPr>
              <a:t>(Subtitles) </a:t>
            </a:r>
            <a:r>
              <a:rPr lang="en-IE" noProof="0" dirty="0" err="1">
                <a:hlinkClick r:id="rId5"/>
              </a:rPr>
              <a:t>Plantvoice</a:t>
            </a:r>
            <a:r>
              <a:rPr lang="en-IE" noProof="0" dirty="0">
                <a:hlinkClick r:id="rId5"/>
              </a:rPr>
              <a:t> for APPLES growers in Val di Non (Trentino) and South Tyrol - YouTube</a:t>
            </a:r>
            <a:endParaRPr lang="en-IE" noProof="0" dirty="0"/>
          </a:p>
        </p:txBody>
      </p:sp>
      <p:pic>
        <p:nvPicPr>
          <p:cNvPr id="15" name="Picture 2" descr="Witness ">
            <a:extLst>
              <a:ext uri="{FF2B5EF4-FFF2-40B4-BE49-F238E27FC236}">
                <a16:creationId xmlns:a16="http://schemas.microsoft.com/office/drawing/2014/main" id="{4428472F-AE0F-4808-4B06-ED432ACFB7E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16573" y="574979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esture ">
            <a:extLst>
              <a:ext uri="{FF2B5EF4-FFF2-40B4-BE49-F238E27FC236}">
                <a16:creationId xmlns:a16="http://schemas.microsoft.com/office/drawing/2014/main" id="{8553C500-74BE-C1DF-52AF-364E10F3DAA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591078" y="5547460"/>
            <a:ext cx="802540" cy="80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35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480D-53DF-8BF1-D28D-EF01F0DFBE08}"/>
            </a:ext>
          </a:extLst>
        </p:cNvPr>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969C6359-84F3-8837-C432-64514AD56BA5}"/>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80C1F6D4-3D44-5294-40FC-ABBB0BECDC35}"/>
              </a:ext>
            </a:extLst>
          </p:cNvPr>
          <p:cNvSpPr>
            <a:spLocks noGrp="1"/>
          </p:cNvSpPr>
          <p:nvPr>
            <p:ph type="body" sz="quarter" idx="18"/>
          </p:nvPr>
        </p:nvSpPr>
        <p:spPr>
          <a:xfrm>
            <a:off x="6579693" y="2091247"/>
            <a:ext cx="4942584" cy="4377696"/>
          </a:xfrm>
        </p:spPr>
        <p:txBody>
          <a:bodyPr/>
          <a:lstStyle/>
          <a:p>
            <a:pPr marL="0" indent="0">
              <a:lnSpc>
                <a:spcPct val="100000"/>
              </a:lnSpc>
            </a:pPr>
            <a:r>
              <a:rPr lang="en-IE" noProof="0" dirty="0"/>
              <a:t>Artificial Intelligence offers powerful tools that help farmers produce more with less, optimise operations, and reduce financial risk. By transforming data into actionable insights, AI enables smarter decisions, higher efficiency, and long‑term sustainability.</a:t>
            </a:r>
            <a:endParaRPr lang="en-IE" noProof="0" dirty="0">
              <a:effectLst/>
            </a:endParaRPr>
          </a:p>
        </p:txBody>
      </p:sp>
      <p:sp>
        <p:nvSpPr>
          <p:cNvPr id="7" name="Text Placeholder 6">
            <a:extLst>
              <a:ext uri="{FF2B5EF4-FFF2-40B4-BE49-F238E27FC236}">
                <a16:creationId xmlns:a16="http://schemas.microsoft.com/office/drawing/2014/main" id="{C9E81492-C0D2-9527-7D2B-1E158C258BC2}"/>
              </a:ext>
            </a:extLst>
          </p:cNvPr>
          <p:cNvSpPr>
            <a:spLocks noGrp="1"/>
          </p:cNvSpPr>
          <p:nvPr>
            <p:ph type="body" sz="quarter" idx="16"/>
          </p:nvPr>
        </p:nvSpPr>
        <p:spPr>
          <a:xfrm>
            <a:off x="6579693" y="389057"/>
            <a:ext cx="5319778" cy="992652"/>
          </a:xfrm>
        </p:spPr>
        <p:txBody>
          <a:bodyPr/>
          <a:lstStyle/>
          <a:p>
            <a:r>
              <a:rPr lang="en-IE" noProof="0" dirty="0"/>
              <a:t>Resource efficiency &amp; cost reduction in </a:t>
            </a:r>
            <a:r>
              <a:rPr lang="en-IE" dirty="0"/>
              <a:t>a</a:t>
            </a:r>
            <a:r>
              <a:rPr lang="en-IE" noProof="0" dirty="0" err="1"/>
              <a:t>griculture</a:t>
            </a:r>
            <a:r>
              <a:rPr lang="en-IE" noProof="0" dirty="0"/>
              <a:t>:</a:t>
            </a:r>
          </a:p>
          <a:p>
            <a:r>
              <a:rPr lang="en-IE" noProof="0" dirty="0"/>
              <a:t>AI solutions</a:t>
            </a:r>
          </a:p>
        </p:txBody>
      </p:sp>
      <p:sp>
        <p:nvSpPr>
          <p:cNvPr id="17" name="Freeform 16">
            <a:extLst>
              <a:ext uri="{FF2B5EF4-FFF2-40B4-BE49-F238E27FC236}">
                <a16:creationId xmlns:a16="http://schemas.microsoft.com/office/drawing/2014/main" id="{C8360E4A-8E65-C345-8A2D-83BC68CF6896}"/>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Tree>
    <p:extLst>
      <p:ext uri="{BB962C8B-B14F-4D97-AF65-F5344CB8AC3E}">
        <p14:creationId xmlns:p14="http://schemas.microsoft.com/office/powerpoint/2010/main" val="2383716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7F89F-95C3-6A14-85B1-682ED8A1D944}"/>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22A72835-7834-0871-B342-8D1165BCB1F7}"/>
              </a:ext>
            </a:extLst>
          </p:cNvPr>
          <p:cNvSpPr>
            <a:spLocks noGrp="1"/>
          </p:cNvSpPr>
          <p:nvPr>
            <p:ph type="body" sz="quarter" idx="35"/>
          </p:nvPr>
        </p:nvSpPr>
        <p:spPr>
          <a:xfrm>
            <a:off x="4912293" y="748312"/>
            <a:ext cx="6562677" cy="339415"/>
          </a:xfrm>
        </p:spPr>
        <p:txBody>
          <a:bodyPr/>
          <a:lstStyle/>
          <a:p>
            <a:r>
              <a:rPr lang="en-IE" noProof="0" dirty="0"/>
              <a:t> Precision irrigation</a:t>
            </a:r>
          </a:p>
          <a:p>
            <a:endParaRPr lang="en-IE" noProof="0" dirty="0"/>
          </a:p>
          <a:p>
            <a:pPr algn="ctr"/>
            <a:endParaRPr lang="en-IE" sz="2200" noProof="0" dirty="0"/>
          </a:p>
        </p:txBody>
      </p:sp>
      <p:sp>
        <p:nvSpPr>
          <p:cNvPr id="5" name="Text Placeholder 4">
            <a:extLst>
              <a:ext uri="{FF2B5EF4-FFF2-40B4-BE49-F238E27FC236}">
                <a16:creationId xmlns:a16="http://schemas.microsoft.com/office/drawing/2014/main" id="{807ADE59-7582-69AE-FFD9-21BFE4696F8C}"/>
              </a:ext>
            </a:extLst>
          </p:cNvPr>
          <p:cNvSpPr>
            <a:spLocks noGrp="1"/>
          </p:cNvSpPr>
          <p:nvPr>
            <p:ph type="body" sz="quarter" idx="36"/>
          </p:nvPr>
        </p:nvSpPr>
        <p:spPr>
          <a:xfrm>
            <a:off x="4937233" y="1167376"/>
            <a:ext cx="6553234" cy="999383"/>
          </a:xfrm>
        </p:spPr>
        <p:txBody>
          <a:bodyPr/>
          <a:lstStyle/>
          <a:p>
            <a:r>
              <a:rPr lang="en-IE" sz="2000" noProof="0"/>
              <a:t>Analyses soil moisture, weather forecasts, and crop needs</a:t>
            </a:r>
          </a:p>
          <a:p>
            <a:r>
              <a:rPr lang="en-IE" sz="2000" noProof="0"/>
              <a:t>Delivers water only where and when needed</a:t>
            </a:r>
          </a:p>
          <a:p>
            <a:r>
              <a:rPr lang="en-IE" sz="2000" noProof="0"/>
              <a:t>Reduces water waste and energy use</a:t>
            </a:r>
          </a:p>
          <a:p>
            <a:r>
              <a:rPr lang="en-IE" sz="2000" noProof="0"/>
              <a:t>.</a:t>
            </a:r>
          </a:p>
        </p:txBody>
      </p:sp>
      <p:sp>
        <p:nvSpPr>
          <p:cNvPr id="6" name="Text Placeholder 5">
            <a:extLst>
              <a:ext uri="{FF2B5EF4-FFF2-40B4-BE49-F238E27FC236}">
                <a16:creationId xmlns:a16="http://schemas.microsoft.com/office/drawing/2014/main" id="{69F33D9C-5DF7-7D1D-32F4-F511889A126D}"/>
              </a:ext>
            </a:extLst>
          </p:cNvPr>
          <p:cNvSpPr>
            <a:spLocks noGrp="1"/>
          </p:cNvSpPr>
          <p:nvPr>
            <p:ph type="body" sz="quarter" idx="37"/>
          </p:nvPr>
        </p:nvSpPr>
        <p:spPr/>
        <p:txBody>
          <a:bodyPr/>
          <a:lstStyle/>
          <a:p>
            <a:r>
              <a:rPr lang="en-IE" noProof="0"/>
              <a:t>01</a:t>
            </a:r>
          </a:p>
        </p:txBody>
      </p:sp>
      <p:sp>
        <p:nvSpPr>
          <p:cNvPr id="16" name="Text Placeholder 15">
            <a:extLst>
              <a:ext uri="{FF2B5EF4-FFF2-40B4-BE49-F238E27FC236}">
                <a16:creationId xmlns:a16="http://schemas.microsoft.com/office/drawing/2014/main" id="{27D90171-A732-C1B7-B6A1-62BCF0385216}"/>
              </a:ext>
            </a:extLst>
          </p:cNvPr>
          <p:cNvSpPr>
            <a:spLocks noGrp="1"/>
          </p:cNvSpPr>
          <p:nvPr>
            <p:ph type="body" sz="quarter" idx="42"/>
          </p:nvPr>
        </p:nvSpPr>
        <p:spPr>
          <a:xfrm>
            <a:off x="4927790" y="2696835"/>
            <a:ext cx="6562677" cy="339415"/>
          </a:xfrm>
        </p:spPr>
        <p:txBody>
          <a:bodyPr/>
          <a:lstStyle/>
          <a:p>
            <a:r>
              <a:rPr lang="en-IE" noProof="0" dirty="0"/>
              <a:t>Smart fertilisation</a:t>
            </a:r>
          </a:p>
        </p:txBody>
      </p:sp>
      <p:sp>
        <p:nvSpPr>
          <p:cNvPr id="9" name="Text Placeholder 8">
            <a:extLst>
              <a:ext uri="{FF2B5EF4-FFF2-40B4-BE49-F238E27FC236}">
                <a16:creationId xmlns:a16="http://schemas.microsoft.com/office/drawing/2014/main" id="{2AA50553-15D2-80A1-6CB8-8A25D51EEB77}"/>
              </a:ext>
            </a:extLst>
          </p:cNvPr>
          <p:cNvSpPr>
            <a:spLocks noGrp="1"/>
          </p:cNvSpPr>
          <p:nvPr>
            <p:ph type="body" sz="quarter" idx="43"/>
          </p:nvPr>
        </p:nvSpPr>
        <p:spPr>
          <a:xfrm>
            <a:off x="4805463" y="3115899"/>
            <a:ext cx="6770451" cy="999383"/>
          </a:xfrm>
        </p:spPr>
        <p:txBody>
          <a:bodyPr/>
          <a:lstStyle/>
          <a:p>
            <a:r>
              <a:rPr lang="en-IE" sz="2000" noProof="0"/>
              <a:t>Machine‑learning models calculate exact nutrient needs</a:t>
            </a:r>
          </a:p>
          <a:p>
            <a:r>
              <a:rPr lang="en-IE" sz="2000" noProof="0"/>
              <a:t>Prevents over‑application and runoff</a:t>
            </a:r>
          </a:p>
          <a:p>
            <a:r>
              <a:rPr lang="en-IE" sz="2000" noProof="0"/>
              <a:t>Lowers fertiliser use while maintaining yields</a:t>
            </a:r>
          </a:p>
          <a:p>
            <a:pPr marL="342900" indent="-342900">
              <a:buFont typeface="Arial" panose="020B0604020202020204" pitchFamily="34" charset="0"/>
              <a:buChar char="•"/>
            </a:pPr>
            <a:endParaRPr lang="en-IE" sz="2000" noProof="0"/>
          </a:p>
        </p:txBody>
      </p:sp>
      <p:sp>
        <p:nvSpPr>
          <p:cNvPr id="10" name="Text Placeholder 9">
            <a:extLst>
              <a:ext uri="{FF2B5EF4-FFF2-40B4-BE49-F238E27FC236}">
                <a16:creationId xmlns:a16="http://schemas.microsoft.com/office/drawing/2014/main" id="{E5646385-1E73-6DE3-B82B-4B943990ECF0}"/>
              </a:ext>
            </a:extLst>
          </p:cNvPr>
          <p:cNvSpPr>
            <a:spLocks noGrp="1"/>
          </p:cNvSpPr>
          <p:nvPr>
            <p:ph type="body" sz="quarter" idx="44"/>
          </p:nvPr>
        </p:nvSpPr>
        <p:spPr/>
        <p:txBody>
          <a:bodyPr/>
          <a:lstStyle/>
          <a:p>
            <a:r>
              <a:rPr lang="en-IE" noProof="0"/>
              <a:t>02</a:t>
            </a:r>
          </a:p>
        </p:txBody>
      </p:sp>
      <p:sp>
        <p:nvSpPr>
          <p:cNvPr id="17" name="Text Placeholder 16">
            <a:extLst>
              <a:ext uri="{FF2B5EF4-FFF2-40B4-BE49-F238E27FC236}">
                <a16:creationId xmlns:a16="http://schemas.microsoft.com/office/drawing/2014/main" id="{F2DC4A81-5192-D437-86A1-6B06802C6377}"/>
              </a:ext>
            </a:extLst>
          </p:cNvPr>
          <p:cNvSpPr>
            <a:spLocks noGrp="1"/>
          </p:cNvSpPr>
          <p:nvPr>
            <p:ph type="body" sz="quarter" idx="45"/>
          </p:nvPr>
        </p:nvSpPr>
        <p:spPr>
          <a:xfrm>
            <a:off x="4927790" y="4521534"/>
            <a:ext cx="6562677" cy="339415"/>
          </a:xfrm>
        </p:spPr>
        <p:txBody>
          <a:bodyPr/>
          <a:lstStyle/>
          <a:p>
            <a:r>
              <a:rPr lang="en-IE" noProof="0" dirty="0"/>
              <a:t>Energy optimisation</a:t>
            </a:r>
          </a:p>
          <a:p>
            <a:endParaRPr lang="en-IE" noProof="0" dirty="0"/>
          </a:p>
        </p:txBody>
      </p:sp>
      <p:sp>
        <p:nvSpPr>
          <p:cNvPr id="12" name="Text Placeholder 11">
            <a:extLst>
              <a:ext uri="{FF2B5EF4-FFF2-40B4-BE49-F238E27FC236}">
                <a16:creationId xmlns:a16="http://schemas.microsoft.com/office/drawing/2014/main" id="{365DB19A-955F-8525-B329-4C02AFEE8F21}"/>
              </a:ext>
            </a:extLst>
          </p:cNvPr>
          <p:cNvSpPr>
            <a:spLocks noGrp="1"/>
          </p:cNvSpPr>
          <p:nvPr>
            <p:ph type="body" sz="quarter" idx="46"/>
          </p:nvPr>
        </p:nvSpPr>
        <p:spPr>
          <a:xfrm>
            <a:off x="4917014" y="5003632"/>
            <a:ext cx="6553234" cy="999383"/>
          </a:xfrm>
        </p:spPr>
        <p:txBody>
          <a:bodyPr/>
          <a:lstStyle/>
          <a:p>
            <a:r>
              <a:rPr lang="en-IE" sz="2000" noProof="0"/>
              <a:t>Plans machinery and irrigation in low‑cost energy periods</a:t>
            </a:r>
          </a:p>
          <a:p>
            <a:r>
              <a:rPr lang="en-IE" sz="2000" noProof="0"/>
              <a:t>Improves use of pumps, greenhouses, storage systems</a:t>
            </a:r>
          </a:p>
          <a:p>
            <a:r>
              <a:rPr lang="en-IE" sz="2000" noProof="0"/>
              <a:t>Cuts fuel and electricity consumption</a:t>
            </a:r>
          </a:p>
        </p:txBody>
      </p:sp>
      <p:sp>
        <p:nvSpPr>
          <p:cNvPr id="13" name="Text Placeholder 12">
            <a:extLst>
              <a:ext uri="{FF2B5EF4-FFF2-40B4-BE49-F238E27FC236}">
                <a16:creationId xmlns:a16="http://schemas.microsoft.com/office/drawing/2014/main" id="{44B25D73-146E-EAE3-90C5-291F26AAA880}"/>
              </a:ext>
            </a:extLst>
          </p:cNvPr>
          <p:cNvSpPr>
            <a:spLocks noGrp="1"/>
          </p:cNvSpPr>
          <p:nvPr>
            <p:ph type="body" sz="quarter" idx="47"/>
          </p:nvPr>
        </p:nvSpPr>
        <p:spPr/>
        <p:txBody>
          <a:bodyPr/>
          <a:lstStyle/>
          <a:p>
            <a:r>
              <a:rPr lang="en-IE" noProof="0"/>
              <a:t>03</a:t>
            </a:r>
          </a:p>
        </p:txBody>
      </p:sp>
      <p:sp>
        <p:nvSpPr>
          <p:cNvPr id="7" name="Freeform 6">
            <a:extLst>
              <a:ext uri="{FF2B5EF4-FFF2-40B4-BE49-F238E27FC236}">
                <a16:creationId xmlns:a16="http://schemas.microsoft.com/office/drawing/2014/main" id="{0BB3DAAE-72FC-287E-04D8-C49F63034605}"/>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025" name="Picture 1">
            <a:extLst>
              <a:ext uri="{FF2B5EF4-FFF2-40B4-BE49-F238E27FC236}">
                <a16:creationId xmlns:a16="http://schemas.microsoft.com/office/drawing/2014/main" id="{CAAC4713-5A9F-80D2-C4EC-BC5D9C7D8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3" name="Segnaposto immagine 22">
            <a:extLst>
              <a:ext uri="{FF2B5EF4-FFF2-40B4-BE49-F238E27FC236}">
                <a16:creationId xmlns:a16="http://schemas.microsoft.com/office/drawing/2014/main" id="{5A1A92B8-B65B-394F-7F9E-E89FA9D8FA97}"/>
              </a:ext>
            </a:extLst>
          </p:cNvPr>
          <p:cNvSpPr>
            <a:spLocks noGrp="1"/>
          </p:cNvSpPr>
          <p:nvPr>
            <p:ph type="pic" sz="quarter" idx="41"/>
          </p:nvPr>
        </p:nvSpPr>
        <p:spPr/>
        <p:txBody>
          <a:bodyPr/>
          <a:lstStyle/>
          <a:p>
            <a:endParaRPr lang="en-IE" noProof="0"/>
          </a:p>
        </p:txBody>
      </p:sp>
      <p:pic>
        <p:nvPicPr>
          <p:cNvPr id="24" name="Immagine 23" descr="Immagine che contiene terreno, aria aperta, persona, suolo&#10;&#10;Il contenuto generato dall'IA potrebbe non essere corretto.">
            <a:extLst>
              <a:ext uri="{FF2B5EF4-FFF2-40B4-BE49-F238E27FC236}">
                <a16:creationId xmlns:a16="http://schemas.microsoft.com/office/drawing/2014/main" id="{41B53A1F-4D02-886C-A1CD-E46CD5B8DDE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342" y="9525"/>
            <a:ext cx="3697065" cy="6858000"/>
          </a:xfrm>
          <a:prstGeom prst="rect">
            <a:avLst/>
          </a:prstGeom>
        </p:spPr>
      </p:pic>
    </p:spTree>
    <p:extLst>
      <p:ext uri="{BB962C8B-B14F-4D97-AF65-F5344CB8AC3E}">
        <p14:creationId xmlns:p14="http://schemas.microsoft.com/office/powerpoint/2010/main" val="2943622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36FE7-E7B5-8B71-C2F8-34B6AAB55E4B}"/>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FA3227F0-5724-CD4F-C9C0-9BA1BE23385D}"/>
              </a:ext>
            </a:extLst>
          </p:cNvPr>
          <p:cNvSpPr>
            <a:spLocks noGrp="1"/>
          </p:cNvSpPr>
          <p:nvPr>
            <p:ph type="body" sz="quarter" idx="35"/>
          </p:nvPr>
        </p:nvSpPr>
        <p:spPr>
          <a:xfrm>
            <a:off x="4912293" y="677195"/>
            <a:ext cx="6562677" cy="339415"/>
          </a:xfrm>
        </p:spPr>
        <p:txBody>
          <a:bodyPr/>
          <a:lstStyle/>
          <a:p>
            <a:r>
              <a:rPr lang="en-IE" noProof="0" dirty="0"/>
              <a:t> Optimised input use</a:t>
            </a:r>
          </a:p>
          <a:p>
            <a:endParaRPr lang="en-IE" noProof="0" dirty="0"/>
          </a:p>
          <a:p>
            <a:pPr algn="ctr"/>
            <a:endParaRPr lang="en-IE" sz="2200" noProof="0" dirty="0"/>
          </a:p>
        </p:txBody>
      </p:sp>
      <p:sp>
        <p:nvSpPr>
          <p:cNvPr id="5" name="Text Placeholder 4">
            <a:extLst>
              <a:ext uri="{FF2B5EF4-FFF2-40B4-BE49-F238E27FC236}">
                <a16:creationId xmlns:a16="http://schemas.microsoft.com/office/drawing/2014/main" id="{6E0CC300-22BE-E4EF-33D3-BEFEDA7A009F}"/>
              </a:ext>
            </a:extLst>
          </p:cNvPr>
          <p:cNvSpPr>
            <a:spLocks noGrp="1"/>
          </p:cNvSpPr>
          <p:nvPr>
            <p:ph type="body" sz="quarter" idx="36"/>
          </p:nvPr>
        </p:nvSpPr>
        <p:spPr>
          <a:xfrm>
            <a:off x="4912292" y="1175908"/>
            <a:ext cx="6553234" cy="999383"/>
          </a:xfrm>
        </p:spPr>
        <p:txBody>
          <a:bodyPr/>
          <a:lstStyle/>
          <a:p>
            <a:r>
              <a:rPr lang="en-IE" sz="2000" noProof="0"/>
              <a:t>AI recommends minimal doses of seeds, fertilisers, pesticides</a:t>
            </a:r>
          </a:p>
          <a:p>
            <a:r>
              <a:rPr lang="en-IE" sz="2000" noProof="0"/>
              <a:t>Reduces dependency on expensive inputs</a:t>
            </a:r>
          </a:p>
          <a:p>
            <a:r>
              <a:rPr lang="en-IE" sz="2000" noProof="0"/>
              <a:t>Maintains or improves productivity</a:t>
            </a:r>
          </a:p>
          <a:p>
            <a:r>
              <a:rPr lang="en-IE" sz="2000" noProof="0"/>
              <a:t>.</a:t>
            </a:r>
          </a:p>
        </p:txBody>
      </p:sp>
      <p:sp>
        <p:nvSpPr>
          <p:cNvPr id="6" name="Text Placeholder 5">
            <a:extLst>
              <a:ext uri="{FF2B5EF4-FFF2-40B4-BE49-F238E27FC236}">
                <a16:creationId xmlns:a16="http://schemas.microsoft.com/office/drawing/2014/main" id="{953F3CA9-5E88-E549-A6CD-22089BC37245}"/>
              </a:ext>
            </a:extLst>
          </p:cNvPr>
          <p:cNvSpPr>
            <a:spLocks noGrp="1"/>
          </p:cNvSpPr>
          <p:nvPr>
            <p:ph type="body" sz="quarter" idx="37"/>
          </p:nvPr>
        </p:nvSpPr>
        <p:spPr/>
        <p:txBody>
          <a:bodyPr/>
          <a:lstStyle/>
          <a:p>
            <a:r>
              <a:rPr lang="en-IE" noProof="0"/>
              <a:t>04</a:t>
            </a:r>
          </a:p>
        </p:txBody>
      </p:sp>
      <p:pic>
        <p:nvPicPr>
          <p:cNvPr id="4" name="Picture Placeholder 3">
            <a:extLst>
              <a:ext uri="{FF2B5EF4-FFF2-40B4-BE49-F238E27FC236}">
                <a16:creationId xmlns:a16="http://schemas.microsoft.com/office/drawing/2014/main" id="{9FE456C9-58BB-CF71-BAB7-1FD9752DBE3F}"/>
              </a:ext>
            </a:extLst>
          </p:cNvPr>
          <p:cNvPicPr>
            <a:picLocks noGrp="1" noChangeAspect="1"/>
          </p:cNvPicPr>
          <p:nvPr>
            <p:ph type="pic" sz="quarter" idx="41"/>
          </p:nvPr>
        </p:nvPicPr>
        <p:blipFill>
          <a:blip r:embed="rId3" cstate="screen">
            <a:extLst>
              <a:ext uri="{28A0092B-C50C-407E-A947-70E740481C1C}">
                <a14:useLocalDpi xmlns:a14="http://schemas.microsoft.com/office/drawing/2010/main"/>
              </a:ext>
            </a:extLst>
          </a:blip>
          <a:srcRect/>
          <a:stretch>
            <a:fillRect/>
          </a:stretch>
        </p:blipFill>
        <p:spPr/>
      </p:pic>
      <p:sp>
        <p:nvSpPr>
          <p:cNvPr id="16" name="Text Placeholder 15">
            <a:extLst>
              <a:ext uri="{FF2B5EF4-FFF2-40B4-BE49-F238E27FC236}">
                <a16:creationId xmlns:a16="http://schemas.microsoft.com/office/drawing/2014/main" id="{EA9F2076-8B0E-D17A-ECD1-963D4594B416}"/>
              </a:ext>
            </a:extLst>
          </p:cNvPr>
          <p:cNvSpPr>
            <a:spLocks noGrp="1"/>
          </p:cNvSpPr>
          <p:nvPr>
            <p:ph type="body" sz="quarter" idx="42"/>
          </p:nvPr>
        </p:nvSpPr>
        <p:spPr>
          <a:xfrm>
            <a:off x="4912293" y="2601354"/>
            <a:ext cx="6562677" cy="339415"/>
          </a:xfrm>
        </p:spPr>
        <p:txBody>
          <a:bodyPr/>
          <a:lstStyle/>
          <a:p>
            <a:r>
              <a:rPr lang="en-IE" noProof="0" dirty="0"/>
              <a:t>Early detection of problems</a:t>
            </a:r>
          </a:p>
        </p:txBody>
      </p:sp>
      <p:sp>
        <p:nvSpPr>
          <p:cNvPr id="9" name="Text Placeholder 8">
            <a:extLst>
              <a:ext uri="{FF2B5EF4-FFF2-40B4-BE49-F238E27FC236}">
                <a16:creationId xmlns:a16="http://schemas.microsoft.com/office/drawing/2014/main" id="{B7F1C160-CE05-0511-49AA-682C3D6D14C8}"/>
              </a:ext>
            </a:extLst>
          </p:cNvPr>
          <p:cNvSpPr>
            <a:spLocks noGrp="1"/>
          </p:cNvSpPr>
          <p:nvPr>
            <p:ph type="body" sz="quarter" idx="43"/>
          </p:nvPr>
        </p:nvSpPr>
        <p:spPr>
          <a:xfrm>
            <a:off x="4772025" y="3011574"/>
            <a:ext cx="6693502" cy="999383"/>
          </a:xfrm>
        </p:spPr>
        <p:txBody>
          <a:bodyPr/>
          <a:lstStyle/>
          <a:p>
            <a:r>
              <a:rPr lang="en-IE" sz="2000" noProof="0"/>
              <a:t>Computer vision identifies pests, diseases, nutrient issues early</a:t>
            </a:r>
          </a:p>
          <a:p>
            <a:r>
              <a:rPr lang="en-IE" sz="2000" noProof="0"/>
              <a:t>Prevents costly crop losses</a:t>
            </a:r>
          </a:p>
          <a:p>
            <a:r>
              <a:rPr lang="en-IE" sz="2000" noProof="0"/>
              <a:t>Enables targeted, low‑cost interventions</a:t>
            </a:r>
          </a:p>
          <a:p>
            <a:pPr marL="342900" indent="-342900">
              <a:buFont typeface="Arial" panose="020B0604020202020204" pitchFamily="34" charset="0"/>
              <a:buChar char="•"/>
            </a:pPr>
            <a:endParaRPr lang="en-IE" sz="2000" noProof="0"/>
          </a:p>
        </p:txBody>
      </p:sp>
      <p:sp>
        <p:nvSpPr>
          <p:cNvPr id="10" name="Text Placeholder 9">
            <a:extLst>
              <a:ext uri="{FF2B5EF4-FFF2-40B4-BE49-F238E27FC236}">
                <a16:creationId xmlns:a16="http://schemas.microsoft.com/office/drawing/2014/main" id="{598A17CD-BB72-781B-1075-2F821A299DA5}"/>
              </a:ext>
            </a:extLst>
          </p:cNvPr>
          <p:cNvSpPr>
            <a:spLocks noGrp="1"/>
          </p:cNvSpPr>
          <p:nvPr>
            <p:ph type="body" sz="quarter" idx="44"/>
          </p:nvPr>
        </p:nvSpPr>
        <p:spPr/>
        <p:txBody>
          <a:bodyPr/>
          <a:lstStyle/>
          <a:p>
            <a:r>
              <a:rPr lang="en-IE" noProof="0"/>
              <a:t>05</a:t>
            </a:r>
          </a:p>
        </p:txBody>
      </p:sp>
      <p:sp>
        <p:nvSpPr>
          <p:cNvPr id="7" name="Freeform 6">
            <a:extLst>
              <a:ext uri="{FF2B5EF4-FFF2-40B4-BE49-F238E27FC236}">
                <a16:creationId xmlns:a16="http://schemas.microsoft.com/office/drawing/2014/main" id="{8A655EC5-F85F-5CBB-4516-E641B429AA08}"/>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025" name="Picture 1">
            <a:extLst>
              <a:ext uri="{FF2B5EF4-FFF2-40B4-BE49-F238E27FC236}">
                <a16:creationId xmlns:a16="http://schemas.microsoft.com/office/drawing/2014/main" id="{7690C2B4-BEC7-5621-10B5-DC61F1910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794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DD911-A6DA-0E62-A1FF-66704015D1C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E66A929-CCC1-17FE-9973-71572E19FD5D}"/>
              </a:ext>
            </a:extLst>
          </p:cNvPr>
          <p:cNvSpPr>
            <a:spLocks noGrp="1"/>
          </p:cNvSpPr>
          <p:nvPr>
            <p:ph type="body" sz="quarter" idx="16"/>
          </p:nvPr>
        </p:nvSpPr>
        <p:spPr>
          <a:xfrm>
            <a:off x="798381" y="486566"/>
            <a:ext cx="10595237" cy="803654"/>
          </a:xfrm>
          <a:prstGeom prst="rect">
            <a:avLst/>
          </a:prstGeom>
        </p:spPr>
        <p:txBody>
          <a:bodyPr/>
          <a:lstStyle/>
          <a:p>
            <a:r>
              <a:rPr lang="en-IE" noProof="0" dirty="0" err="1"/>
              <a:t>Proveye</a:t>
            </a:r>
            <a:endParaRPr lang="en-IE" noProof="0" dirty="0"/>
          </a:p>
        </p:txBody>
      </p:sp>
      <p:sp>
        <p:nvSpPr>
          <p:cNvPr id="6" name="Segnaposto testo 5">
            <a:extLst>
              <a:ext uri="{FF2B5EF4-FFF2-40B4-BE49-F238E27FC236}">
                <a16:creationId xmlns:a16="http://schemas.microsoft.com/office/drawing/2014/main" id="{0AEDDEC0-8E73-AA58-1F82-B13EAA7540AD}"/>
              </a:ext>
            </a:extLst>
          </p:cNvPr>
          <p:cNvSpPr>
            <a:spLocks noGrp="1"/>
          </p:cNvSpPr>
          <p:nvPr>
            <p:ph type="body" sz="quarter" idx="18"/>
          </p:nvPr>
        </p:nvSpPr>
        <p:spPr>
          <a:xfrm>
            <a:off x="709919" y="1162998"/>
            <a:ext cx="7805858" cy="5015496"/>
          </a:xfrm>
        </p:spPr>
        <p:txBody>
          <a:bodyPr/>
          <a:lstStyle/>
          <a:p>
            <a:pPr marL="0" indent="0"/>
            <a:r>
              <a:rPr lang="en-IE" sz="2200" noProof="0" dirty="0" err="1">
                <a:hlinkClick r:id="rId2"/>
              </a:rPr>
              <a:t>Proveye</a:t>
            </a:r>
            <a:r>
              <a:rPr lang="en-IE" sz="2200" noProof="0" dirty="0"/>
              <a:t> is a an AI‑driven remote sensing system that processes satellite, drone, and ground‑based imagery to deliver accurate, near real‑time insights for agriculture and environmental management. </a:t>
            </a:r>
          </a:p>
          <a:p>
            <a:pPr marL="0" indent="0"/>
            <a:r>
              <a:rPr lang="en-IE" sz="2200" noProof="0" dirty="0"/>
              <a:t>Its key capabilities are: </a:t>
            </a:r>
          </a:p>
          <a:p>
            <a:pPr marL="342900" indent="-342900">
              <a:spcBef>
                <a:spcPts val="0"/>
              </a:spcBef>
              <a:buFontTx/>
              <a:buChar char="-"/>
            </a:pPr>
            <a:r>
              <a:rPr lang="en-IE" sz="2200" b="1" noProof="0" dirty="0"/>
              <a:t>Grassland Monitoring (</a:t>
            </a:r>
            <a:r>
              <a:rPr lang="en-IE" sz="2200" b="1" noProof="0" dirty="0" err="1"/>
              <a:t>ProvGrass</a:t>
            </a:r>
            <a:r>
              <a:rPr lang="en-IE" sz="2200" b="1" noProof="0" dirty="0"/>
              <a:t>):</a:t>
            </a:r>
            <a:r>
              <a:rPr lang="en-IE" sz="2200" noProof="0" dirty="0"/>
              <a:t> Automatically measures pasture cover, growth, and yield potential.</a:t>
            </a:r>
          </a:p>
          <a:p>
            <a:pPr marL="342900" indent="-342900">
              <a:spcBef>
                <a:spcPts val="0"/>
              </a:spcBef>
              <a:buFontTx/>
              <a:buChar char="-"/>
            </a:pPr>
            <a:r>
              <a:rPr lang="en-IE" sz="2200" b="1" noProof="0" dirty="0"/>
              <a:t>Precision Fertiliser Application (</a:t>
            </a:r>
            <a:r>
              <a:rPr lang="en-IE" sz="2200" b="1" noProof="0" dirty="0" err="1"/>
              <a:t>ProvVari</a:t>
            </a:r>
            <a:r>
              <a:rPr lang="en-IE" sz="2200" b="1" noProof="0" dirty="0"/>
              <a:t>):</a:t>
            </a:r>
            <a:r>
              <a:rPr lang="en-IE" sz="2200" noProof="0" dirty="0"/>
              <a:t> It generates variable‑rate fertiliser maps that can cut nitrogen use.</a:t>
            </a:r>
          </a:p>
          <a:p>
            <a:pPr marL="342900" indent="-342900">
              <a:spcBef>
                <a:spcPts val="0"/>
              </a:spcBef>
              <a:buFontTx/>
              <a:buChar char="-"/>
            </a:pPr>
            <a:r>
              <a:rPr lang="en-IE" sz="2200" b="1" noProof="0" dirty="0"/>
              <a:t>Environmental &amp; Sustainability Tracking:</a:t>
            </a:r>
            <a:r>
              <a:rPr lang="en-IE" sz="2200" noProof="0" dirty="0"/>
              <a:t> Supports verification of carbon sequestration, biodiversity, and nature‑based solutions in grasslands and wetlands.</a:t>
            </a:r>
          </a:p>
          <a:p>
            <a:pPr marL="342900" indent="-342900">
              <a:spcBef>
                <a:spcPts val="0"/>
              </a:spcBef>
              <a:buFontTx/>
              <a:buChar char="-"/>
            </a:pPr>
            <a:r>
              <a:rPr lang="en-IE" sz="2200" b="1" noProof="0" dirty="0"/>
              <a:t>Integrated Data Hub:</a:t>
            </a:r>
            <a:r>
              <a:rPr lang="en-IE" sz="2200" noProof="0" dirty="0"/>
              <a:t> Combines satellite, UAV, and field‑sensor data into a single platform for monitoring land‑use changes and risks such as drought or fir</a:t>
            </a:r>
          </a:p>
          <a:p>
            <a:pPr marL="0" indent="0"/>
            <a:endParaRPr lang="en-IE" sz="2200" noProof="0" dirty="0"/>
          </a:p>
          <a:p>
            <a:br>
              <a:rPr lang="en-IE" sz="2200" noProof="0" dirty="0"/>
            </a:br>
            <a:endParaRPr lang="en-IE" sz="2200" noProof="0" dirty="0"/>
          </a:p>
        </p:txBody>
      </p:sp>
      <p:pic>
        <p:nvPicPr>
          <p:cNvPr id="8" name="Immagine 7" descr="Immagine che contiene testo, persona, schermata, Viso umano&#10;&#10;Il contenuto generato dall'IA potrebbe non essere corretto.">
            <a:hlinkClick r:id="rId3"/>
            <a:extLst>
              <a:ext uri="{FF2B5EF4-FFF2-40B4-BE49-F238E27FC236}">
                <a16:creationId xmlns:a16="http://schemas.microsoft.com/office/drawing/2014/main" id="{605EC037-27F9-0DF7-682E-5F26813EF26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364709" y="1346347"/>
            <a:ext cx="2903725" cy="4201113"/>
          </a:xfrm>
          <a:prstGeom prst="rect">
            <a:avLst/>
          </a:prstGeom>
        </p:spPr>
      </p:pic>
      <p:pic>
        <p:nvPicPr>
          <p:cNvPr id="1026" name="Picture 2" descr="Gesture ">
            <a:extLst>
              <a:ext uri="{FF2B5EF4-FFF2-40B4-BE49-F238E27FC236}">
                <a16:creationId xmlns:a16="http://schemas.microsoft.com/office/drawing/2014/main" id="{B3734147-7C1E-1365-915D-2D22E3942C4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91078" y="5547460"/>
            <a:ext cx="802540" cy="80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068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8875-67C6-23AE-28DE-DFEA2EE73C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E2941F8-A138-9B0A-0455-F5ABFFC5CFF1}"/>
              </a:ext>
            </a:extLst>
          </p:cNvPr>
          <p:cNvSpPr>
            <a:spLocks noGrp="1"/>
          </p:cNvSpPr>
          <p:nvPr>
            <p:ph type="body" sz="quarter" idx="18"/>
          </p:nvPr>
        </p:nvSpPr>
        <p:spPr>
          <a:xfrm>
            <a:off x="873024" y="1672480"/>
            <a:ext cx="10595237" cy="3849918"/>
          </a:xfrm>
          <a:prstGeom prst="rect">
            <a:avLst/>
          </a:prstGeom>
        </p:spPr>
        <p:txBody>
          <a:bodyPr/>
          <a:lstStyle/>
          <a:p>
            <a:r>
              <a:rPr lang="en-GB" dirty="0"/>
              <a:t>By the end of this module, learners will be able to:</a:t>
            </a:r>
          </a:p>
          <a:p>
            <a:pPr marL="342900" indent="-342900">
              <a:buFont typeface="Arial" panose="020B0604020202020204" pitchFamily="34" charset="0"/>
              <a:buChar char="•"/>
            </a:pPr>
            <a:r>
              <a:rPr lang="en-GB" dirty="0"/>
              <a:t>Explain the key environmental, economic, and workforce challenges affecting modern agriculture.</a:t>
            </a:r>
          </a:p>
          <a:p>
            <a:pPr marL="342900" indent="-342900">
              <a:buFont typeface="Arial" panose="020B0604020202020204" pitchFamily="34" charset="0"/>
              <a:buChar char="•"/>
            </a:pPr>
            <a:r>
              <a:rPr lang="en-GB" dirty="0"/>
              <a:t>Describe how AI technologies are applied in crop management, livestock monitoring, and resource optimisation.</a:t>
            </a:r>
          </a:p>
          <a:p>
            <a:pPr marL="342900" indent="-342900">
              <a:buFont typeface="Arial" panose="020B0604020202020204" pitchFamily="34" charset="0"/>
              <a:buChar char="•"/>
            </a:pPr>
            <a:r>
              <a:rPr lang="en-GB" dirty="0"/>
              <a:t>Interpret basic farm data and identify where AI tools can improve decision-making.</a:t>
            </a:r>
          </a:p>
          <a:p>
            <a:pPr marL="342900" indent="-342900">
              <a:buFont typeface="Arial" panose="020B0604020202020204" pitchFamily="34" charset="0"/>
              <a:buChar char="•"/>
            </a:pPr>
            <a:r>
              <a:rPr lang="en-GB" dirty="0"/>
              <a:t>Assess the benefits and risks of AI adoption, including ethical, environmental, and cybersecurity considerations.</a:t>
            </a:r>
          </a:p>
          <a:p>
            <a:pPr marL="342900" indent="-342900">
              <a:buFont typeface="Arial" panose="020B0604020202020204" pitchFamily="34" charset="0"/>
              <a:buChar char="•"/>
            </a:pPr>
            <a:r>
              <a:rPr lang="en-GB" dirty="0"/>
              <a:t>Identify practical opportunities to integrate AI tools into everyday agricultural tasks in a responsible and sustainable way.</a:t>
            </a:r>
          </a:p>
        </p:txBody>
      </p:sp>
      <p:sp>
        <p:nvSpPr>
          <p:cNvPr id="5" name="Text Placeholder 4">
            <a:extLst>
              <a:ext uri="{FF2B5EF4-FFF2-40B4-BE49-F238E27FC236}">
                <a16:creationId xmlns:a16="http://schemas.microsoft.com/office/drawing/2014/main" id="{B8588589-0536-B507-3977-13AA75AD90A2}"/>
              </a:ext>
            </a:extLst>
          </p:cNvPr>
          <p:cNvSpPr>
            <a:spLocks noGrp="1"/>
          </p:cNvSpPr>
          <p:nvPr>
            <p:ph type="body" sz="quarter" idx="16"/>
          </p:nvPr>
        </p:nvSpPr>
        <p:spPr>
          <a:prstGeom prst="rect">
            <a:avLst/>
          </a:prstGeom>
        </p:spPr>
        <p:txBody>
          <a:bodyPr/>
          <a:lstStyle/>
          <a:p>
            <a:r>
              <a:rPr lang="en-IE" noProof="0" dirty="0"/>
              <a:t>Learning objectives</a:t>
            </a:r>
          </a:p>
        </p:txBody>
      </p:sp>
    </p:spTree>
    <p:extLst>
      <p:ext uri="{BB962C8B-B14F-4D97-AF65-F5344CB8AC3E}">
        <p14:creationId xmlns:p14="http://schemas.microsoft.com/office/powerpoint/2010/main" val="2442225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C848F-C762-4B0C-7B65-6452FFACFE5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B99DFF-614E-8B5F-7B7B-250058129997}"/>
              </a:ext>
            </a:extLst>
          </p:cNvPr>
          <p:cNvSpPr>
            <a:spLocks noGrp="1"/>
          </p:cNvSpPr>
          <p:nvPr>
            <p:ph type="body" sz="quarter" idx="18"/>
          </p:nvPr>
        </p:nvSpPr>
        <p:spPr>
          <a:xfrm>
            <a:off x="335932" y="1726635"/>
            <a:ext cx="5267116" cy="4377696"/>
          </a:xfrm>
        </p:spPr>
        <p:txBody>
          <a:bodyPr/>
          <a:lstStyle/>
          <a:p>
            <a:pPr marL="0"/>
            <a:r>
              <a:rPr lang="en-IE" noProof="0"/>
              <a:t>Artificial Intelligence offers practical, scalable solutions that help bridge the gap created by the lack of workers and the increasing need for socialised skill.</a:t>
            </a:r>
          </a:p>
          <a:p>
            <a:pPr marL="0"/>
            <a:r>
              <a:rPr lang="en-IE" noProof="0"/>
              <a:t>By automating key tasks, simplifying complex decisions, and supporting rapid skill development, AI enables farms to operate effectively even with limited human resources.</a:t>
            </a:r>
          </a:p>
        </p:txBody>
      </p:sp>
      <p:sp>
        <p:nvSpPr>
          <p:cNvPr id="7" name="Text Placeholder 6">
            <a:extLst>
              <a:ext uri="{FF2B5EF4-FFF2-40B4-BE49-F238E27FC236}">
                <a16:creationId xmlns:a16="http://schemas.microsoft.com/office/drawing/2014/main" id="{90819D3A-EFD2-959C-CF16-42F75E0F74A1}"/>
              </a:ext>
            </a:extLst>
          </p:cNvPr>
          <p:cNvSpPr>
            <a:spLocks noGrp="1"/>
          </p:cNvSpPr>
          <p:nvPr>
            <p:ph type="body" sz="quarter" idx="16"/>
          </p:nvPr>
        </p:nvSpPr>
        <p:spPr>
          <a:xfrm>
            <a:off x="405144" y="337381"/>
            <a:ext cx="4757375" cy="992652"/>
          </a:xfrm>
        </p:spPr>
        <p:txBody>
          <a:bodyPr/>
          <a:lstStyle/>
          <a:p>
            <a:r>
              <a:rPr lang="en-IE" sz="2800" noProof="0" dirty="0"/>
              <a:t>Labour shortages and skills gaps: AI Solutions</a:t>
            </a:r>
          </a:p>
        </p:txBody>
      </p:sp>
      <p:sp>
        <p:nvSpPr>
          <p:cNvPr id="17" name="Freeform 16">
            <a:extLst>
              <a:ext uri="{FF2B5EF4-FFF2-40B4-BE49-F238E27FC236}">
                <a16:creationId xmlns:a16="http://schemas.microsoft.com/office/drawing/2014/main" id="{8142661E-440B-20C2-72FC-63EEB9857749}"/>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6" name="Picture Placeholder 5">
            <a:extLst>
              <a:ext uri="{FF2B5EF4-FFF2-40B4-BE49-F238E27FC236}">
                <a16:creationId xmlns:a16="http://schemas.microsoft.com/office/drawing/2014/main" id="{43F98B3D-265E-3214-F58C-D07ABB9DB6D8}"/>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a:prstGeom prst="rect">
            <a:avLst/>
          </a:prstGeom>
          <a:solidFill>
            <a:srgbClr val="FFFFFF">
              <a:lumMod val="95000"/>
            </a:srgbClr>
          </a:solidFill>
        </p:spPr>
      </p:pic>
    </p:spTree>
    <p:extLst>
      <p:ext uri="{BB962C8B-B14F-4D97-AF65-F5344CB8AC3E}">
        <p14:creationId xmlns:p14="http://schemas.microsoft.com/office/powerpoint/2010/main" val="1702031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BC862-2C2D-30E3-E3B0-3661AE89F148}"/>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90638911-DCFC-3305-F359-782B98AA514D}"/>
              </a:ext>
            </a:extLst>
          </p:cNvPr>
          <p:cNvSpPr>
            <a:spLocks noGrp="1"/>
          </p:cNvSpPr>
          <p:nvPr>
            <p:ph type="body" sz="quarter" idx="35"/>
          </p:nvPr>
        </p:nvSpPr>
        <p:spPr>
          <a:xfrm>
            <a:off x="4912293" y="748312"/>
            <a:ext cx="6562677" cy="339415"/>
          </a:xfrm>
        </p:spPr>
        <p:txBody>
          <a:bodyPr/>
          <a:lstStyle/>
          <a:p>
            <a:r>
              <a:rPr lang="en-IE" noProof="0" dirty="0"/>
              <a:t>Automation &amp; robotics</a:t>
            </a:r>
          </a:p>
          <a:p>
            <a:endParaRPr lang="en-IE" noProof="0" dirty="0"/>
          </a:p>
          <a:p>
            <a:pPr algn="ctr"/>
            <a:endParaRPr lang="en-IE" sz="2200" noProof="0" dirty="0"/>
          </a:p>
        </p:txBody>
      </p:sp>
      <p:sp>
        <p:nvSpPr>
          <p:cNvPr id="5" name="Text Placeholder 4">
            <a:extLst>
              <a:ext uri="{FF2B5EF4-FFF2-40B4-BE49-F238E27FC236}">
                <a16:creationId xmlns:a16="http://schemas.microsoft.com/office/drawing/2014/main" id="{F47AF4A6-8C26-FAC5-FDFF-6FCE7EB58C4A}"/>
              </a:ext>
            </a:extLst>
          </p:cNvPr>
          <p:cNvSpPr>
            <a:spLocks noGrp="1"/>
          </p:cNvSpPr>
          <p:nvPr>
            <p:ph type="body" sz="quarter" idx="36"/>
          </p:nvPr>
        </p:nvSpPr>
        <p:spPr>
          <a:xfrm>
            <a:off x="4543268" y="1167376"/>
            <a:ext cx="6947200" cy="999383"/>
          </a:xfrm>
        </p:spPr>
        <p:txBody>
          <a:bodyPr/>
          <a:lstStyle/>
          <a:p>
            <a:r>
              <a:rPr lang="en-IE" sz="1900" b="1" noProof="0"/>
              <a:t> </a:t>
            </a:r>
            <a:r>
              <a:rPr lang="en-IE" sz="1900" noProof="0"/>
              <a:t>Autonomous machines cut the need for manual labour</a:t>
            </a:r>
          </a:p>
          <a:p>
            <a:r>
              <a:rPr lang="en-IE" sz="1900" noProof="0"/>
              <a:t>Drones perform monitoring, spraying, mapping tasks efficiently</a:t>
            </a:r>
          </a:p>
          <a:p>
            <a:r>
              <a:rPr lang="en-IE" sz="1900" noProof="0"/>
              <a:t>Robots handle repetitive, time‑consuming tasks with high precision</a:t>
            </a:r>
          </a:p>
          <a:p>
            <a:r>
              <a:rPr lang="en-IE" sz="1900" noProof="0"/>
              <a:t>.</a:t>
            </a:r>
          </a:p>
        </p:txBody>
      </p:sp>
      <p:sp>
        <p:nvSpPr>
          <p:cNvPr id="6" name="Text Placeholder 5">
            <a:extLst>
              <a:ext uri="{FF2B5EF4-FFF2-40B4-BE49-F238E27FC236}">
                <a16:creationId xmlns:a16="http://schemas.microsoft.com/office/drawing/2014/main" id="{3E6B575C-A215-791A-27D1-1145FE9BE9E8}"/>
              </a:ext>
            </a:extLst>
          </p:cNvPr>
          <p:cNvSpPr>
            <a:spLocks noGrp="1"/>
          </p:cNvSpPr>
          <p:nvPr>
            <p:ph type="body" sz="quarter" idx="37"/>
          </p:nvPr>
        </p:nvSpPr>
        <p:spPr/>
        <p:txBody>
          <a:bodyPr/>
          <a:lstStyle/>
          <a:p>
            <a:r>
              <a:rPr lang="en-IE" noProof="0"/>
              <a:t>01</a:t>
            </a:r>
          </a:p>
        </p:txBody>
      </p:sp>
      <p:sp>
        <p:nvSpPr>
          <p:cNvPr id="16" name="Text Placeholder 15">
            <a:extLst>
              <a:ext uri="{FF2B5EF4-FFF2-40B4-BE49-F238E27FC236}">
                <a16:creationId xmlns:a16="http://schemas.microsoft.com/office/drawing/2014/main" id="{B74007CD-6C3F-438E-2414-EF1C9A669369}"/>
              </a:ext>
            </a:extLst>
          </p:cNvPr>
          <p:cNvSpPr>
            <a:spLocks noGrp="1"/>
          </p:cNvSpPr>
          <p:nvPr>
            <p:ph type="body" sz="quarter" idx="42"/>
          </p:nvPr>
        </p:nvSpPr>
        <p:spPr>
          <a:xfrm>
            <a:off x="4927790" y="2696835"/>
            <a:ext cx="6562677" cy="339415"/>
          </a:xfrm>
        </p:spPr>
        <p:txBody>
          <a:bodyPr/>
          <a:lstStyle/>
          <a:p>
            <a:r>
              <a:rPr lang="en-IE" noProof="0" dirty="0"/>
              <a:t>AI‑Powered decision </a:t>
            </a:r>
            <a:r>
              <a:rPr lang="en-IE" dirty="0"/>
              <a:t>s</a:t>
            </a:r>
            <a:r>
              <a:rPr lang="en-IE" noProof="0" dirty="0" err="1"/>
              <a:t>upport</a:t>
            </a:r>
            <a:endParaRPr lang="en-IE" noProof="0" dirty="0"/>
          </a:p>
        </p:txBody>
      </p:sp>
      <p:sp>
        <p:nvSpPr>
          <p:cNvPr id="9" name="Text Placeholder 8">
            <a:extLst>
              <a:ext uri="{FF2B5EF4-FFF2-40B4-BE49-F238E27FC236}">
                <a16:creationId xmlns:a16="http://schemas.microsoft.com/office/drawing/2014/main" id="{01BC1247-EAC6-AC3F-52FA-FB4C080B858E}"/>
              </a:ext>
            </a:extLst>
          </p:cNvPr>
          <p:cNvSpPr>
            <a:spLocks noGrp="1"/>
          </p:cNvSpPr>
          <p:nvPr>
            <p:ph type="body" sz="quarter" idx="43"/>
          </p:nvPr>
        </p:nvSpPr>
        <p:spPr>
          <a:xfrm>
            <a:off x="4805463" y="3066634"/>
            <a:ext cx="6770451" cy="999383"/>
          </a:xfrm>
        </p:spPr>
        <p:txBody>
          <a:bodyPr/>
          <a:lstStyle/>
          <a:p>
            <a:r>
              <a:rPr lang="en-IE" sz="2000" noProof="0"/>
              <a:t>Provides guides on planting, irrigation, and crop management</a:t>
            </a:r>
          </a:p>
          <a:p>
            <a:r>
              <a:rPr lang="en-IE" sz="2000" noProof="0"/>
              <a:t>Simplifies complex agronomic decisions</a:t>
            </a:r>
          </a:p>
          <a:p>
            <a:r>
              <a:rPr lang="en-IE" sz="2000" noProof="0"/>
              <a:t>Real‑time recommendations improve productivity</a:t>
            </a:r>
          </a:p>
          <a:p>
            <a:pPr marL="342900" indent="-342900">
              <a:buFont typeface="Arial" panose="020B0604020202020204" pitchFamily="34" charset="0"/>
              <a:buChar char="•"/>
            </a:pPr>
            <a:endParaRPr lang="en-IE" sz="2000" noProof="0"/>
          </a:p>
        </p:txBody>
      </p:sp>
      <p:sp>
        <p:nvSpPr>
          <p:cNvPr id="10" name="Text Placeholder 9">
            <a:extLst>
              <a:ext uri="{FF2B5EF4-FFF2-40B4-BE49-F238E27FC236}">
                <a16:creationId xmlns:a16="http://schemas.microsoft.com/office/drawing/2014/main" id="{D8854B7A-0AE8-3E32-B0B1-1EF45B1192AC}"/>
              </a:ext>
            </a:extLst>
          </p:cNvPr>
          <p:cNvSpPr>
            <a:spLocks noGrp="1"/>
          </p:cNvSpPr>
          <p:nvPr>
            <p:ph type="body" sz="quarter" idx="44"/>
          </p:nvPr>
        </p:nvSpPr>
        <p:spPr/>
        <p:txBody>
          <a:bodyPr/>
          <a:lstStyle/>
          <a:p>
            <a:r>
              <a:rPr lang="en-IE" noProof="0"/>
              <a:t>02</a:t>
            </a:r>
          </a:p>
        </p:txBody>
      </p:sp>
      <p:sp>
        <p:nvSpPr>
          <p:cNvPr id="17" name="Text Placeholder 16">
            <a:extLst>
              <a:ext uri="{FF2B5EF4-FFF2-40B4-BE49-F238E27FC236}">
                <a16:creationId xmlns:a16="http://schemas.microsoft.com/office/drawing/2014/main" id="{5CD18242-2FAD-ECA9-44AE-9054260DBF11}"/>
              </a:ext>
            </a:extLst>
          </p:cNvPr>
          <p:cNvSpPr>
            <a:spLocks noGrp="1"/>
          </p:cNvSpPr>
          <p:nvPr>
            <p:ph type="body" sz="quarter" idx="45"/>
          </p:nvPr>
        </p:nvSpPr>
        <p:spPr>
          <a:xfrm>
            <a:off x="4927790" y="4521534"/>
            <a:ext cx="6562677" cy="339415"/>
          </a:xfrm>
        </p:spPr>
        <p:txBody>
          <a:bodyPr/>
          <a:lstStyle/>
          <a:p>
            <a:r>
              <a:rPr lang="en-IE" noProof="0" dirty="0"/>
              <a:t>Smart training &amp; knowledge </a:t>
            </a:r>
            <a:r>
              <a:rPr lang="en-IE" dirty="0"/>
              <a:t>t</a:t>
            </a:r>
            <a:r>
              <a:rPr lang="en-IE" noProof="0" dirty="0" err="1"/>
              <a:t>ransfer</a:t>
            </a:r>
            <a:endParaRPr lang="en-IE" noProof="0" dirty="0"/>
          </a:p>
          <a:p>
            <a:endParaRPr lang="en-IE" noProof="0" dirty="0"/>
          </a:p>
        </p:txBody>
      </p:sp>
      <p:sp>
        <p:nvSpPr>
          <p:cNvPr id="12" name="Text Placeholder 11">
            <a:extLst>
              <a:ext uri="{FF2B5EF4-FFF2-40B4-BE49-F238E27FC236}">
                <a16:creationId xmlns:a16="http://schemas.microsoft.com/office/drawing/2014/main" id="{04DE8246-9D95-FCDF-A0B0-6FB454A1474B}"/>
              </a:ext>
            </a:extLst>
          </p:cNvPr>
          <p:cNvSpPr>
            <a:spLocks noGrp="1"/>
          </p:cNvSpPr>
          <p:nvPr>
            <p:ph type="body" sz="quarter" idx="46"/>
          </p:nvPr>
        </p:nvSpPr>
        <p:spPr>
          <a:xfrm>
            <a:off x="4699797" y="4883006"/>
            <a:ext cx="6770451" cy="999383"/>
          </a:xfrm>
        </p:spPr>
        <p:txBody>
          <a:bodyPr/>
          <a:lstStyle/>
          <a:p>
            <a:r>
              <a:rPr lang="en-IE" sz="2000" noProof="0"/>
              <a:t>AI‑based apps provide step‑by‑step guidance for farm tasks</a:t>
            </a:r>
          </a:p>
          <a:p>
            <a:r>
              <a:rPr lang="en-IE" sz="2000" noProof="0"/>
              <a:t>Virtual assistants and chatbots offer instant agronomic support</a:t>
            </a:r>
          </a:p>
          <a:p>
            <a:r>
              <a:rPr lang="en-IE" sz="2000" noProof="0"/>
              <a:t>Digital training tools help upskill staff fast and cost‑effectively</a:t>
            </a:r>
          </a:p>
          <a:p>
            <a:pPr marL="342900" indent="-342900">
              <a:buFont typeface="Arial" panose="020B0604020202020204" pitchFamily="34" charset="0"/>
              <a:buChar char="•"/>
            </a:pPr>
            <a:endParaRPr lang="en-IE" sz="2000" noProof="0"/>
          </a:p>
        </p:txBody>
      </p:sp>
      <p:sp>
        <p:nvSpPr>
          <p:cNvPr id="13" name="Text Placeholder 12">
            <a:extLst>
              <a:ext uri="{FF2B5EF4-FFF2-40B4-BE49-F238E27FC236}">
                <a16:creationId xmlns:a16="http://schemas.microsoft.com/office/drawing/2014/main" id="{1A22C533-128A-ACD8-9F2A-3737130D9234}"/>
              </a:ext>
            </a:extLst>
          </p:cNvPr>
          <p:cNvSpPr>
            <a:spLocks noGrp="1"/>
          </p:cNvSpPr>
          <p:nvPr>
            <p:ph type="body" sz="quarter" idx="47"/>
          </p:nvPr>
        </p:nvSpPr>
        <p:spPr/>
        <p:txBody>
          <a:bodyPr/>
          <a:lstStyle/>
          <a:p>
            <a:r>
              <a:rPr lang="en-IE" noProof="0"/>
              <a:t>03</a:t>
            </a:r>
          </a:p>
        </p:txBody>
      </p:sp>
      <p:sp>
        <p:nvSpPr>
          <p:cNvPr id="7" name="Freeform 6">
            <a:extLst>
              <a:ext uri="{FF2B5EF4-FFF2-40B4-BE49-F238E27FC236}">
                <a16:creationId xmlns:a16="http://schemas.microsoft.com/office/drawing/2014/main" id="{B5566266-0195-7464-031D-1E2A5C5F12EB}"/>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025" name="Picture 1">
            <a:extLst>
              <a:ext uri="{FF2B5EF4-FFF2-40B4-BE49-F238E27FC236}">
                <a16:creationId xmlns:a16="http://schemas.microsoft.com/office/drawing/2014/main" id="{CC86FE5C-CF13-330A-FE6A-98EC3C857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 name="Plassholder for bilde 7">
            <a:extLst>
              <a:ext uri="{FF2B5EF4-FFF2-40B4-BE49-F238E27FC236}">
                <a16:creationId xmlns:a16="http://schemas.microsoft.com/office/drawing/2014/main" id="{B14C05DC-E429-135E-E9EE-67A34E0CE03A}"/>
              </a:ext>
            </a:extLst>
          </p:cNvPr>
          <p:cNvPicPr>
            <a:picLocks noGrp="1" noChangeAspect="1"/>
          </p:cNvPicPr>
          <p:nvPr>
            <p:ph type="pic" sz="quarter" idx="41"/>
          </p:nvPr>
        </p:nvPicPr>
        <p:blipFill>
          <a:blip r:embed="rId4"/>
          <a:srcRect l="29931" r="29931"/>
          <a:stretch/>
        </p:blipFill>
        <p:spPr>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rgbClr val="FFFFFF">
              <a:lumMod val="85000"/>
            </a:srgbClr>
          </a:solidFill>
          <a:ln>
            <a:noFill/>
          </a:ln>
        </p:spPr>
      </p:pic>
    </p:spTree>
    <p:extLst>
      <p:ext uri="{BB962C8B-B14F-4D97-AF65-F5344CB8AC3E}">
        <p14:creationId xmlns:p14="http://schemas.microsoft.com/office/powerpoint/2010/main" val="320460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716750" y="641469"/>
            <a:ext cx="10595237" cy="803654"/>
          </a:xfrm>
          <a:prstGeom prst="rect">
            <a:avLst/>
          </a:prstGeom>
        </p:spPr>
        <p:txBody>
          <a:bodyPr/>
          <a:lstStyle/>
          <a:p>
            <a:r>
              <a:rPr lang="en-IE" noProof="0" dirty="0"/>
              <a:t>Case study: </a:t>
            </a:r>
            <a:r>
              <a:rPr lang="en-IE" noProof="0" dirty="0" err="1"/>
              <a:t>MooMonitor</a:t>
            </a:r>
            <a:endParaRPr lang="en-IE" noProof="0" dirty="0"/>
          </a:p>
        </p:txBody>
      </p:sp>
      <p:sp>
        <p:nvSpPr>
          <p:cNvPr id="6" name="Segnaposto testo 5">
            <a:extLst>
              <a:ext uri="{FF2B5EF4-FFF2-40B4-BE49-F238E27FC236}">
                <a16:creationId xmlns:a16="http://schemas.microsoft.com/office/drawing/2014/main" id="{E14D2EF9-A9FE-DEC7-A2BC-DCFC904597DB}"/>
              </a:ext>
            </a:extLst>
          </p:cNvPr>
          <p:cNvSpPr>
            <a:spLocks noGrp="1"/>
          </p:cNvSpPr>
          <p:nvPr>
            <p:ph type="body" sz="quarter" idx="18"/>
          </p:nvPr>
        </p:nvSpPr>
        <p:spPr>
          <a:xfrm>
            <a:off x="798382" y="1445123"/>
            <a:ext cx="6395250" cy="2749816"/>
          </a:xfrm>
        </p:spPr>
        <p:txBody>
          <a:bodyPr/>
          <a:lstStyle/>
          <a:p>
            <a:pPr marL="0" indent="0"/>
            <a:r>
              <a:rPr lang="en-IE" noProof="0" dirty="0" err="1"/>
              <a:t>MooMonitor</a:t>
            </a:r>
            <a:r>
              <a:rPr lang="en-IE" noProof="0" dirty="0"/>
              <a:t>+ is a system that monitors cows' behaviour. It tackles the area of fertility and animal health by introducing revolutionary wearable technology to the farmyard. This changes agriculture by utilising technology from cloud computing, wearable sensors and big data to make health and reproductive monitoring better. It allows individual animal attention by sending behaviour alerts to farmers when it detects possible health problems. This allows early intervention, reduced antibiotic usage and better recovery rates on farm. </a:t>
            </a:r>
          </a:p>
        </p:txBody>
      </p:sp>
      <p:pic>
        <p:nvPicPr>
          <p:cNvPr id="8" name="Immagine 7" descr="Immagine che contiene testo, bestiame, mammifero, Brochure&#10;&#10;Il contenuto generato dall'IA potrebbe non essere corretto.">
            <a:hlinkClick r:id="rId2"/>
            <a:extLst>
              <a:ext uri="{FF2B5EF4-FFF2-40B4-BE49-F238E27FC236}">
                <a16:creationId xmlns:a16="http://schemas.microsoft.com/office/drawing/2014/main" id="{C2C2F89A-4471-DBCA-B11B-4956D250FD9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708754" y="761603"/>
            <a:ext cx="3684864" cy="5262115"/>
          </a:xfrm>
          <a:prstGeom prst="rect">
            <a:avLst/>
          </a:prstGeom>
        </p:spPr>
      </p:pic>
      <p:sp>
        <p:nvSpPr>
          <p:cNvPr id="10" name="CasellaDiTesto 9">
            <a:extLst>
              <a:ext uri="{FF2B5EF4-FFF2-40B4-BE49-F238E27FC236}">
                <a16:creationId xmlns:a16="http://schemas.microsoft.com/office/drawing/2014/main" id="{DEA7F342-5ED3-6EAF-8B11-622A97B610E0}"/>
              </a:ext>
            </a:extLst>
          </p:cNvPr>
          <p:cNvSpPr txBox="1"/>
          <p:nvPr/>
        </p:nvSpPr>
        <p:spPr>
          <a:xfrm>
            <a:off x="452355" y="5961369"/>
            <a:ext cx="3753885" cy="369332"/>
          </a:xfrm>
          <a:prstGeom prst="rect">
            <a:avLst/>
          </a:prstGeom>
          <a:noFill/>
        </p:spPr>
        <p:txBody>
          <a:bodyPr wrap="square">
            <a:spAutoFit/>
          </a:bodyPr>
          <a:lstStyle/>
          <a:p>
            <a:r>
              <a:rPr lang="en-IE" noProof="0">
                <a:hlinkClick r:id="rId4"/>
              </a:rPr>
              <a:t>What is </a:t>
            </a:r>
            <a:r>
              <a:rPr lang="en-IE" noProof="0" err="1">
                <a:hlinkClick r:id="rId4"/>
              </a:rPr>
              <a:t>MooMonitor</a:t>
            </a:r>
            <a:r>
              <a:rPr lang="en-IE" noProof="0">
                <a:hlinkClick r:id="rId4"/>
              </a:rPr>
              <a:t>+ ? - YouTube</a:t>
            </a:r>
            <a:endParaRPr lang="en-IE" noProof="0"/>
          </a:p>
        </p:txBody>
      </p:sp>
      <p:pic>
        <p:nvPicPr>
          <p:cNvPr id="1026" name="Picture 2" descr="Witness ">
            <a:extLst>
              <a:ext uri="{FF2B5EF4-FFF2-40B4-BE49-F238E27FC236}">
                <a16:creationId xmlns:a16="http://schemas.microsoft.com/office/drawing/2014/main" id="{AAC4FB55-3C34-696C-762E-B0CD076077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03040" y="584123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esture ">
            <a:extLst>
              <a:ext uri="{FF2B5EF4-FFF2-40B4-BE49-F238E27FC236}">
                <a16:creationId xmlns:a16="http://schemas.microsoft.com/office/drawing/2014/main" id="{1FFB9E09-BCB9-91C4-B6E3-0A61B710602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591078" y="5547460"/>
            <a:ext cx="802540" cy="80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07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DE55A-7063-07E0-A138-02EE5734FDB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D017717-0824-19D1-E580-12FDC4D86BDB}"/>
              </a:ext>
            </a:extLst>
          </p:cNvPr>
          <p:cNvSpPr>
            <a:spLocks noGrp="1"/>
          </p:cNvSpPr>
          <p:nvPr>
            <p:ph type="body" sz="quarter" idx="16"/>
          </p:nvPr>
        </p:nvSpPr>
        <p:spPr>
          <a:prstGeom prst="rect">
            <a:avLst/>
          </a:prstGeom>
        </p:spPr>
        <p:txBody>
          <a:bodyPr/>
          <a:lstStyle/>
          <a:p>
            <a:r>
              <a:rPr lang="en-IE" noProof="0" dirty="0"/>
              <a:t>Self-reflection exercise</a:t>
            </a:r>
          </a:p>
        </p:txBody>
      </p:sp>
      <p:sp>
        <p:nvSpPr>
          <p:cNvPr id="3" name="Segnaposto testo 2">
            <a:extLst>
              <a:ext uri="{FF2B5EF4-FFF2-40B4-BE49-F238E27FC236}">
                <a16:creationId xmlns:a16="http://schemas.microsoft.com/office/drawing/2014/main" id="{6CAB5805-88D2-4CD4-F7F8-D42D13561AC6}"/>
              </a:ext>
            </a:extLst>
          </p:cNvPr>
          <p:cNvSpPr>
            <a:spLocks noGrp="1"/>
          </p:cNvSpPr>
          <p:nvPr>
            <p:ph type="body" sz="quarter" idx="18"/>
          </p:nvPr>
        </p:nvSpPr>
        <p:spPr>
          <a:xfrm>
            <a:off x="798380" y="1565257"/>
            <a:ext cx="10595237" cy="4330365"/>
          </a:xfrm>
        </p:spPr>
        <p:txBody>
          <a:bodyPr/>
          <a:lstStyle/>
          <a:p>
            <a:pPr algn="just" fontAlgn="t">
              <a:lnSpc>
                <a:spcPct val="100000"/>
              </a:lnSpc>
              <a:spcBef>
                <a:spcPts val="0"/>
              </a:spcBef>
            </a:pPr>
            <a:r>
              <a:rPr lang="en-IE" b="1" noProof="0" dirty="0"/>
              <a:t>Practical application of AI in your environment</a:t>
            </a:r>
          </a:p>
          <a:p>
            <a:pPr fontAlgn="t">
              <a:lnSpc>
                <a:spcPct val="100000"/>
              </a:lnSpc>
              <a:spcBef>
                <a:spcPts val="0"/>
              </a:spcBef>
            </a:pPr>
            <a:endParaRPr lang="en-IE" b="1" noProof="0" dirty="0">
              <a:latin typeface="Segoe UI" panose="020B0502040204020203" pitchFamily="34" charset="0"/>
            </a:endParaRPr>
          </a:p>
          <a:p>
            <a:pPr marL="457200" indent="-457200" fontAlgn="t">
              <a:lnSpc>
                <a:spcPct val="100000"/>
              </a:lnSpc>
              <a:spcBef>
                <a:spcPts val="0"/>
              </a:spcBef>
              <a:buFont typeface="+mj-lt"/>
              <a:buAutoNum type="arabicPeriod"/>
            </a:pPr>
            <a:r>
              <a:rPr lang="en-IE" b="1" noProof="0" dirty="0"/>
              <a:t>Where in your daily or seasonal agricultural work could AI reduce effort or improve quality?</a:t>
            </a:r>
            <a:br>
              <a:rPr lang="en-IE" noProof="0" dirty="0"/>
            </a:br>
            <a:r>
              <a:rPr lang="en-IE" noProof="0" dirty="0"/>
              <a:t>(Think about the entire value chain: planning → production → harvest → logistics.)</a:t>
            </a:r>
          </a:p>
          <a:p>
            <a:pPr marL="457200" indent="-457200" fontAlgn="t">
              <a:lnSpc>
                <a:spcPct val="100000"/>
              </a:lnSpc>
              <a:spcBef>
                <a:spcPts val="0"/>
              </a:spcBef>
              <a:buFont typeface="+mj-lt"/>
              <a:buAutoNum type="arabicPeriod"/>
            </a:pPr>
            <a:endParaRPr lang="en-IE" noProof="0" dirty="0"/>
          </a:p>
          <a:p>
            <a:pPr marL="457200" indent="-457200" fontAlgn="t">
              <a:lnSpc>
                <a:spcPct val="100000"/>
              </a:lnSpc>
              <a:spcBef>
                <a:spcPts val="0"/>
              </a:spcBef>
              <a:buFont typeface="+mj-lt"/>
              <a:buAutoNum type="arabicPeriod"/>
            </a:pPr>
            <a:r>
              <a:rPr lang="en-IE" b="1" noProof="0" dirty="0"/>
              <a:t>If you could automate or enhance one task with AI, what would it be and why?</a:t>
            </a:r>
          </a:p>
          <a:p>
            <a:pPr marL="457200" indent="-457200" fontAlgn="t">
              <a:lnSpc>
                <a:spcPct val="100000"/>
              </a:lnSpc>
              <a:spcBef>
                <a:spcPts val="0"/>
              </a:spcBef>
              <a:buFont typeface="+mj-lt"/>
              <a:buAutoNum type="arabicPeriod"/>
            </a:pPr>
            <a:endParaRPr lang="en-IE" noProof="0" dirty="0"/>
          </a:p>
          <a:p>
            <a:pPr marL="457200" indent="-457200" fontAlgn="t">
              <a:lnSpc>
                <a:spcPct val="100000"/>
              </a:lnSpc>
              <a:spcBef>
                <a:spcPts val="0"/>
              </a:spcBef>
              <a:buFont typeface="+mj-lt"/>
              <a:buAutoNum type="arabicPeriod"/>
            </a:pPr>
            <a:r>
              <a:rPr lang="en-IE" b="1" noProof="0" dirty="0"/>
              <a:t>What small, low‑risk AI experiment could you try in the next season?</a:t>
            </a:r>
          </a:p>
          <a:p>
            <a:pPr marL="457200" indent="-457200" fontAlgn="t">
              <a:lnSpc>
                <a:spcPct val="100000"/>
              </a:lnSpc>
              <a:spcBef>
                <a:spcPts val="0"/>
              </a:spcBef>
              <a:buFont typeface="+mj-lt"/>
              <a:buAutoNum type="arabicPeriod"/>
            </a:pPr>
            <a:endParaRPr lang="en-IE" b="1" noProof="0" dirty="0"/>
          </a:p>
          <a:p>
            <a:pPr marL="457200" indent="-457200" fontAlgn="t">
              <a:lnSpc>
                <a:spcPct val="100000"/>
              </a:lnSpc>
              <a:spcBef>
                <a:spcPts val="0"/>
              </a:spcBef>
              <a:buFont typeface="+mj-lt"/>
              <a:buAutoNum type="arabicPeriod"/>
            </a:pPr>
            <a:r>
              <a:rPr lang="en-IE" b="1" noProof="0" dirty="0"/>
              <a:t>What skills, partners, or technology would you need to make this happen?</a:t>
            </a:r>
            <a:endParaRPr lang="en-IE" noProof="0" dirty="0"/>
          </a:p>
          <a:p>
            <a:pPr>
              <a:lnSpc>
                <a:spcPct val="100000"/>
              </a:lnSpc>
            </a:pPr>
            <a:endParaRPr lang="en-IE" noProof="0" dirty="0"/>
          </a:p>
        </p:txBody>
      </p:sp>
      <p:pic>
        <p:nvPicPr>
          <p:cNvPr id="4098" name="Picture 2" descr="Writing ">
            <a:extLst>
              <a:ext uri="{FF2B5EF4-FFF2-40B4-BE49-F238E27FC236}">
                <a16:creationId xmlns:a16="http://schemas.microsoft.com/office/drawing/2014/main" id="{324D861B-CA53-7A22-C7AE-D78DD55175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72320" y="55383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3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DD82-FE96-E634-FA2E-6BB006B87B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0B9129E-4D30-B5C5-2171-FCF4426E6B93}"/>
              </a:ext>
            </a:extLst>
          </p:cNvPr>
          <p:cNvSpPr>
            <a:spLocks noGrp="1"/>
          </p:cNvSpPr>
          <p:nvPr>
            <p:ph type="body" sz="quarter" idx="16"/>
          </p:nvPr>
        </p:nvSpPr>
        <p:spPr>
          <a:xfrm>
            <a:off x="5434696" y="2622424"/>
            <a:ext cx="6010480" cy="2253043"/>
          </a:xfrm>
        </p:spPr>
        <p:txBody>
          <a:bodyPr>
            <a:normAutofit fontScale="92500" lnSpcReduction="20000"/>
          </a:bodyPr>
          <a:lstStyle/>
          <a:p>
            <a:r>
              <a:rPr lang="en-IE" noProof="0" dirty="0"/>
              <a:t>Unit 4-</a:t>
            </a:r>
          </a:p>
          <a:p>
            <a:r>
              <a:rPr lang="en-IE" noProof="0" dirty="0"/>
              <a:t>How can we stay ahead? Solutions and looking forward</a:t>
            </a:r>
          </a:p>
        </p:txBody>
      </p:sp>
      <p:sp>
        <p:nvSpPr>
          <p:cNvPr id="5" name="Text Placeholder 4">
            <a:extLst>
              <a:ext uri="{FF2B5EF4-FFF2-40B4-BE49-F238E27FC236}">
                <a16:creationId xmlns:a16="http://schemas.microsoft.com/office/drawing/2014/main" id="{8A4B91C7-7084-0DB5-5A63-847C993D71C5}"/>
              </a:ext>
            </a:extLst>
          </p:cNvPr>
          <p:cNvSpPr>
            <a:spLocks noGrp="1"/>
          </p:cNvSpPr>
          <p:nvPr>
            <p:ph type="body" sz="quarter" idx="17"/>
          </p:nvPr>
        </p:nvSpPr>
        <p:spPr/>
        <p:txBody>
          <a:bodyPr/>
          <a:lstStyle/>
          <a:p>
            <a:r>
              <a:rPr lang="en-IE" noProof="0"/>
              <a:t>04</a:t>
            </a:r>
          </a:p>
        </p:txBody>
      </p:sp>
    </p:spTree>
    <p:extLst>
      <p:ext uri="{BB962C8B-B14F-4D97-AF65-F5344CB8AC3E}">
        <p14:creationId xmlns:p14="http://schemas.microsoft.com/office/powerpoint/2010/main" val="2702034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BFBC-EAD2-821B-F818-65C33739E56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FB1E40F-0BBC-8647-EE65-B75BFFC9A92E}"/>
              </a:ext>
            </a:extLst>
          </p:cNvPr>
          <p:cNvSpPr>
            <a:spLocks noGrp="1"/>
          </p:cNvSpPr>
          <p:nvPr>
            <p:ph type="body" sz="quarter" idx="16"/>
          </p:nvPr>
        </p:nvSpPr>
        <p:spPr>
          <a:xfrm>
            <a:off x="643467" y="484501"/>
            <a:ext cx="4757375" cy="992652"/>
          </a:xfrm>
        </p:spPr>
        <p:txBody>
          <a:bodyPr/>
          <a:lstStyle/>
          <a:p>
            <a:r>
              <a:rPr lang="en-IE" noProof="0" dirty="0"/>
              <a:t>Staying ahead of AI‑driven </a:t>
            </a:r>
            <a:r>
              <a:rPr lang="en-IE" dirty="0"/>
              <a:t>c</a:t>
            </a:r>
            <a:r>
              <a:rPr lang="en-IE" noProof="0" dirty="0" err="1"/>
              <a:t>hallenges</a:t>
            </a:r>
            <a:r>
              <a:rPr lang="en-IE" noProof="0" dirty="0"/>
              <a:t> in farming </a:t>
            </a:r>
          </a:p>
        </p:txBody>
      </p:sp>
      <p:sp>
        <p:nvSpPr>
          <p:cNvPr id="17" name="Freeform 16">
            <a:extLst>
              <a:ext uri="{FF2B5EF4-FFF2-40B4-BE49-F238E27FC236}">
                <a16:creationId xmlns:a16="http://schemas.microsoft.com/office/drawing/2014/main" id="{8137D165-E494-0ED1-4C6F-BBE1B7F4CD3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
        <p:nvSpPr>
          <p:cNvPr id="3" name="Plassholder for tekst 2">
            <a:extLst>
              <a:ext uri="{FF2B5EF4-FFF2-40B4-BE49-F238E27FC236}">
                <a16:creationId xmlns:a16="http://schemas.microsoft.com/office/drawing/2014/main" id="{39384485-E951-A005-FDC9-44763208231F}"/>
              </a:ext>
            </a:extLst>
          </p:cNvPr>
          <p:cNvSpPr>
            <a:spLocks noGrp="1"/>
          </p:cNvSpPr>
          <p:nvPr>
            <p:ph type="body" sz="quarter" idx="18"/>
          </p:nvPr>
        </p:nvSpPr>
        <p:spPr/>
        <p:txBody>
          <a:bodyPr lIns="91440" tIns="45720" rIns="91440" bIns="45720" anchor="t"/>
          <a:lstStyle/>
          <a:p>
            <a:r>
              <a:rPr lang="en-GB">
                <a:ea typeface="Calibri"/>
                <a:cs typeface="Calibri"/>
              </a:rPr>
              <a:t>AI can support farming, but staying ahead requires strong digital skills, practical experience, and informed decision-making. Farmers should combine AI insights with their own knowledge, choose technologies that fit their needs, and work closely with partners. A clear focus on sustainability and responsible use will ensure long-term resilience and success.</a:t>
            </a:r>
            <a:endParaRPr lang="en-US"/>
          </a:p>
          <a:p>
            <a:endParaRPr lang="en-GB" dirty="0">
              <a:ea typeface="Calibri"/>
              <a:cs typeface="Calibri"/>
            </a:endParaRPr>
          </a:p>
        </p:txBody>
      </p:sp>
      <p:pic>
        <p:nvPicPr>
          <p:cNvPr id="10" name="Plassholder for bilde 9">
            <a:extLst>
              <a:ext uri="{FF2B5EF4-FFF2-40B4-BE49-F238E27FC236}">
                <a16:creationId xmlns:a16="http://schemas.microsoft.com/office/drawing/2014/main" id="{6F5AB24D-EFE9-2BC6-0F7D-DDFD68A75625}"/>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1337061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95230-81F5-A5D9-AD58-1FC98DD4F37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6D9A098-4A08-80C3-CE4F-AF23BFE2B961}"/>
              </a:ext>
            </a:extLst>
          </p:cNvPr>
          <p:cNvSpPr>
            <a:spLocks noGrp="1"/>
          </p:cNvSpPr>
          <p:nvPr>
            <p:ph type="body" sz="quarter" idx="18"/>
          </p:nvPr>
        </p:nvSpPr>
        <p:spPr>
          <a:xfrm>
            <a:off x="798381" y="1504041"/>
            <a:ext cx="10595237" cy="4443832"/>
          </a:xfrm>
          <a:prstGeom prst="rect">
            <a:avLst/>
          </a:prstGeom>
        </p:spPr>
        <p:txBody>
          <a:bodyPr/>
          <a:lstStyle/>
          <a:p>
            <a:pPr>
              <a:lnSpc>
                <a:spcPct val="100000"/>
              </a:lnSpc>
            </a:pPr>
            <a:r>
              <a:rPr lang="en-IE" b="1" noProof="0" dirty="0"/>
              <a:t>1. Data ownership and privacy</a:t>
            </a:r>
            <a:endParaRPr lang="en-IE" noProof="0" dirty="0"/>
          </a:p>
          <a:p>
            <a:pPr algn="just">
              <a:lnSpc>
                <a:spcPct val="100000"/>
              </a:lnSpc>
              <a:spcBef>
                <a:spcPts val="0"/>
              </a:spcBef>
            </a:pPr>
            <a:r>
              <a:rPr lang="en-IE" noProof="0" dirty="0"/>
              <a:t>Who owns the data collected by sensors, drones, and AI platforms?</a:t>
            </a:r>
          </a:p>
          <a:p>
            <a:pPr lvl="0" algn="just">
              <a:lnSpc>
                <a:spcPct val="100000"/>
              </a:lnSpc>
              <a:spcBef>
                <a:spcPts val="0"/>
              </a:spcBef>
            </a:pPr>
            <a:r>
              <a:rPr lang="en-IE" noProof="0" dirty="0"/>
              <a:t>- Farmers</a:t>
            </a:r>
          </a:p>
          <a:p>
            <a:pPr lvl="0" algn="just">
              <a:lnSpc>
                <a:spcPct val="100000"/>
              </a:lnSpc>
              <a:spcBef>
                <a:spcPts val="0"/>
              </a:spcBef>
            </a:pPr>
            <a:r>
              <a:rPr lang="en-IE" noProof="0" dirty="0"/>
              <a:t>- Tech companies</a:t>
            </a:r>
          </a:p>
          <a:p>
            <a:pPr lvl="0" algn="just">
              <a:lnSpc>
                <a:spcPct val="100000"/>
              </a:lnSpc>
              <a:spcBef>
                <a:spcPts val="0"/>
              </a:spcBef>
            </a:pPr>
            <a:r>
              <a:rPr lang="en-IE" noProof="0" dirty="0"/>
              <a:t>- Governments</a:t>
            </a:r>
          </a:p>
          <a:p>
            <a:pPr algn="just">
              <a:lnSpc>
                <a:spcPct val="100000"/>
              </a:lnSpc>
              <a:spcBef>
                <a:spcPts val="0"/>
              </a:spcBef>
            </a:pPr>
            <a:r>
              <a:rPr lang="en-IE" noProof="0" dirty="0"/>
              <a:t>This is still a grey area, and it could create power imbalances.</a:t>
            </a:r>
          </a:p>
          <a:p>
            <a:pPr algn="just">
              <a:lnSpc>
                <a:spcPct val="100000"/>
              </a:lnSpc>
              <a:spcBef>
                <a:spcPts val="0"/>
              </a:spcBef>
            </a:pPr>
            <a:endParaRPr lang="en-IE" noProof="0" dirty="0"/>
          </a:p>
          <a:p>
            <a:pPr>
              <a:lnSpc>
                <a:spcPct val="100000"/>
              </a:lnSpc>
            </a:pPr>
            <a:r>
              <a:rPr lang="en-IE" b="1" noProof="0" dirty="0"/>
              <a:t>2. Dependence on big tech companies</a:t>
            </a:r>
            <a:endParaRPr lang="en-IE" noProof="0" dirty="0"/>
          </a:p>
          <a:p>
            <a:pPr marL="0" indent="0">
              <a:lnSpc>
                <a:spcPct val="100000"/>
              </a:lnSpc>
            </a:pPr>
            <a:r>
              <a:rPr lang="en-IE" noProof="0" dirty="0"/>
              <a:t>If AI tools become essential, there is the risk that small farmers may become dependent on expensive proprietary systems. This could widen the gap between large industrial farms and smallholders.</a:t>
            </a:r>
          </a:p>
          <a:p>
            <a:pPr>
              <a:lnSpc>
                <a:spcPct val="100000"/>
              </a:lnSpc>
            </a:pPr>
            <a:endParaRPr lang="en-IE" noProof="0" dirty="0"/>
          </a:p>
          <a:p>
            <a:pPr marL="342900" indent="-342900">
              <a:lnSpc>
                <a:spcPct val="100000"/>
              </a:lnSpc>
              <a:buFontTx/>
              <a:buChar char="-"/>
            </a:pPr>
            <a:endParaRPr lang="en-IE" noProof="0" dirty="0"/>
          </a:p>
        </p:txBody>
      </p:sp>
      <p:sp>
        <p:nvSpPr>
          <p:cNvPr id="5" name="Text Placeholder 4">
            <a:extLst>
              <a:ext uri="{FF2B5EF4-FFF2-40B4-BE49-F238E27FC236}">
                <a16:creationId xmlns:a16="http://schemas.microsoft.com/office/drawing/2014/main" id="{AD10FD29-7727-04C2-593E-91DFBAF88AE0}"/>
              </a:ext>
            </a:extLst>
          </p:cNvPr>
          <p:cNvSpPr>
            <a:spLocks noGrp="1"/>
          </p:cNvSpPr>
          <p:nvPr>
            <p:ph type="body" sz="quarter" idx="16"/>
          </p:nvPr>
        </p:nvSpPr>
        <p:spPr>
          <a:xfrm>
            <a:off x="798381" y="700387"/>
            <a:ext cx="10595237" cy="803654"/>
          </a:xfrm>
          <a:prstGeom prst="rect">
            <a:avLst/>
          </a:prstGeom>
        </p:spPr>
        <p:txBody>
          <a:bodyPr/>
          <a:lstStyle/>
          <a:p>
            <a:r>
              <a:rPr lang="en-IE" noProof="0" dirty="0"/>
              <a:t>Key risks and challenges</a:t>
            </a:r>
          </a:p>
        </p:txBody>
      </p:sp>
    </p:spTree>
    <p:extLst>
      <p:ext uri="{BB962C8B-B14F-4D97-AF65-F5344CB8AC3E}">
        <p14:creationId xmlns:p14="http://schemas.microsoft.com/office/powerpoint/2010/main" val="2773927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225A4-1AE8-F098-7927-253978BBFA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A418C84-A3DB-648B-5FC1-14AAAA3BFBC4}"/>
              </a:ext>
            </a:extLst>
          </p:cNvPr>
          <p:cNvSpPr>
            <a:spLocks noGrp="1"/>
          </p:cNvSpPr>
          <p:nvPr>
            <p:ph type="body" sz="quarter" idx="18"/>
          </p:nvPr>
        </p:nvSpPr>
        <p:spPr>
          <a:xfrm>
            <a:off x="798381" y="1504041"/>
            <a:ext cx="10595237" cy="3849918"/>
          </a:xfrm>
          <a:prstGeom prst="rect">
            <a:avLst/>
          </a:prstGeom>
        </p:spPr>
        <p:txBody>
          <a:bodyPr/>
          <a:lstStyle/>
          <a:p>
            <a:r>
              <a:rPr lang="en-IE" b="1" noProof="0" dirty="0"/>
              <a:t>3. Job displacement</a:t>
            </a:r>
            <a:endParaRPr lang="en-IE" noProof="0" dirty="0"/>
          </a:p>
          <a:p>
            <a:pPr marL="0" indent="355600">
              <a:spcBef>
                <a:spcPts val="0"/>
              </a:spcBef>
            </a:pPr>
            <a:r>
              <a:rPr lang="en-IE" noProof="0" dirty="0"/>
              <a:t>Automation may reduce the need for:</a:t>
            </a:r>
          </a:p>
          <a:p>
            <a:pPr marL="893763" lvl="0" indent="-355600">
              <a:spcBef>
                <a:spcPts val="0"/>
              </a:spcBef>
              <a:buFont typeface="Arial" panose="020B0604020202020204" pitchFamily="34" charset="0"/>
              <a:buChar char="•"/>
            </a:pPr>
            <a:r>
              <a:rPr lang="en-IE" noProof="0" dirty="0"/>
              <a:t>Field labour</a:t>
            </a:r>
          </a:p>
          <a:p>
            <a:pPr marL="893763" lvl="0" indent="-355600">
              <a:spcBef>
                <a:spcPts val="0"/>
              </a:spcBef>
              <a:buFont typeface="Arial" panose="020B0604020202020204" pitchFamily="34" charset="0"/>
              <a:buChar char="•"/>
            </a:pPr>
            <a:r>
              <a:rPr lang="en-IE" noProof="0" dirty="0"/>
              <a:t>Equipment operators</a:t>
            </a:r>
          </a:p>
          <a:p>
            <a:pPr marL="893763" lvl="0" indent="-355600">
              <a:spcBef>
                <a:spcPts val="0"/>
              </a:spcBef>
              <a:buFont typeface="Arial" panose="020B0604020202020204" pitchFamily="34" charset="0"/>
              <a:buChar char="•"/>
            </a:pPr>
            <a:r>
              <a:rPr lang="en-IE" noProof="0" dirty="0"/>
              <a:t>Some agronomy roles</a:t>
            </a:r>
          </a:p>
          <a:p>
            <a:pPr marL="0" indent="0">
              <a:spcBef>
                <a:spcPts val="0"/>
              </a:spcBef>
            </a:pPr>
            <a:r>
              <a:rPr lang="en-IE" b="1" noProof="0" dirty="0"/>
              <a:t>       New jobs will emerge, but not everyone will transition easily, especially for an older workforce</a:t>
            </a:r>
          </a:p>
          <a:p>
            <a:pPr marL="0" indent="0">
              <a:spcBef>
                <a:spcPts val="0"/>
              </a:spcBef>
            </a:pPr>
            <a:endParaRPr lang="en-IE" noProof="0" dirty="0"/>
          </a:p>
          <a:p>
            <a:pPr marL="0" indent="0"/>
            <a:r>
              <a:rPr lang="en-IE" b="1" noProof="0" dirty="0"/>
              <a:t>4. Environmental risks</a:t>
            </a:r>
            <a:endParaRPr lang="en-IE" noProof="0" dirty="0"/>
          </a:p>
          <a:p>
            <a:pPr marL="355600" indent="0">
              <a:spcBef>
                <a:spcPts val="0"/>
              </a:spcBef>
            </a:pPr>
            <a:r>
              <a:rPr lang="en-IE" noProof="0" dirty="0"/>
              <a:t>AI can optimise farming, but it can also encourage:</a:t>
            </a:r>
          </a:p>
          <a:p>
            <a:pPr marL="893763" lvl="0" indent="-355600">
              <a:spcBef>
                <a:spcPts val="0"/>
              </a:spcBef>
              <a:buFont typeface="Arial" panose="020B0604020202020204" pitchFamily="34" charset="0"/>
              <a:buChar char="•"/>
            </a:pPr>
            <a:r>
              <a:rPr lang="en-IE" noProof="0" dirty="0"/>
              <a:t>Over‑intensification</a:t>
            </a:r>
          </a:p>
          <a:p>
            <a:pPr marL="893763" lvl="0" indent="-355600">
              <a:spcBef>
                <a:spcPts val="0"/>
              </a:spcBef>
              <a:buFont typeface="Arial" panose="020B0604020202020204" pitchFamily="34" charset="0"/>
              <a:buChar char="•"/>
            </a:pPr>
            <a:r>
              <a:rPr lang="en-IE" noProof="0" dirty="0"/>
              <a:t>Monocultures</a:t>
            </a:r>
          </a:p>
          <a:p>
            <a:pPr marL="893763" lvl="0" indent="-355600">
              <a:spcBef>
                <a:spcPts val="0"/>
              </a:spcBef>
              <a:buFont typeface="Arial" panose="020B0604020202020204" pitchFamily="34" charset="0"/>
              <a:buChar char="•"/>
            </a:pPr>
            <a:r>
              <a:rPr lang="en-IE" noProof="0" dirty="0"/>
              <a:t>Excessive resource use</a:t>
            </a:r>
            <a:endParaRPr lang="en-IE" dirty="0"/>
          </a:p>
          <a:p>
            <a:pPr marL="538163" lvl="0" indent="0">
              <a:spcBef>
                <a:spcPts val="0"/>
              </a:spcBef>
            </a:pPr>
            <a:r>
              <a:rPr lang="en-IE" b="1" noProof="0" dirty="0"/>
              <a:t>If profit algorithms dominate, sustainability could suffer.</a:t>
            </a:r>
          </a:p>
          <a:p>
            <a:endParaRPr lang="en-IE" noProof="0" dirty="0"/>
          </a:p>
          <a:p>
            <a:pPr marL="342900" indent="-342900">
              <a:buFontTx/>
              <a:buChar char="-"/>
            </a:pPr>
            <a:endParaRPr lang="en-IE" noProof="0" dirty="0"/>
          </a:p>
        </p:txBody>
      </p:sp>
      <p:sp>
        <p:nvSpPr>
          <p:cNvPr id="5" name="Text Placeholder 4">
            <a:extLst>
              <a:ext uri="{FF2B5EF4-FFF2-40B4-BE49-F238E27FC236}">
                <a16:creationId xmlns:a16="http://schemas.microsoft.com/office/drawing/2014/main" id="{5E1E653B-D768-608E-F479-85D2BBF790F4}"/>
              </a:ext>
            </a:extLst>
          </p:cNvPr>
          <p:cNvSpPr>
            <a:spLocks noGrp="1"/>
          </p:cNvSpPr>
          <p:nvPr>
            <p:ph type="body" sz="quarter" idx="16"/>
          </p:nvPr>
        </p:nvSpPr>
        <p:spPr>
          <a:prstGeom prst="rect">
            <a:avLst/>
          </a:prstGeom>
        </p:spPr>
        <p:txBody>
          <a:bodyPr/>
          <a:lstStyle/>
          <a:p>
            <a:r>
              <a:rPr lang="en-IE" noProof="0" dirty="0"/>
              <a:t>Key risks and challenges</a:t>
            </a:r>
          </a:p>
        </p:txBody>
      </p:sp>
    </p:spTree>
    <p:extLst>
      <p:ext uri="{BB962C8B-B14F-4D97-AF65-F5344CB8AC3E}">
        <p14:creationId xmlns:p14="http://schemas.microsoft.com/office/powerpoint/2010/main" val="3549865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03F56-12EA-9E68-454A-D2C7EE8E096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F1534A3-B168-6764-BBA2-C443C9CBD341}"/>
              </a:ext>
            </a:extLst>
          </p:cNvPr>
          <p:cNvSpPr>
            <a:spLocks noGrp="1"/>
          </p:cNvSpPr>
          <p:nvPr>
            <p:ph type="body" sz="quarter" idx="18"/>
          </p:nvPr>
        </p:nvSpPr>
        <p:spPr>
          <a:xfrm>
            <a:off x="798381" y="1504041"/>
            <a:ext cx="10595237" cy="3849918"/>
          </a:xfrm>
          <a:prstGeom prst="rect">
            <a:avLst/>
          </a:prstGeom>
        </p:spPr>
        <p:txBody>
          <a:bodyPr/>
          <a:lstStyle/>
          <a:p>
            <a:pPr>
              <a:lnSpc>
                <a:spcPct val="100000"/>
              </a:lnSpc>
            </a:pPr>
            <a:r>
              <a:rPr lang="en-IE" b="1" noProof="0" dirty="0"/>
              <a:t>5. Bias and inaccurate predictions</a:t>
            </a:r>
            <a:endParaRPr lang="en-IE" noProof="0" dirty="0"/>
          </a:p>
          <a:p>
            <a:pPr indent="127000">
              <a:lnSpc>
                <a:spcPct val="100000"/>
              </a:lnSpc>
              <a:spcBef>
                <a:spcPts val="0"/>
              </a:spcBef>
            </a:pPr>
            <a:r>
              <a:rPr lang="en-IE" noProof="0" dirty="0"/>
              <a:t>AI is not perfect, AI models trained on limited or biased data can:</a:t>
            </a:r>
          </a:p>
          <a:p>
            <a:pPr marL="720725" lvl="0" indent="-365125">
              <a:lnSpc>
                <a:spcPct val="100000"/>
              </a:lnSpc>
              <a:spcBef>
                <a:spcPts val="0"/>
              </a:spcBef>
              <a:buFont typeface="Arial" panose="020B0604020202020204" pitchFamily="34" charset="0"/>
              <a:buChar char="•"/>
            </a:pPr>
            <a:r>
              <a:rPr lang="en-IE" noProof="0" dirty="0"/>
              <a:t>Misjudge soil conditions</a:t>
            </a:r>
          </a:p>
          <a:p>
            <a:pPr marL="720725" lvl="0" indent="-365125">
              <a:lnSpc>
                <a:spcPct val="100000"/>
              </a:lnSpc>
              <a:spcBef>
                <a:spcPts val="0"/>
              </a:spcBef>
              <a:buFont typeface="Arial" panose="020B0604020202020204" pitchFamily="34" charset="0"/>
              <a:buChar char="•"/>
            </a:pPr>
            <a:r>
              <a:rPr lang="en-IE" noProof="0" dirty="0"/>
              <a:t>Recommend harmful practices</a:t>
            </a:r>
          </a:p>
          <a:p>
            <a:pPr marL="720725" lvl="0" indent="-365125">
              <a:lnSpc>
                <a:spcPct val="100000"/>
              </a:lnSpc>
              <a:spcBef>
                <a:spcPts val="0"/>
              </a:spcBef>
              <a:buFont typeface="Arial" panose="020B0604020202020204" pitchFamily="34" charset="0"/>
              <a:buChar char="•"/>
            </a:pPr>
            <a:r>
              <a:rPr lang="en-IE" noProof="0" dirty="0"/>
              <a:t>Fail under unusual climate events</a:t>
            </a:r>
          </a:p>
          <a:p>
            <a:pPr indent="127000">
              <a:lnSpc>
                <a:spcPct val="100000"/>
              </a:lnSpc>
              <a:spcBef>
                <a:spcPts val="0"/>
              </a:spcBef>
            </a:pPr>
            <a:r>
              <a:rPr lang="en-IE" noProof="0" dirty="0"/>
              <a:t>We have to remember that Agriculture is messy and unpredictable. </a:t>
            </a:r>
          </a:p>
          <a:p>
            <a:pPr indent="127000">
              <a:lnSpc>
                <a:spcPct val="100000"/>
              </a:lnSpc>
              <a:spcBef>
                <a:spcPts val="0"/>
              </a:spcBef>
            </a:pPr>
            <a:endParaRPr lang="en-IE" noProof="0" dirty="0"/>
          </a:p>
          <a:p>
            <a:pPr>
              <a:lnSpc>
                <a:spcPct val="100000"/>
              </a:lnSpc>
            </a:pPr>
            <a:r>
              <a:rPr lang="en-IE" b="1" noProof="0" dirty="0"/>
              <a:t>6. Cybersecurity threats</a:t>
            </a:r>
            <a:endParaRPr lang="en-IE" noProof="0" dirty="0"/>
          </a:p>
          <a:p>
            <a:pPr marL="355600" indent="0">
              <a:lnSpc>
                <a:spcPct val="100000"/>
              </a:lnSpc>
              <a:spcBef>
                <a:spcPts val="0"/>
              </a:spcBef>
            </a:pPr>
            <a:r>
              <a:rPr lang="en-IE" noProof="0" dirty="0"/>
              <a:t>Connected farms can be hacked. The following challenges could arise: </a:t>
            </a:r>
          </a:p>
          <a:p>
            <a:pPr marL="720725" lvl="0" indent="-365125">
              <a:lnSpc>
                <a:spcPct val="100000"/>
              </a:lnSpc>
              <a:spcBef>
                <a:spcPts val="0"/>
              </a:spcBef>
              <a:buFont typeface="Arial" panose="020B0604020202020204" pitchFamily="34" charset="0"/>
              <a:buChar char="•"/>
            </a:pPr>
            <a:r>
              <a:rPr lang="en-IE" noProof="0" dirty="0"/>
              <a:t>Irrigation systems shut down</a:t>
            </a:r>
          </a:p>
          <a:p>
            <a:pPr marL="720725" lvl="0" indent="-365125">
              <a:lnSpc>
                <a:spcPct val="100000"/>
              </a:lnSpc>
              <a:spcBef>
                <a:spcPts val="0"/>
              </a:spcBef>
              <a:buFont typeface="Arial" panose="020B0604020202020204" pitchFamily="34" charset="0"/>
              <a:buChar char="•"/>
            </a:pPr>
            <a:r>
              <a:rPr lang="en-IE" noProof="0" dirty="0"/>
              <a:t>Autonomous tractors misdirected</a:t>
            </a:r>
          </a:p>
          <a:p>
            <a:pPr marL="720725" lvl="0" indent="-365125">
              <a:lnSpc>
                <a:spcPct val="100000"/>
              </a:lnSpc>
              <a:spcBef>
                <a:spcPts val="0"/>
              </a:spcBef>
              <a:buFont typeface="Arial" panose="020B0604020202020204" pitchFamily="34" charset="0"/>
              <a:buChar char="•"/>
            </a:pPr>
            <a:r>
              <a:rPr lang="en-IE" noProof="0" dirty="0"/>
              <a:t>Supply chains disrupted</a:t>
            </a:r>
          </a:p>
          <a:p>
            <a:pPr>
              <a:lnSpc>
                <a:spcPct val="100000"/>
              </a:lnSpc>
              <a:spcBef>
                <a:spcPts val="0"/>
              </a:spcBef>
            </a:pPr>
            <a:r>
              <a:rPr lang="en-IE" noProof="0" dirty="0"/>
              <a:t>.</a:t>
            </a:r>
          </a:p>
          <a:p>
            <a:pPr indent="127000">
              <a:lnSpc>
                <a:spcPct val="100000"/>
              </a:lnSpc>
              <a:spcBef>
                <a:spcPts val="0"/>
              </a:spcBef>
            </a:pPr>
            <a:endParaRPr lang="en-IE" noProof="0" dirty="0"/>
          </a:p>
          <a:p>
            <a:pPr marL="342900" indent="-342900">
              <a:lnSpc>
                <a:spcPct val="100000"/>
              </a:lnSpc>
              <a:buFontTx/>
              <a:buChar char="-"/>
            </a:pPr>
            <a:endParaRPr lang="en-IE" noProof="0" dirty="0"/>
          </a:p>
        </p:txBody>
      </p:sp>
      <p:sp>
        <p:nvSpPr>
          <p:cNvPr id="5" name="Text Placeholder 4">
            <a:extLst>
              <a:ext uri="{FF2B5EF4-FFF2-40B4-BE49-F238E27FC236}">
                <a16:creationId xmlns:a16="http://schemas.microsoft.com/office/drawing/2014/main" id="{F7887B37-CC32-3BA1-193E-8B54C86ED58B}"/>
              </a:ext>
            </a:extLst>
          </p:cNvPr>
          <p:cNvSpPr>
            <a:spLocks noGrp="1"/>
          </p:cNvSpPr>
          <p:nvPr>
            <p:ph type="body" sz="quarter" idx="16"/>
          </p:nvPr>
        </p:nvSpPr>
        <p:spPr>
          <a:prstGeom prst="rect">
            <a:avLst/>
          </a:prstGeom>
        </p:spPr>
        <p:txBody>
          <a:bodyPr/>
          <a:lstStyle/>
          <a:p>
            <a:r>
              <a:rPr lang="en-IE" noProof="0" dirty="0"/>
              <a:t>Key risks and challenges</a:t>
            </a:r>
          </a:p>
        </p:txBody>
      </p:sp>
    </p:spTree>
    <p:extLst>
      <p:ext uri="{BB962C8B-B14F-4D97-AF65-F5344CB8AC3E}">
        <p14:creationId xmlns:p14="http://schemas.microsoft.com/office/powerpoint/2010/main" val="2828599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66540-5571-90F3-08F4-F574B3A2B41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DE86F2D-0826-B6AC-9B1C-B45A469B273D}"/>
              </a:ext>
            </a:extLst>
          </p:cNvPr>
          <p:cNvSpPr>
            <a:spLocks noGrp="1"/>
          </p:cNvSpPr>
          <p:nvPr>
            <p:ph type="body" sz="quarter" idx="18"/>
          </p:nvPr>
        </p:nvSpPr>
        <p:spPr>
          <a:xfrm>
            <a:off x="6613876" y="1452064"/>
            <a:ext cx="5263164" cy="4377696"/>
          </a:xfrm>
        </p:spPr>
        <p:txBody>
          <a:bodyPr/>
          <a:lstStyle/>
          <a:p>
            <a:pPr marL="0"/>
            <a:r>
              <a:rPr lang="en-IE" noProof="0"/>
              <a:t>Farmers, policymakers, and technology providers need to consider and anticipate these vulnerabilities by building safeguards for every stage of implementation. It has to be ensured that human expertise remains central. By approaching AI with both enthusiasm and caution, the agricultural sector can leverage innovation while protecting the resilience and sustainability of the food systems we all rely on.</a:t>
            </a:r>
          </a:p>
        </p:txBody>
      </p:sp>
      <p:sp>
        <p:nvSpPr>
          <p:cNvPr id="7" name="Text Placeholder 6">
            <a:extLst>
              <a:ext uri="{FF2B5EF4-FFF2-40B4-BE49-F238E27FC236}">
                <a16:creationId xmlns:a16="http://schemas.microsoft.com/office/drawing/2014/main" id="{5A58532E-4D56-0886-A316-DB3B0445DC34}"/>
              </a:ext>
            </a:extLst>
          </p:cNvPr>
          <p:cNvSpPr>
            <a:spLocks noGrp="1"/>
          </p:cNvSpPr>
          <p:nvPr>
            <p:ph type="body" sz="quarter" idx="16"/>
          </p:nvPr>
        </p:nvSpPr>
        <p:spPr>
          <a:xfrm>
            <a:off x="6613876" y="294931"/>
            <a:ext cx="4757375" cy="992652"/>
          </a:xfrm>
        </p:spPr>
        <p:txBody>
          <a:bodyPr/>
          <a:lstStyle/>
          <a:p>
            <a:r>
              <a:rPr lang="en-IE" noProof="0" dirty="0"/>
              <a:t>Looking to the future</a:t>
            </a:r>
          </a:p>
        </p:txBody>
      </p:sp>
      <p:sp>
        <p:nvSpPr>
          <p:cNvPr id="17" name="Freeform 16">
            <a:extLst>
              <a:ext uri="{FF2B5EF4-FFF2-40B4-BE49-F238E27FC236}">
                <a16:creationId xmlns:a16="http://schemas.microsoft.com/office/drawing/2014/main" id="{59C2870E-9582-B4D3-C3B5-25266EB61F7F}"/>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6" name="Plassholder for bilde 5">
            <a:extLst>
              <a:ext uri="{FF2B5EF4-FFF2-40B4-BE49-F238E27FC236}">
                <a16:creationId xmlns:a16="http://schemas.microsoft.com/office/drawing/2014/main" id="{26C744F2-49A6-55D3-9014-BFBD58A7A03B}"/>
              </a:ext>
            </a:extLst>
          </p:cNvPr>
          <p:cNvPicPr>
            <a:picLocks noGrp="1" noChangeAspect="1"/>
          </p:cNvPicPr>
          <p:nvPr>
            <p:ph type="pic" sz="quarter" idx="44"/>
          </p:nvPr>
        </p:nvPicPr>
        <p:blipFill>
          <a:blip r:embed="rId2"/>
          <a:srcRect l="14883" r="14883"/>
          <a:stretch/>
        </p:blipFill>
        <p:spPr>
          <a:prstGeom prst="rect">
            <a:avLst/>
          </a:prstGeom>
          <a:solidFill>
            <a:srgbClr val="FFFFFF">
              <a:lumMod val="95000"/>
            </a:srgbClr>
          </a:solidFill>
        </p:spPr>
      </p:pic>
    </p:spTree>
    <p:extLst>
      <p:ext uri="{BB962C8B-B14F-4D97-AF65-F5344CB8AC3E}">
        <p14:creationId xmlns:p14="http://schemas.microsoft.com/office/powerpoint/2010/main" val="2727233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IE" noProof="0"/>
              <a:t>Unit 1</a:t>
            </a:r>
          </a:p>
          <a:p>
            <a:r>
              <a:rPr lang="en-IE" noProof="0"/>
              <a:t>Introduction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IE" noProof="0"/>
              <a:t>01</a:t>
            </a:r>
          </a:p>
        </p:txBody>
      </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6739B-9036-EC76-0F48-9D0D0CCA2C9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45F1620-32E2-13BF-5FDC-480186E060C7}"/>
              </a:ext>
            </a:extLst>
          </p:cNvPr>
          <p:cNvSpPr>
            <a:spLocks noGrp="1"/>
          </p:cNvSpPr>
          <p:nvPr>
            <p:ph type="body" sz="quarter" idx="18"/>
          </p:nvPr>
        </p:nvSpPr>
        <p:spPr>
          <a:xfrm>
            <a:off x="636756" y="2381883"/>
            <a:ext cx="4639192" cy="4377696"/>
          </a:xfrm>
        </p:spPr>
        <p:txBody>
          <a:bodyPr/>
          <a:lstStyle/>
          <a:p>
            <a:pPr marL="0" indent="0"/>
            <a:r>
              <a:rPr lang="en-IE" noProof="0"/>
              <a:t>Based on global analyses and rankings, the countries most advanced in AI‑driven agriculture tend to be those with strong tech sectors, large agricultural industries, and significant investment in digital farming.</a:t>
            </a:r>
          </a:p>
        </p:txBody>
      </p:sp>
      <p:sp>
        <p:nvSpPr>
          <p:cNvPr id="7" name="Text Placeholder 6">
            <a:extLst>
              <a:ext uri="{FF2B5EF4-FFF2-40B4-BE49-F238E27FC236}">
                <a16:creationId xmlns:a16="http://schemas.microsoft.com/office/drawing/2014/main" id="{2F0B14DC-FE4F-A5FF-DB74-1F53AA238C58}"/>
              </a:ext>
            </a:extLst>
          </p:cNvPr>
          <p:cNvSpPr>
            <a:spLocks noGrp="1"/>
          </p:cNvSpPr>
          <p:nvPr>
            <p:ph type="body" sz="quarter" idx="16"/>
          </p:nvPr>
        </p:nvSpPr>
        <p:spPr>
          <a:xfrm>
            <a:off x="643467" y="484501"/>
            <a:ext cx="4757375" cy="992652"/>
          </a:xfrm>
        </p:spPr>
        <p:txBody>
          <a:bodyPr/>
          <a:lstStyle/>
          <a:p>
            <a:r>
              <a:rPr lang="en-IE" noProof="0" dirty="0"/>
              <a:t>Countries using AI the most in agriculture</a:t>
            </a:r>
          </a:p>
        </p:txBody>
      </p:sp>
      <p:sp>
        <p:nvSpPr>
          <p:cNvPr id="17" name="Freeform 16">
            <a:extLst>
              <a:ext uri="{FF2B5EF4-FFF2-40B4-BE49-F238E27FC236}">
                <a16:creationId xmlns:a16="http://schemas.microsoft.com/office/drawing/2014/main" id="{EA65E272-C03A-A2C2-B5C8-F4C4579ADD3F}"/>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5" name="Picture Placeholder 4" descr="A hand holding a leaf&#10;&#10;AI-generated content may be incorrect.">
            <a:extLst>
              <a:ext uri="{FF2B5EF4-FFF2-40B4-BE49-F238E27FC236}">
                <a16:creationId xmlns:a16="http://schemas.microsoft.com/office/drawing/2014/main" id="{B08C1162-56CE-48F7-0FF5-D22772246CA4}"/>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a:xfrm>
            <a:off x="5522242" y="439730"/>
            <a:ext cx="5660531" cy="6045736"/>
          </a:xfrm>
        </p:spPr>
      </p:pic>
      <p:pic>
        <p:nvPicPr>
          <p:cNvPr id="6" name="Immagine 5" descr="Immagine che contiene aria aperta, erba, cibo, agricoltura&#10;&#10;Il contenuto generato dall'IA potrebbe non essere corretto.">
            <a:extLst>
              <a:ext uri="{FF2B5EF4-FFF2-40B4-BE49-F238E27FC236}">
                <a16:creationId xmlns:a16="http://schemas.microsoft.com/office/drawing/2014/main" id="{E455C56D-4A7E-6B2F-3F0B-D1086D6136B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522242" y="436065"/>
            <a:ext cx="5660531" cy="6053065"/>
          </a:xfrm>
          <a:prstGeom prst="rect">
            <a:avLst/>
          </a:prstGeom>
        </p:spPr>
      </p:pic>
    </p:spTree>
    <p:extLst>
      <p:ext uri="{BB962C8B-B14F-4D97-AF65-F5344CB8AC3E}">
        <p14:creationId xmlns:p14="http://schemas.microsoft.com/office/powerpoint/2010/main" val="1202157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F4FBA-3E68-C314-5CE0-358453064A1F}"/>
            </a:ext>
          </a:extLst>
        </p:cNvPr>
        <p:cNvGrpSpPr/>
        <p:nvPr/>
      </p:nvGrpSpPr>
      <p:grpSpPr>
        <a:xfrm>
          <a:off x="0" y="0"/>
          <a:ext cx="0" cy="0"/>
          <a:chOff x="0" y="0"/>
          <a:chExt cx="0" cy="0"/>
        </a:xfrm>
      </p:grpSpPr>
      <p:sp>
        <p:nvSpPr>
          <p:cNvPr id="9" name="Segnaposto testo 8">
            <a:extLst>
              <a:ext uri="{FF2B5EF4-FFF2-40B4-BE49-F238E27FC236}">
                <a16:creationId xmlns:a16="http://schemas.microsoft.com/office/drawing/2014/main" id="{077D0C9C-E6BD-BE8E-0973-BFD68D350A85}"/>
              </a:ext>
            </a:extLst>
          </p:cNvPr>
          <p:cNvSpPr>
            <a:spLocks noGrp="1"/>
          </p:cNvSpPr>
          <p:nvPr>
            <p:ph type="body" sz="quarter" idx="16"/>
          </p:nvPr>
        </p:nvSpPr>
        <p:spPr>
          <a:xfrm>
            <a:off x="736986" y="480059"/>
            <a:ext cx="10595237" cy="803654"/>
          </a:xfrm>
        </p:spPr>
        <p:txBody>
          <a:bodyPr/>
          <a:lstStyle/>
          <a:p>
            <a:r>
              <a:rPr lang="en-IE" noProof="0" dirty="0"/>
              <a:t>Leading countries using AI in agriculture </a:t>
            </a:r>
          </a:p>
        </p:txBody>
      </p:sp>
      <p:pic>
        <p:nvPicPr>
          <p:cNvPr id="6148" name="Picture 4" descr="Mappa del mondo su sfondo bianco rendering 3D mappa del ...">
            <a:extLst>
              <a:ext uri="{FF2B5EF4-FFF2-40B4-BE49-F238E27FC236}">
                <a16:creationId xmlns:a16="http://schemas.microsoft.com/office/drawing/2014/main" id="{BEDC6388-C464-0626-C5A0-6AE18F759F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47874" y="1436409"/>
            <a:ext cx="6954519" cy="4632643"/>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88C3CD0D-3B14-8B02-62E0-C2DABCF6A351}"/>
              </a:ext>
            </a:extLst>
          </p:cNvPr>
          <p:cNvSpPr txBox="1"/>
          <p:nvPr/>
        </p:nvSpPr>
        <p:spPr>
          <a:xfrm>
            <a:off x="477520" y="2113280"/>
            <a:ext cx="2032000" cy="1938992"/>
          </a:xfrm>
          <a:prstGeom prst="rect">
            <a:avLst/>
          </a:prstGeom>
          <a:noFill/>
          <a:ln>
            <a:solidFill>
              <a:schemeClr val="accent1"/>
            </a:solidFill>
          </a:ln>
        </p:spPr>
        <p:txBody>
          <a:bodyPr wrap="square" rtlCol="0">
            <a:spAutoFit/>
          </a:bodyPr>
          <a:lstStyle/>
          <a:p>
            <a:r>
              <a:rPr lang="en-IE" sz="1200" b="1" noProof="0"/>
              <a:t>US 1. United States</a:t>
            </a:r>
          </a:p>
          <a:p>
            <a:r>
              <a:rPr lang="en-IE" sz="1200" noProof="0"/>
              <a:t>The U.S. is widely recognised as a global leader in AI agriculture, driven by:</a:t>
            </a:r>
          </a:p>
          <a:p>
            <a:pPr marL="182563" lvl="0" indent="-182563">
              <a:buFont typeface="Arial" panose="020B0604020202020204" pitchFamily="34" charset="0"/>
              <a:buChar char="•"/>
            </a:pPr>
            <a:r>
              <a:rPr lang="en-IE" sz="1200" noProof="0"/>
              <a:t>Advanced precision farming technologies</a:t>
            </a:r>
          </a:p>
          <a:p>
            <a:pPr marL="182563" lvl="0" indent="-182563">
              <a:buFont typeface="Arial" panose="020B0604020202020204" pitchFamily="34" charset="0"/>
              <a:buChar char="•"/>
            </a:pPr>
            <a:r>
              <a:rPr lang="en-IE" sz="1200" noProof="0"/>
              <a:t>Strong ag‑tech startups</a:t>
            </a:r>
          </a:p>
          <a:p>
            <a:pPr marL="182563" indent="-182563">
              <a:buFont typeface="Arial" panose="020B0604020202020204" pitchFamily="34" charset="0"/>
              <a:buChar char="•"/>
            </a:pPr>
            <a:r>
              <a:rPr lang="en-IE" sz="1200" noProof="0"/>
              <a:t>Widespread use of robotics, drones, and machine learning</a:t>
            </a:r>
          </a:p>
        </p:txBody>
      </p:sp>
      <p:cxnSp>
        <p:nvCxnSpPr>
          <p:cNvPr id="14" name="Connettore diritto 13">
            <a:extLst>
              <a:ext uri="{FF2B5EF4-FFF2-40B4-BE49-F238E27FC236}">
                <a16:creationId xmlns:a16="http://schemas.microsoft.com/office/drawing/2014/main" id="{5A7E7633-36F3-3CE9-03E2-DA2F3C5087AB}"/>
              </a:ext>
            </a:extLst>
          </p:cNvPr>
          <p:cNvCxnSpPr>
            <a:cxnSpLocks/>
          </p:cNvCxnSpPr>
          <p:nvPr/>
        </p:nvCxnSpPr>
        <p:spPr>
          <a:xfrm flipV="1">
            <a:off x="2509520" y="3274068"/>
            <a:ext cx="1219200" cy="525772"/>
          </a:xfrm>
          <a:prstGeom prst="line">
            <a:avLst/>
          </a:prstGeom>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F2BF9C53-D938-8B37-EE18-A44408CD5E36}"/>
              </a:ext>
            </a:extLst>
          </p:cNvPr>
          <p:cNvSpPr txBox="1"/>
          <p:nvPr/>
        </p:nvSpPr>
        <p:spPr>
          <a:xfrm>
            <a:off x="736986" y="4636761"/>
            <a:ext cx="1889760" cy="1569660"/>
          </a:xfrm>
          <a:prstGeom prst="rect">
            <a:avLst/>
          </a:prstGeom>
          <a:noFill/>
          <a:ln>
            <a:solidFill>
              <a:schemeClr val="accent1"/>
            </a:solidFill>
          </a:ln>
        </p:spPr>
        <p:txBody>
          <a:bodyPr wrap="square" rtlCol="0">
            <a:spAutoFit/>
          </a:bodyPr>
          <a:lstStyle/>
          <a:p>
            <a:r>
              <a:rPr lang="en-IE" sz="1200" b="1" noProof="0"/>
              <a:t>🇧🇷 7. Brazil</a:t>
            </a:r>
          </a:p>
          <a:p>
            <a:r>
              <a:rPr lang="en-IE" sz="1200" noProof="0"/>
              <a:t>Brazil uses AI to optimise:</a:t>
            </a:r>
          </a:p>
          <a:p>
            <a:pPr marL="171450" lvl="0" indent="-171450">
              <a:buFont typeface="Arial" panose="020B0604020202020204" pitchFamily="34" charset="0"/>
              <a:buChar char="•"/>
            </a:pPr>
            <a:r>
              <a:rPr lang="en-IE" sz="1200" noProof="0"/>
              <a:t>Large‑scale crop production</a:t>
            </a:r>
          </a:p>
          <a:p>
            <a:pPr marL="171450" lvl="0" indent="-171450">
              <a:buFont typeface="Arial" panose="020B0604020202020204" pitchFamily="34" charset="0"/>
              <a:buChar char="•"/>
            </a:pPr>
            <a:r>
              <a:rPr lang="en-IE" sz="1200" noProof="0"/>
              <a:t>Satellite‑based monitoring</a:t>
            </a:r>
          </a:p>
          <a:p>
            <a:pPr marL="171450" indent="-171450">
              <a:buFont typeface="Arial" panose="020B0604020202020204" pitchFamily="34" charset="0"/>
              <a:buChar char="•"/>
            </a:pPr>
            <a:r>
              <a:rPr lang="en-IE" sz="1200" noProof="0"/>
              <a:t>Precision livestock management</a:t>
            </a:r>
          </a:p>
        </p:txBody>
      </p:sp>
      <p:cxnSp>
        <p:nvCxnSpPr>
          <p:cNvPr id="17" name="Connettore diritto 16">
            <a:extLst>
              <a:ext uri="{FF2B5EF4-FFF2-40B4-BE49-F238E27FC236}">
                <a16:creationId xmlns:a16="http://schemas.microsoft.com/office/drawing/2014/main" id="{60CECE43-3E84-C87C-C217-58C959A2E84F}"/>
              </a:ext>
            </a:extLst>
          </p:cNvPr>
          <p:cNvCxnSpPr>
            <a:cxnSpLocks/>
          </p:cNvCxnSpPr>
          <p:nvPr/>
        </p:nvCxnSpPr>
        <p:spPr>
          <a:xfrm flipV="1">
            <a:off x="2626746" y="4277360"/>
            <a:ext cx="1965574" cy="772654"/>
          </a:xfrm>
          <a:prstGeom prst="line">
            <a:avLst/>
          </a:prstGeom>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8338EAF7-C2F7-E50E-A8F8-3FFAC98FF068}"/>
              </a:ext>
            </a:extLst>
          </p:cNvPr>
          <p:cNvSpPr txBox="1"/>
          <p:nvPr/>
        </p:nvSpPr>
        <p:spPr>
          <a:xfrm>
            <a:off x="8540746" y="1316980"/>
            <a:ext cx="2421893" cy="1015663"/>
          </a:xfrm>
          <a:prstGeom prst="rect">
            <a:avLst/>
          </a:prstGeom>
          <a:noFill/>
          <a:ln>
            <a:solidFill>
              <a:schemeClr val="accent1"/>
            </a:solidFill>
          </a:ln>
        </p:spPr>
        <p:txBody>
          <a:bodyPr wrap="square" rtlCol="0">
            <a:spAutoFit/>
          </a:bodyPr>
          <a:lstStyle/>
          <a:p>
            <a:r>
              <a:rPr lang="en-IE" sz="1200" b="1" noProof="0"/>
              <a:t>🇯🇵 4. Japan</a:t>
            </a:r>
          </a:p>
          <a:p>
            <a:r>
              <a:rPr lang="en-IE" sz="1200" noProof="0"/>
              <a:t>Japan integrates AI heavily in:</a:t>
            </a:r>
          </a:p>
          <a:p>
            <a:pPr marL="171450" lvl="0" indent="-171450">
              <a:buFont typeface="Arial" panose="020B0604020202020204" pitchFamily="34" charset="0"/>
              <a:buChar char="•"/>
            </a:pPr>
            <a:r>
              <a:rPr lang="en-IE" sz="1200" noProof="0"/>
              <a:t>Robotic harvesting</a:t>
            </a:r>
          </a:p>
          <a:p>
            <a:pPr marL="171450" lvl="0" indent="-171450">
              <a:buFont typeface="Arial" panose="020B0604020202020204" pitchFamily="34" charset="0"/>
              <a:buChar char="•"/>
            </a:pPr>
            <a:r>
              <a:rPr lang="en-IE" sz="1200" noProof="0"/>
              <a:t>Smart greenhouses</a:t>
            </a:r>
          </a:p>
          <a:p>
            <a:pPr marL="171450" indent="-171450">
              <a:buFont typeface="Arial" panose="020B0604020202020204" pitchFamily="34" charset="0"/>
              <a:buChar char="•"/>
            </a:pPr>
            <a:r>
              <a:rPr lang="en-IE" sz="1200" noProof="0"/>
              <a:t>Automated livestock monitoring</a:t>
            </a:r>
          </a:p>
        </p:txBody>
      </p:sp>
      <p:cxnSp>
        <p:nvCxnSpPr>
          <p:cNvPr id="20" name="Connettore diritto 19">
            <a:extLst>
              <a:ext uri="{FF2B5EF4-FFF2-40B4-BE49-F238E27FC236}">
                <a16:creationId xmlns:a16="http://schemas.microsoft.com/office/drawing/2014/main" id="{7794013F-C525-4715-9571-CC0C6D0B6341}"/>
              </a:ext>
            </a:extLst>
          </p:cNvPr>
          <p:cNvCxnSpPr>
            <a:cxnSpLocks/>
          </p:cNvCxnSpPr>
          <p:nvPr/>
        </p:nvCxnSpPr>
        <p:spPr>
          <a:xfrm flipV="1">
            <a:off x="7604023" y="2347844"/>
            <a:ext cx="1612381" cy="1029096"/>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7504C9F6-DA4F-A350-B238-DC71DEF451BA}"/>
              </a:ext>
            </a:extLst>
          </p:cNvPr>
          <p:cNvSpPr txBox="1"/>
          <p:nvPr/>
        </p:nvSpPr>
        <p:spPr>
          <a:xfrm>
            <a:off x="8771570" y="2624903"/>
            <a:ext cx="2622048" cy="1384995"/>
          </a:xfrm>
          <a:prstGeom prst="rect">
            <a:avLst/>
          </a:prstGeom>
          <a:noFill/>
          <a:ln>
            <a:solidFill>
              <a:schemeClr val="accent1"/>
            </a:solidFill>
          </a:ln>
        </p:spPr>
        <p:txBody>
          <a:bodyPr wrap="square" rtlCol="0">
            <a:spAutoFit/>
          </a:bodyPr>
          <a:lstStyle/>
          <a:p>
            <a:r>
              <a:rPr lang="en-IE" sz="1200" b="1" noProof="0"/>
              <a:t>🇨🇳 5. China</a:t>
            </a:r>
          </a:p>
          <a:p>
            <a:r>
              <a:rPr lang="en-IE" sz="1200" noProof="0"/>
              <a:t>China is rapidly scaling AI in agriculture through:</a:t>
            </a:r>
          </a:p>
          <a:p>
            <a:pPr marL="171450" lvl="0" indent="-171450">
              <a:buFont typeface="Arial" panose="020B0604020202020204" pitchFamily="34" charset="0"/>
              <a:buChar char="•"/>
            </a:pPr>
            <a:r>
              <a:rPr lang="en-IE" sz="1200" noProof="0"/>
              <a:t>Drone‑based crop spraying</a:t>
            </a:r>
          </a:p>
          <a:p>
            <a:pPr marL="171450" lvl="0" indent="-171450">
              <a:buFont typeface="Arial" panose="020B0604020202020204" pitchFamily="34" charset="0"/>
              <a:buChar char="•"/>
            </a:pPr>
            <a:r>
              <a:rPr lang="en-IE" sz="1200" noProof="0"/>
              <a:t>Smart farming platforms</a:t>
            </a:r>
          </a:p>
          <a:p>
            <a:pPr marL="171450" indent="-171450">
              <a:buFont typeface="Arial" panose="020B0604020202020204" pitchFamily="34" charset="0"/>
              <a:buChar char="•"/>
            </a:pPr>
            <a:r>
              <a:rPr lang="en-IE" sz="1200" noProof="0"/>
              <a:t>Government‑backed digital agriculture programs</a:t>
            </a:r>
          </a:p>
        </p:txBody>
      </p:sp>
      <p:cxnSp>
        <p:nvCxnSpPr>
          <p:cNvPr id="23" name="Connettore diritto 22">
            <a:extLst>
              <a:ext uri="{FF2B5EF4-FFF2-40B4-BE49-F238E27FC236}">
                <a16:creationId xmlns:a16="http://schemas.microsoft.com/office/drawing/2014/main" id="{43D334B7-2BEB-093E-1DBD-3F8F1E72E221}"/>
              </a:ext>
            </a:extLst>
          </p:cNvPr>
          <p:cNvCxnSpPr>
            <a:cxnSpLocks/>
            <a:endCxn id="40" idx="0"/>
          </p:cNvCxnSpPr>
          <p:nvPr/>
        </p:nvCxnSpPr>
        <p:spPr>
          <a:xfrm>
            <a:off x="6664747" y="3712527"/>
            <a:ext cx="3417847" cy="1154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951720FD-D408-1E1E-B311-1C04A15C3BED}"/>
              </a:ext>
            </a:extLst>
          </p:cNvPr>
          <p:cNvCxnSpPr>
            <a:cxnSpLocks/>
          </p:cNvCxnSpPr>
          <p:nvPr/>
        </p:nvCxnSpPr>
        <p:spPr>
          <a:xfrm flipV="1">
            <a:off x="7182481" y="3317400"/>
            <a:ext cx="1589089" cy="178969"/>
          </a:xfrm>
          <a:prstGeom prst="line">
            <a:avLst/>
          </a:prstGeom>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A7D9D601-2FA8-B7DB-1579-9083D37BE5D9}"/>
              </a:ext>
            </a:extLst>
          </p:cNvPr>
          <p:cNvSpPr txBox="1"/>
          <p:nvPr/>
        </p:nvSpPr>
        <p:spPr>
          <a:xfrm>
            <a:off x="3436866" y="5050508"/>
            <a:ext cx="2466342" cy="1384995"/>
          </a:xfrm>
          <a:prstGeom prst="rect">
            <a:avLst/>
          </a:prstGeom>
          <a:noFill/>
          <a:ln>
            <a:solidFill>
              <a:schemeClr val="accent1"/>
            </a:solidFill>
          </a:ln>
        </p:spPr>
        <p:txBody>
          <a:bodyPr wrap="square" rtlCol="0">
            <a:spAutoFit/>
          </a:bodyPr>
          <a:lstStyle/>
          <a:p>
            <a:r>
              <a:rPr lang="en-IE" sz="1200" b="1" noProof="0"/>
              <a:t>🇳🇱 2. Netherlands</a:t>
            </a:r>
          </a:p>
          <a:p>
            <a:r>
              <a:rPr lang="en-IE" sz="1200" noProof="0"/>
              <a:t>Despite its small size, the Netherlands is a powerhouse in agricultural innovation, using AI for:</a:t>
            </a:r>
          </a:p>
          <a:p>
            <a:pPr marL="171450" lvl="0" indent="-171450">
              <a:buFont typeface="Arial" panose="020B0604020202020204" pitchFamily="34" charset="0"/>
              <a:buChar char="•"/>
            </a:pPr>
            <a:r>
              <a:rPr lang="en-IE" sz="1200" noProof="0"/>
              <a:t>Greenhouse automation</a:t>
            </a:r>
          </a:p>
          <a:p>
            <a:pPr marL="171450" lvl="0" indent="-171450">
              <a:buFont typeface="Arial" panose="020B0604020202020204" pitchFamily="34" charset="0"/>
              <a:buChar char="•"/>
            </a:pPr>
            <a:r>
              <a:rPr lang="en-IE" sz="1200" noProof="0"/>
              <a:t>High‑tech crop monitoring</a:t>
            </a:r>
          </a:p>
          <a:p>
            <a:pPr marL="171450" indent="-171450">
              <a:buFont typeface="Arial" panose="020B0604020202020204" pitchFamily="34" charset="0"/>
              <a:buChar char="•"/>
            </a:pPr>
            <a:r>
              <a:rPr lang="en-IE" sz="1200" noProof="0"/>
              <a:t>Sustainable food production</a:t>
            </a:r>
          </a:p>
        </p:txBody>
      </p:sp>
      <p:cxnSp>
        <p:nvCxnSpPr>
          <p:cNvPr id="27" name="Connettore diritto 26">
            <a:extLst>
              <a:ext uri="{FF2B5EF4-FFF2-40B4-BE49-F238E27FC236}">
                <a16:creationId xmlns:a16="http://schemas.microsoft.com/office/drawing/2014/main" id="{3C7238F7-4646-E79B-8A9F-24F675EF4116}"/>
              </a:ext>
            </a:extLst>
          </p:cNvPr>
          <p:cNvCxnSpPr>
            <a:cxnSpLocks/>
            <a:endCxn id="26" idx="0"/>
          </p:cNvCxnSpPr>
          <p:nvPr/>
        </p:nvCxnSpPr>
        <p:spPr>
          <a:xfrm flipH="1">
            <a:off x="4670037" y="2936240"/>
            <a:ext cx="800824" cy="2114268"/>
          </a:xfrm>
          <a:prstGeom prst="line">
            <a:avLst/>
          </a:prstGeom>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559BA51-B1D0-95C6-1043-5E837B7DE662}"/>
              </a:ext>
            </a:extLst>
          </p:cNvPr>
          <p:cNvSpPr txBox="1"/>
          <p:nvPr/>
        </p:nvSpPr>
        <p:spPr>
          <a:xfrm>
            <a:off x="8771570" y="4867282"/>
            <a:ext cx="2622048" cy="1569660"/>
          </a:xfrm>
          <a:prstGeom prst="rect">
            <a:avLst/>
          </a:prstGeom>
          <a:noFill/>
          <a:ln>
            <a:solidFill>
              <a:schemeClr val="accent1"/>
            </a:solidFill>
          </a:ln>
        </p:spPr>
        <p:txBody>
          <a:bodyPr wrap="square" rtlCol="0">
            <a:spAutoFit/>
          </a:bodyPr>
          <a:lstStyle/>
          <a:p>
            <a:r>
              <a:rPr lang="en-IE" sz="1200" b="1" noProof="0"/>
              <a:t>🇮🇳 6. India</a:t>
            </a:r>
          </a:p>
          <a:p>
            <a:r>
              <a:rPr lang="en-IE" sz="1200" noProof="0"/>
              <a:t>India is expanding AI adoption to support millions of farmers, focusing on:</a:t>
            </a:r>
          </a:p>
          <a:p>
            <a:pPr marL="171450" lvl="0" indent="-171450">
              <a:buFont typeface="Arial" panose="020B0604020202020204" pitchFamily="34" charset="0"/>
              <a:buChar char="•"/>
            </a:pPr>
            <a:r>
              <a:rPr lang="en-IE" sz="1200" noProof="0"/>
              <a:t>Predictive analytics for weather and crop yields</a:t>
            </a:r>
          </a:p>
          <a:p>
            <a:pPr marL="171450" lvl="0" indent="-171450">
              <a:buFont typeface="Arial" panose="020B0604020202020204" pitchFamily="34" charset="0"/>
              <a:buChar char="•"/>
            </a:pPr>
            <a:r>
              <a:rPr lang="en-IE" sz="1200" noProof="0"/>
              <a:t>Mobile‑based AI advisory tools</a:t>
            </a:r>
          </a:p>
          <a:p>
            <a:pPr marL="171450" indent="-171450">
              <a:buFont typeface="Arial" panose="020B0604020202020204" pitchFamily="34" charset="0"/>
              <a:buChar char="•"/>
            </a:pPr>
            <a:r>
              <a:rPr lang="en-IE" sz="1200" noProof="0"/>
              <a:t>Public‑private partnerships</a:t>
            </a:r>
          </a:p>
        </p:txBody>
      </p:sp>
      <p:sp>
        <p:nvSpPr>
          <p:cNvPr id="41" name="CasellaDiTesto 40">
            <a:extLst>
              <a:ext uri="{FF2B5EF4-FFF2-40B4-BE49-F238E27FC236}">
                <a16:creationId xmlns:a16="http://schemas.microsoft.com/office/drawing/2014/main" id="{F98EA412-817F-1622-AA82-12CD9D3CFF4E}"/>
              </a:ext>
            </a:extLst>
          </p:cNvPr>
          <p:cNvSpPr txBox="1"/>
          <p:nvPr/>
        </p:nvSpPr>
        <p:spPr>
          <a:xfrm>
            <a:off x="6049444" y="4911017"/>
            <a:ext cx="2622048" cy="1200329"/>
          </a:xfrm>
          <a:prstGeom prst="rect">
            <a:avLst/>
          </a:prstGeom>
          <a:noFill/>
          <a:ln>
            <a:solidFill>
              <a:schemeClr val="accent1"/>
            </a:solidFill>
          </a:ln>
        </p:spPr>
        <p:txBody>
          <a:bodyPr wrap="square" rtlCol="0">
            <a:spAutoFit/>
          </a:bodyPr>
          <a:lstStyle/>
          <a:p>
            <a:r>
              <a:rPr lang="en-IE" sz="1200" b="1" noProof="0"/>
              <a:t>🇮🇱 3. Israel</a:t>
            </a:r>
          </a:p>
          <a:p>
            <a:r>
              <a:rPr lang="en-IE" sz="1200" noProof="0"/>
              <a:t>Israel is known for cutting‑edge ag‑tech, including:</a:t>
            </a:r>
          </a:p>
          <a:p>
            <a:pPr marL="171450" lvl="0" indent="-171450">
              <a:buFont typeface="Arial" panose="020B0604020202020204" pitchFamily="34" charset="0"/>
              <a:buChar char="•"/>
            </a:pPr>
            <a:r>
              <a:rPr lang="en-IE" sz="1200" noProof="0"/>
              <a:t>AI‑powered irrigation systems</a:t>
            </a:r>
          </a:p>
          <a:p>
            <a:pPr marL="171450" lvl="0" indent="-171450">
              <a:buFont typeface="Arial" panose="020B0604020202020204" pitchFamily="34" charset="0"/>
              <a:buChar char="•"/>
            </a:pPr>
            <a:r>
              <a:rPr lang="en-IE" sz="1200" noProof="0"/>
              <a:t>Computer‑vision crop monitoring</a:t>
            </a:r>
          </a:p>
          <a:p>
            <a:pPr marL="171450" indent="-171450">
              <a:buFont typeface="Arial" panose="020B0604020202020204" pitchFamily="34" charset="0"/>
              <a:buChar char="•"/>
            </a:pPr>
            <a:r>
              <a:rPr lang="en-IE" sz="1200" noProof="0"/>
              <a:t>Early‑stage disease detection tools</a:t>
            </a:r>
          </a:p>
        </p:txBody>
      </p:sp>
      <p:cxnSp>
        <p:nvCxnSpPr>
          <p:cNvPr id="42" name="Connettore diritto 41">
            <a:extLst>
              <a:ext uri="{FF2B5EF4-FFF2-40B4-BE49-F238E27FC236}">
                <a16:creationId xmlns:a16="http://schemas.microsoft.com/office/drawing/2014/main" id="{3A14F44B-6A37-EC06-66D7-88FE95797B4B}"/>
              </a:ext>
            </a:extLst>
          </p:cNvPr>
          <p:cNvCxnSpPr>
            <a:cxnSpLocks/>
            <a:endCxn id="41" idx="0"/>
          </p:cNvCxnSpPr>
          <p:nvPr/>
        </p:nvCxnSpPr>
        <p:spPr>
          <a:xfrm>
            <a:off x="5965661" y="3356280"/>
            <a:ext cx="1394807" cy="15547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030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37D9B-4CE1-7197-7140-499B0F10EC0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A54292B-90B6-11BF-7DA5-B47374A221AD}"/>
              </a:ext>
            </a:extLst>
          </p:cNvPr>
          <p:cNvSpPr>
            <a:spLocks noGrp="1"/>
          </p:cNvSpPr>
          <p:nvPr>
            <p:ph type="body" sz="quarter" idx="18"/>
          </p:nvPr>
        </p:nvSpPr>
        <p:spPr>
          <a:xfrm>
            <a:off x="798381" y="1504041"/>
            <a:ext cx="10595237" cy="3849918"/>
          </a:xfrm>
          <a:prstGeom prst="rect">
            <a:avLst/>
          </a:prstGeom>
        </p:spPr>
        <p:txBody>
          <a:bodyPr/>
          <a:lstStyle/>
          <a:p>
            <a:pPr marL="0" indent="0"/>
            <a:r>
              <a:rPr lang="en-IE" noProof="0" dirty="0"/>
              <a:t>In </a:t>
            </a:r>
            <a:r>
              <a:rPr lang="en-IE" noProof="0" dirty="0" err="1"/>
              <a:t>Barmati</a:t>
            </a:r>
            <a:r>
              <a:rPr lang="en-IE" noProof="0" dirty="0"/>
              <a:t>, India, Sugarcane farming has been a crucial agricultural practice, but traditional agricultural approaches and tools lead to high costs and inefficiencies. The company Map my Crop implemented its Satellite Crop Monitoring Platform to improve sugarcane cultivation. Using AI-driven agronomic advisory and precision agriculture techniques, the company helped farmers in improving productivity, reducing cost and promoting the health of the crop. </a:t>
            </a:r>
          </a:p>
          <a:p>
            <a:pPr marL="0" indent="0"/>
            <a:r>
              <a:rPr lang="en-IE" b="1" noProof="0" dirty="0"/>
              <a:t>Objective</a:t>
            </a:r>
            <a:r>
              <a:rPr lang="en-IE" noProof="0" dirty="0"/>
              <a:t>: Enhancing Sugarcane Crop Quality and Yield while optimising resource utilisation. </a:t>
            </a:r>
          </a:p>
          <a:p>
            <a:pPr marL="0" indent="0"/>
            <a:r>
              <a:rPr lang="en-IE" b="1" noProof="0" dirty="0"/>
              <a:t>Solution: </a:t>
            </a:r>
            <a:r>
              <a:rPr lang="en-IE" noProof="0" dirty="0"/>
              <a:t>Use of a satellite crop monitoring platform which offered</a:t>
            </a:r>
          </a:p>
          <a:p>
            <a:pPr marL="342900" indent="-342900">
              <a:buFontTx/>
              <a:buChar char="-"/>
            </a:pPr>
            <a:r>
              <a:rPr lang="en-IE" noProof="0" dirty="0"/>
              <a:t>Real time insights</a:t>
            </a:r>
          </a:p>
          <a:p>
            <a:pPr marL="342900" indent="-342900">
              <a:buFontTx/>
              <a:buChar char="-"/>
            </a:pPr>
            <a:r>
              <a:rPr lang="en-IE" noProof="0" dirty="0"/>
              <a:t>Detection of potential challenges</a:t>
            </a:r>
          </a:p>
          <a:p>
            <a:pPr marL="342900" indent="-342900">
              <a:buFontTx/>
              <a:buChar char="-"/>
            </a:pPr>
            <a:r>
              <a:rPr lang="en-IE" noProof="0" dirty="0"/>
              <a:t>Precession farming recommendations </a:t>
            </a:r>
          </a:p>
          <a:p>
            <a:pPr marL="342900" indent="-342900">
              <a:buFontTx/>
              <a:buChar char="-"/>
            </a:pPr>
            <a:endParaRPr lang="en-IE" noProof="0" dirty="0"/>
          </a:p>
        </p:txBody>
      </p:sp>
      <p:sp>
        <p:nvSpPr>
          <p:cNvPr id="5" name="Text Placeholder 4">
            <a:extLst>
              <a:ext uri="{FF2B5EF4-FFF2-40B4-BE49-F238E27FC236}">
                <a16:creationId xmlns:a16="http://schemas.microsoft.com/office/drawing/2014/main" id="{DB296CF1-D9DD-739F-2766-360D2B18B3C7}"/>
              </a:ext>
            </a:extLst>
          </p:cNvPr>
          <p:cNvSpPr>
            <a:spLocks noGrp="1"/>
          </p:cNvSpPr>
          <p:nvPr>
            <p:ph type="body" sz="quarter" idx="16"/>
          </p:nvPr>
        </p:nvSpPr>
        <p:spPr>
          <a:prstGeom prst="rect">
            <a:avLst/>
          </a:prstGeom>
        </p:spPr>
        <p:txBody>
          <a:bodyPr/>
          <a:lstStyle/>
          <a:p>
            <a:r>
              <a:rPr lang="en-IE" noProof="0" dirty="0"/>
              <a:t>Case study: Transforming sugarcane </a:t>
            </a:r>
            <a:r>
              <a:rPr lang="en-IE" dirty="0"/>
              <a:t>f</a:t>
            </a:r>
            <a:r>
              <a:rPr lang="en-IE" noProof="0" dirty="0"/>
              <a:t>arming with AI</a:t>
            </a:r>
          </a:p>
          <a:p>
            <a:endParaRPr lang="en-IE" noProof="0" dirty="0"/>
          </a:p>
        </p:txBody>
      </p:sp>
      <p:sp>
        <p:nvSpPr>
          <p:cNvPr id="2" name="CasellaDiTesto 1">
            <a:extLst>
              <a:ext uri="{FF2B5EF4-FFF2-40B4-BE49-F238E27FC236}">
                <a16:creationId xmlns:a16="http://schemas.microsoft.com/office/drawing/2014/main" id="{FE8BCEBB-A50F-F111-D5DC-E7BF13FDF41E}"/>
              </a:ext>
            </a:extLst>
          </p:cNvPr>
          <p:cNvSpPr txBox="1"/>
          <p:nvPr/>
        </p:nvSpPr>
        <p:spPr>
          <a:xfrm>
            <a:off x="7832271" y="5353959"/>
            <a:ext cx="2258786" cy="369332"/>
          </a:xfrm>
          <a:prstGeom prst="rect">
            <a:avLst/>
          </a:prstGeom>
          <a:noFill/>
        </p:spPr>
        <p:txBody>
          <a:bodyPr wrap="square" rtlCol="0">
            <a:spAutoFit/>
          </a:bodyPr>
          <a:lstStyle/>
          <a:p>
            <a:r>
              <a:rPr lang="en-IE" noProof="0" dirty="0">
                <a:hlinkClick r:id="rId2"/>
              </a:rPr>
              <a:t>For more details</a:t>
            </a:r>
            <a:endParaRPr lang="en-IE" noProof="0" dirty="0"/>
          </a:p>
        </p:txBody>
      </p:sp>
    </p:spTree>
    <p:extLst>
      <p:ext uri="{BB962C8B-B14F-4D97-AF65-F5344CB8AC3E}">
        <p14:creationId xmlns:p14="http://schemas.microsoft.com/office/powerpoint/2010/main" val="1372145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DDFC7-5671-C23C-2F30-B8EE81A185E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1F3FEC1-0F13-1017-F85A-AA26762B3814}"/>
              </a:ext>
            </a:extLst>
          </p:cNvPr>
          <p:cNvSpPr>
            <a:spLocks noGrp="1"/>
          </p:cNvSpPr>
          <p:nvPr>
            <p:ph type="body" sz="quarter" idx="18"/>
          </p:nvPr>
        </p:nvSpPr>
        <p:spPr>
          <a:xfrm>
            <a:off x="6613876" y="1452064"/>
            <a:ext cx="5263164" cy="4377696"/>
          </a:xfrm>
        </p:spPr>
        <p:txBody>
          <a:bodyPr/>
          <a:lstStyle/>
          <a:p>
            <a:pPr marL="0" indent="0" fontAlgn="base"/>
            <a:r>
              <a:rPr lang="en-IE" noProof="0" dirty="0"/>
              <a:t>Across Europe, the EU’s agricultural policies promote AI adoption in global agriculture, accounting for 5% of worldwide AI applications in farming.</a:t>
            </a:r>
          </a:p>
          <a:p>
            <a:pPr marL="0" indent="0" fontAlgn="base"/>
            <a:r>
              <a:rPr lang="en-IE" noProof="0" dirty="0"/>
              <a:t>AI-powered soil analysis optimises fertiliser use.</a:t>
            </a:r>
          </a:p>
          <a:p>
            <a:pPr marL="0" indent="0" fontAlgn="base"/>
            <a:r>
              <a:rPr lang="en-IE" noProof="0" dirty="0"/>
              <a:t>European Agrifood Tech companies enhance precision agriculture.</a:t>
            </a:r>
          </a:p>
          <a:p>
            <a:pPr marL="0" indent="0" fontAlgn="base"/>
            <a:r>
              <a:rPr lang="en-IE" noProof="0" dirty="0"/>
              <a:t>Smart farms with AI automation reduce carbon footprints.</a:t>
            </a:r>
          </a:p>
        </p:txBody>
      </p:sp>
      <p:sp>
        <p:nvSpPr>
          <p:cNvPr id="7" name="Text Placeholder 6">
            <a:extLst>
              <a:ext uri="{FF2B5EF4-FFF2-40B4-BE49-F238E27FC236}">
                <a16:creationId xmlns:a16="http://schemas.microsoft.com/office/drawing/2014/main" id="{3FA7F486-2B04-77DC-1688-24B4878BBFFE}"/>
              </a:ext>
            </a:extLst>
          </p:cNvPr>
          <p:cNvSpPr>
            <a:spLocks noGrp="1"/>
          </p:cNvSpPr>
          <p:nvPr>
            <p:ph type="body" sz="quarter" idx="16"/>
          </p:nvPr>
        </p:nvSpPr>
        <p:spPr>
          <a:xfrm>
            <a:off x="6613876" y="226564"/>
            <a:ext cx="4757375" cy="992652"/>
          </a:xfrm>
        </p:spPr>
        <p:txBody>
          <a:bodyPr/>
          <a:lstStyle/>
          <a:p>
            <a:r>
              <a:rPr lang="en-IE" noProof="0" dirty="0"/>
              <a:t>EU and AI in agriculture</a:t>
            </a:r>
          </a:p>
        </p:txBody>
      </p:sp>
      <p:sp>
        <p:nvSpPr>
          <p:cNvPr id="17" name="Freeform 16">
            <a:extLst>
              <a:ext uri="{FF2B5EF4-FFF2-40B4-BE49-F238E27FC236}">
                <a16:creationId xmlns:a16="http://schemas.microsoft.com/office/drawing/2014/main" id="{A0B67795-0461-2B7A-E929-037F54E698D3}"/>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4" name="Segnaposto immagine 3">
            <a:extLst>
              <a:ext uri="{FF2B5EF4-FFF2-40B4-BE49-F238E27FC236}">
                <a16:creationId xmlns:a16="http://schemas.microsoft.com/office/drawing/2014/main" id="{4A85077C-B997-1F9A-B464-8AD50C34D004}"/>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a:xfrm>
            <a:off x="944880" y="524738"/>
            <a:ext cx="5359118" cy="5723812"/>
          </a:xfrm>
          <a:prstGeom prst="rect">
            <a:avLst/>
          </a:prstGeom>
        </p:spPr>
      </p:pic>
      <p:sp>
        <p:nvSpPr>
          <p:cNvPr id="5" name="CasellaDiTesto 4">
            <a:extLst>
              <a:ext uri="{FF2B5EF4-FFF2-40B4-BE49-F238E27FC236}">
                <a16:creationId xmlns:a16="http://schemas.microsoft.com/office/drawing/2014/main" id="{6F0F8C56-4F4D-5CBF-082E-1B9009D39920}"/>
              </a:ext>
            </a:extLst>
          </p:cNvPr>
          <p:cNvSpPr txBox="1"/>
          <p:nvPr/>
        </p:nvSpPr>
        <p:spPr>
          <a:xfrm>
            <a:off x="121400" y="422402"/>
            <a:ext cx="2256040" cy="1200329"/>
          </a:xfrm>
          <a:prstGeom prst="rect">
            <a:avLst/>
          </a:prstGeom>
          <a:noFill/>
          <a:ln>
            <a:solidFill>
              <a:schemeClr val="accent1"/>
            </a:solidFill>
          </a:ln>
        </p:spPr>
        <p:txBody>
          <a:bodyPr wrap="square" rtlCol="0">
            <a:spAutoFit/>
          </a:bodyPr>
          <a:lstStyle/>
          <a:p>
            <a:r>
              <a:rPr lang="en-IE" sz="1200" b="1" noProof="0"/>
              <a:t>Netherlands</a:t>
            </a:r>
          </a:p>
          <a:p>
            <a:pPr marL="171450" indent="-171450">
              <a:buFont typeface="Arial" panose="020B0604020202020204" pitchFamily="34" charset="0"/>
              <a:buChar char="•"/>
            </a:pPr>
            <a:r>
              <a:rPr lang="en-IE" sz="1200" noProof="0"/>
              <a:t>Pioneer in smart greenhouses and precision horticulture</a:t>
            </a:r>
          </a:p>
          <a:p>
            <a:pPr marL="171450" indent="-171450">
              <a:buFont typeface="Arial" panose="020B0604020202020204" pitchFamily="34" charset="0"/>
              <a:buChar char="•"/>
            </a:pPr>
            <a:r>
              <a:rPr lang="en-IE" sz="1200" noProof="0"/>
              <a:t>Heavy use of sensors, robotics, and climate‑control AI</a:t>
            </a:r>
          </a:p>
        </p:txBody>
      </p:sp>
      <p:sp>
        <p:nvSpPr>
          <p:cNvPr id="6" name="CasellaDiTesto 5">
            <a:extLst>
              <a:ext uri="{FF2B5EF4-FFF2-40B4-BE49-F238E27FC236}">
                <a16:creationId xmlns:a16="http://schemas.microsoft.com/office/drawing/2014/main" id="{33BCE813-832D-2F8B-58B5-D8514269F49B}"/>
              </a:ext>
            </a:extLst>
          </p:cNvPr>
          <p:cNvSpPr txBox="1"/>
          <p:nvPr/>
        </p:nvSpPr>
        <p:spPr>
          <a:xfrm>
            <a:off x="4645183" y="2316643"/>
            <a:ext cx="1572737" cy="1754326"/>
          </a:xfrm>
          <a:prstGeom prst="rect">
            <a:avLst/>
          </a:prstGeom>
          <a:noFill/>
          <a:ln>
            <a:solidFill>
              <a:schemeClr val="accent1"/>
            </a:solidFill>
          </a:ln>
        </p:spPr>
        <p:txBody>
          <a:bodyPr wrap="square" rtlCol="0">
            <a:spAutoFit/>
          </a:bodyPr>
          <a:lstStyle/>
          <a:p>
            <a:r>
              <a:rPr lang="en-IE" sz="1200" b="1" noProof="0"/>
              <a:t>Germany</a:t>
            </a:r>
          </a:p>
          <a:p>
            <a:pPr marL="171450" indent="-171450">
              <a:buFont typeface="Arial" panose="020B0604020202020204" pitchFamily="34" charset="0"/>
              <a:buChar char="•"/>
            </a:pPr>
            <a:r>
              <a:rPr lang="en-IE" sz="1200" noProof="0"/>
              <a:t>Strong engineering sector</a:t>
            </a:r>
          </a:p>
          <a:p>
            <a:pPr marL="171450" indent="-171450">
              <a:buFont typeface="Arial" panose="020B0604020202020204" pitchFamily="34" charset="0"/>
              <a:buChar char="•"/>
            </a:pPr>
            <a:r>
              <a:rPr lang="en-IE" sz="1200" noProof="0"/>
              <a:t>AI used for machinery automation, livestock monitoring, and soil analysis</a:t>
            </a:r>
            <a:endParaRPr lang="en-IE" sz="1200" noProof="0">
              <a:effectLst/>
            </a:endParaRPr>
          </a:p>
        </p:txBody>
      </p:sp>
      <p:sp>
        <p:nvSpPr>
          <p:cNvPr id="10" name="CasellaDiTesto 9">
            <a:extLst>
              <a:ext uri="{FF2B5EF4-FFF2-40B4-BE49-F238E27FC236}">
                <a16:creationId xmlns:a16="http://schemas.microsoft.com/office/drawing/2014/main" id="{9BFA6728-BC76-52B5-41F7-B7EC501500BA}"/>
              </a:ext>
            </a:extLst>
          </p:cNvPr>
          <p:cNvSpPr txBox="1"/>
          <p:nvPr/>
        </p:nvSpPr>
        <p:spPr>
          <a:xfrm>
            <a:off x="269425" y="1645700"/>
            <a:ext cx="2108015" cy="1015663"/>
          </a:xfrm>
          <a:prstGeom prst="rect">
            <a:avLst/>
          </a:prstGeom>
          <a:noFill/>
          <a:ln>
            <a:solidFill>
              <a:schemeClr val="accent1"/>
            </a:solidFill>
          </a:ln>
        </p:spPr>
        <p:txBody>
          <a:bodyPr wrap="square">
            <a:spAutoFit/>
          </a:bodyPr>
          <a:lstStyle/>
          <a:p>
            <a:pPr>
              <a:buNone/>
            </a:pPr>
            <a:r>
              <a:rPr lang="en-IE" sz="1200" b="1" noProof="0">
                <a:effectLst/>
              </a:rPr>
              <a:t>France</a:t>
            </a:r>
          </a:p>
          <a:p>
            <a:pPr>
              <a:buFont typeface="Arial" panose="020B0604020202020204" pitchFamily="34" charset="0"/>
              <a:buChar char="•"/>
            </a:pPr>
            <a:r>
              <a:rPr lang="en-IE" sz="1200" noProof="0">
                <a:effectLst/>
              </a:rPr>
              <a:t>Large agricultural sector</a:t>
            </a:r>
          </a:p>
          <a:p>
            <a:pPr>
              <a:buFont typeface="Arial" panose="020B0604020202020204" pitchFamily="34" charset="0"/>
              <a:buChar char="•"/>
            </a:pPr>
            <a:r>
              <a:rPr lang="en-IE" sz="1200" noProof="0">
                <a:effectLst/>
              </a:rPr>
              <a:t>AI applied to vineyards, crop disease detection, and supply‑chain optimisation</a:t>
            </a:r>
          </a:p>
        </p:txBody>
      </p:sp>
      <p:sp>
        <p:nvSpPr>
          <p:cNvPr id="12" name="CasellaDiTesto 11">
            <a:extLst>
              <a:ext uri="{FF2B5EF4-FFF2-40B4-BE49-F238E27FC236}">
                <a16:creationId xmlns:a16="http://schemas.microsoft.com/office/drawing/2014/main" id="{74F1D68D-1E02-F186-619B-37AD4E0D3B96}"/>
              </a:ext>
            </a:extLst>
          </p:cNvPr>
          <p:cNvSpPr txBox="1"/>
          <p:nvPr/>
        </p:nvSpPr>
        <p:spPr>
          <a:xfrm>
            <a:off x="48847" y="4070969"/>
            <a:ext cx="1189240" cy="1754326"/>
          </a:xfrm>
          <a:prstGeom prst="rect">
            <a:avLst/>
          </a:prstGeom>
          <a:noFill/>
          <a:ln>
            <a:solidFill>
              <a:schemeClr val="accent1"/>
            </a:solidFill>
          </a:ln>
        </p:spPr>
        <p:txBody>
          <a:bodyPr wrap="square">
            <a:spAutoFit/>
          </a:bodyPr>
          <a:lstStyle/>
          <a:p>
            <a:pPr>
              <a:buNone/>
            </a:pPr>
            <a:r>
              <a:rPr lang="en-IE" sz="1200" b="1" noProof="0">
                <a:effectLst/>
              </a:rPr>
              <a:t>Spain</a:t>
            </a:r>
          </a:p>
          <a:p>
            <a:pPr>
              <a:buFont typeface="Arial" panose="020B0604020202020204" pitchFamily="34" charset="0"/>
              <a:buChar char="•"/>
            </a:pPr>
            <a:r>
              <a:rPr lang="en-IE" sz="1200" noProof="0">
                <a:effectLst/>
              </a:rPr>
              <a:t>AI for irrigation management in water‑scarce regions</a:t>
            </a:r>
          </a:p>
          <a:p>
            <a:pPr>
              <a:buFont typeface="Arial" panose="020B0604020202020204" pitchFamily="34" charset="0"/>
              <a:buChar char="•"/>
            </a:pPr>
            <a:r>
              <a:rPr lang="en-IE" sz="1200" noProof="0">
                <a:effectLst/>
              </a:rPr>
              <a:t>Drone monitoring for fruit and olive production</a:t>
            </a:r>
          </a:p>
        </p:txBody>
      </p:sp>
      <p:sp>
        <p:nvSpPr>
          <p:cNvPr id="14" name="CasellaDiTesto 13">
            <a:extLst>
              <a:ext uri="{FF2B5EF4-FFF2-40B4-BE49-F238E27FC236}">
                <a16:creationId xmlns:a16="http://schemas.microsoft.com/office/drawing/2014/main" id="{5C37944E-3D6F-D39C-2B74-0F4377E6DEAD}"/>
              </a:ext>
            </a:extLst>
          </p:cNvPr>
          <p:cNvSpPr txBox="1"/>
          <p:nvPr/>
        </p:nvSpPr>
        <p:spPr>
          <a:xfrm>
            <a:off x="1913542" y="5740718"/>
            <a:ext cx="3139700" cy="1015663"/>
          </a:xfrm>
          <a:prstGeom prst="rect">
            <a:avLst/>
          </a:prstGeom>
          <a:noFill/>
          <a:ln>
            <a:solidFill>
              <a:schemeClr val="accent1"/>
            </a:solidFill>
          </a:ln>
        </p:spPr>
        <p:txBody>
          <a:bodyPr wrap="square">
            <a:spAutoFit/>
          </a:bodyPr>
          <a:lstStyle/>
          <a:p>
            <a:pPr>
              <a:buNone/>
            </a:pPr>
            <a:r>
              <a:rPr lang="en-IE" sz="1200" b="1" noProof="0">
                <a:effectLst/>
              </a:rPr>
              <a:t>Italy</a:t>
            </a:r>
          </a:p>
          <a:p>
            <a:pPr>
              <a:buFont typeface="Arial" panose="020B0604020202020204" pitchFamily="34" charset="0"/>
              <a:buChar char="•"/>
            </a:pPr>
            <a:r>
              <a:rPr lang="en-IE" sz="1200" noProof="0">
                <a:effectLst/>
              </a:rPr>
              <a:t>AI in vineyards, olive groves, and specialty crops</a:t>
            </a:r>
          </a:p>
          <a:p>
            <a:pPr>
              <a:buFont typeface="Arial" panose="020B0604020202020204" pitchFamily="34" charset="0"/>
              <a:buChar char="•"/>
            </a:pPr>
            <a:r>
              <a:rPr lang="en-IE" sz="1200" noProof="0">
                <a:effectLst/>
              </a:rPr>
              <a:t>Focus on quality improvement and climate‑risk prediction</a:t>
            </a:r>
          </a:p>
        </p:txBody>
      </p:sp>
    </p:spTree>
    <p:extLst>
      <p:ext uri="{BB962C8B-B14F-4D97-AF65-F5344CB8AC3E}">
        <p14:creationId xmlns:p14="http://schemas.microsoft.com/office/powerpoint/2010/main" val="3778651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D357F-1E9A-7B19-2460-0D97D8E02E7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CFBD347-0D56-C6C7-CC63-59CDF2C0AABD}"/>
              </a:ext>
            </a:extLst>
          </p:cNvPr>
          <p:cNvSpPr>
            <a:spLocks noGrp="1"/>
          </p:cNvSpPr>
          <p:nvPr>
            <p:ph type="body" sz="quarter" idx="18"/>
          </p:nvPr>
        </p:nvSpPr>
        <p:spPr>
          <a:xfrm>
            <a:off x="432535" y="1504041"/>
            <a:ext cx="10595237" cy="3849918"/>
          </a:xfrm>
          <a:prstGeom prst="rect">
            <a:avLst/>
          </a:prstGeom>
        </p:spPr>
        <p:txBody>
          <a:bodyPr/>
          <a:lstStyle/>
          <a:p>
            <a:pPr marL="342900" indent="-342900">
              <a:buFont typeface="Arial" panose="020B0604020202020204" pitchFamily="34" charset="0"/>
              <a:buChar char="•"/>
            </a:pPr>
            <a:r>
              <a:rPr lang="en-IE" noProof="0" dirty="0"/>
              <a:t>Agriculture is facing major pressures—from climate instability to labour shortages and increasing global demand—but these challenges also create opportunities for improvement through  Artificial intelligence. </a:t>
            </a:r>
          </a:p>
          <a:p>
            <a:pPr marL="342900" indent="-342900">
              <a:buFont typeface="Arial" panose="020B0604020202020204" pitchFamily="34" charset="0"/>
              <a:buChar char="•"/>
            </a:pPr>
            <a:r>
              <a:rPr lang="en-IE" noProof="0" dirty="0"/>
              <a:t>AI does not replace farmers but it enhances their expertise and supports more resilient, efficient food systems.</a:t>
            </a:r>
          </a:p>
          <a:p>
            <a:pPr marL="342900" indent="-342900">
              <a:buFont typeface="Arial" panose="020B0604020202020204" pitchFamily="34" charset="0"/>
              <a:buChar char="•"/>
            </a:pPr>
            <a:r>
              <a:rPr lang="en-IE" noProof="0" dirty="0"/>
              <a:t>AI is reshaping how we grow, manage, and protect our food systems. From predictive analytics that help farmers anticipate droughts, to autonomous machinery that reduces labour pressure, to precision tools that minimize waste and environmental impact.</a:t>
            </a:r>
          </a:p>
          <a:p>
            <a:pPr marL="342900" indent="-342900">
              <a:buFont typeface="Arial" panose="020B0604020202020204" pitchFamily="34" charset="0"/>
              <a:buChar char="•"/>
            </a:pPr>
            <a:r>
              <a:rPr lang="en-IE" noProof="0" dirty="0"/>
              <a:t> Embracing AI also means acknowledging its risks such as data privacy, algorithmic bias, over‑reliance on automation, and the widening gap between technologically advanced regions and those left behind are real challenges. </a:t>
            </a:r>
          </a:p>
          <a:p>
            <a:pPr marL="342900" indent="-342900">
              <a:buFontTx/>
              <a:buChar char="-"/>
            </a:pPr>
            <a:endParaRPr lang="en-IE" noProof="0" dirty="0"/>
          </a:p>
        </p:txBody>
      </p:sp>
      <p:sp>
        <p:nvSpPr>
          <p:cNvPr id="5" name="Text Placeholder 4">
            <a:extLst>
              <a:ext uri="{FF2B5EF4-FFF2-40B4-BE49-F238E27FC236}">
                <a16:creationId xmlns:a16="http://schemas.microsoft.com/office/drawing/2014/main" id="{3289040C-40B6-9AF0-F44D-32AD9B3B17B5}"/>
              </a:ext>
            </a:extLst>
          </p:cNvPr>
          <p:cNvSpPr>
            <a:spLocks noGrp="1"/>
          </p:cNvSpPr>
          <p:nvPr>
            <p:ph type="body" sz="quarter" idx="16"/>
          </p:nvPr>
        </p:nvSpPr>
        <p:spPr>
          <a:prstGeom prst="rect">
            <a:avLst/>
          </a:prstGeom>
        </p:spPr>
        <p:txBody>
          <a:bodyPr/>
          <a:lstStyle/>
          <a:p>
            <a:r>
              <a:rPr lang="en-IE" noProof="0" dirty="0"/>
              <a:t>Key take aways</a:t>
            </a:r>
          </a:p>
        </p:txBody>
      </p:sp>
    </p:spTree>
    <p:extLst>
      <p:ext uri="{BB962C8B-B14F-4D97-AF65-F5344CB8AC3E}">
        <p14:creationId xmlns:p14="http://schemas.microsoft.com/office/powerpoint/2010/main" val="1693240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79EE6-2EAE-B12D-01DE-3EB1CE8BFDD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D5C8952-70E5-1C27-C500-76A35029C957}"/>
              </a:ext>
            </a:extLst>
          </p:cNvPr>
          <p:cNvSpPr>
            <a:spLocks noGrp="1"/>
          </p:cNvSpPr>
          <p:nvPr>
            <p:ph type="body" sz="quarter" idx="18"/>
          </p:nvPr>
        </p:nvSpPr>
        <p:spPr>
          <a:xfrm>
            <a:off x="432535" y="1504041"/>
            <a:ext cx="10595237" cy="2392841"/>
          </a:xfrm>
          <a:prstGeom prst="rect">
            <a:avLst/>
          </a:prstGeom>
        </p:spPr>
        <p:txBody>
          <a:bodyPr/>
          <a:lstStyle/>
          <a:p>
            <a:pPr marL="342900" indent="-342900">
              <a:buFont typeface="Arial" panose="020B0604020202020204" pitchFamily="34" charset="0"/>
              <a:buChar char="•"/>
            </a:pPr>
            <a:r>
              <a:rPr lang="en-IE" noProof="0" dirty="0"/>
              <a:t>The future of agriculture will depend on how responsibly we use AI. AI is not magic; it is a powerful tool. And like any tool, its impact depends on the values, governance, and responsible use of it.</a:t>
            </a:r>
          </a:p>
          <a:p>
            <a:pPr marL="342900" indent="-342900">
              <a:buFont typeface="Arial" panose="020B0604020202020204" pitchFamily="34" charset="0"/>
              <a:buChar char="•"/>
            </a:pPr>
            <a:r>
              <a:rPr lang="en-IE" noProof="0" dirty="0"/>
              <a:t>Therefore, we need to make sure to empower farmers rather than replace them, to protect ecosystems rather than exploit them, and to ensure that technological progress strengthens food security for everyone.</a:t>
            </a:r>
          </a:p>
        </p:txBody>
      </p:sp>
      <p:sp>
        <p:nvSpPr>
          <p:cNvPr id="5" name="Text Placeholder 4">
            <a:extLst>
              <a:ext uri="{FF2B5EF4-FFF2-40B4-BE49-F238E27FC236}">
                <a16:creationId xmlns:a16="http://schemas.microsoft.com/office/drawing/2014/main" id="{CF6115A2-8646-BF3F-5030-28C9A32F3B02}"/>
              </a:ext>
            </a:extLst>
          </p:cNvPr>
          <p:cNvSpPr>
            <a:spLocks noGrp="1"/>
          </p:cNvSpPr>
          <p:nvPr>
            <p:ph type="body" sz="quarter" idx="16"/>
          </p:nvPr>
        </p:nvSpPr>
        <p:spPr>
          <a:prstGeom prst="rect">
            <a:avLst/>
          </a:prstGeom>
        </p:spPr>
        <p:txBody>
          <a:bodyPr/>
          <a:lstStyle/>
          <a:p>
            <a:r>
              <a:rPr lang="en-IE" noProof="0" dirty="0"/>
              <a:t>Key take aways</a:t>
            </a:r>
          </a:p>
        </p:txBody>
      </p:sp>
      <p:sp>
        <p:nvSpPr>
          <p:cNvPr id="3" name="TekstSylinder 2">
            <a:extLst>
              <a:ext uri="{FF2B5EF4-FFF2-40B4-BE49-F238E27FC236}">
                <a16:creationId xmlns:a16="http://schemas.microsoft.com/office/drawing/2014/main" id="{7CB63CF2-A0B5-D452-C96E-94603F42E677}"/>
              </a:ext>
            </a:extLst>
          </p:cNvPr>
          <p:cNvSpPr txBox="1"/>
          <p:nvPr/>
        </p:nvSpPr>
        <p:spPr>
          <a:xfrm>
            <a:off x="2608603" y="4885496"/>
            <a:ext cx="6687084" cy="646331"/>
          </a:xfrm>
          <a:prstGeom prst="rect">
            <a:avLst/>
          </a:prstGeom>
          <a:noFill/>
        </p:spPr>
        <p:txBody>
          <a:bodyPr wrap="square">
            <a:spAutoFit/>
          </a:bodyPr>
          <a:lstStyle/>
          <a:p>
            <a:pPr algn="ctr"/>
            <a:r>
              <a:rPr lang="en-IE" b="1" i="1" noProof="0" dirty="0"/>
              <a:t>Responsible use of AI  can help us develop an agriculture which is more resilient, more sustainable, and more human than ever.</a:t>
            </a:r>
          </a:p>
        </p:txBody>
      </p:sp>
    </p:spTree>
    <p:extLst>
      <p:ext uri="{BB962C8B-B14F-4D97-AF65-F5344CB8AC3E}">
        <p14:creationId xmlns:p14="http://schemas.microsoft.com/office/powerpoint/2010/main" val="38407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IE" noProof="0"/>
              <a:t>Thank you</a:t>
            </a:r>
          </a:p>
        </p:txBody>
      </p:sp>
      <p:sp>
        <p:nvSpPr>
          <p:cNvPr id="4" name="Text Placeholder 5">
            <a:extLst>
              <a:ext uri="{FF2B5EF4-FFF2-40B4-BE49-F238E27FC236}">
                <a16:creationId xmlns:a16="http://schemas.microsoft.com/office/drawing/2014/main" id="{5BCD1BC8-1927-5964-A39E-854B770D143A}"/>
              </a:ext>
            </a:extLst>
          </p:cNvPr>
          <p:cNvSpPr txBox="1">
            <a:spLocks/>
          </p:cNvSpPr>
          <p:nvPr/>
        </p:nvSpPr>
        <p:spPr>
          <a:xfrm>
            <a:off x="8440627" y="931769"/>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IE" sz="2800" b="1" noProof="0">
                <a:solidFill>
                  <a:srgbClr val="ADD037"/>
                </a:solidFill>
                <a:latin typeface="Calibri" panose="020F0502020204030204" pitchFamily="34" charset="0"/>
                <a:cs typeface="Calibri" panose="020F0502020204030204" pitchFamily="34" charset="0"/>
              </a:rPr>
              <a:t>follow our journey</a:t>
            </a:r>
          </a:p>
        </p:txBody>
      </p:sp>
      <p:grpSp>
        <p:nvGrpSpPr>
          <p:cNvPr id="5" name="Group 4">
            <a:extLst>
              <a:ext uri="{FF2B5EF4-FFF2-40B4-BE49-F238E27FC236}">
                <a16:creationId xmlns:a16="http://schemas.microsoft.com/office/drawing/2014/main" id="{9278A985-5285-9BE5-FF1C-26B03EC8131C}"/>
              </a:ext>
            </a:extLst>
          </p:cNvPr>
          <p:cNvGrpSpPr/>
          <p:nvPr/>
        </p:nvGrpSpPr>
        <p:grpSpPr>
          <a:xfrm>
            <a:off x="7902471" y="1464084"/>
            <a:ext cx="3762674" cy="528310"/>
            <a:chOff x="4467403" y="9581995"/>
            <a:chExt cx="2608104" cy="366199"/>
          </a:xfrm>
        </p:grpSpPr>
        <p:grpSp>
          <p:nvGrpSpPr>
            <p:cNvPr id="6" name="Group 5">
              <a:extLst>
                <a:ext uri="{FF2B5EF4-FFF2-40B4-BE49-F238E27FC236}">
                  <a16:creationId xmlns:a16="http://schemas.microsoft.com/office/drawing/2014/main" id="{2FF774A9-F40B-3B3D-154A-AB13EAE43AA1}"/>
                </a:ext>
              </a:extLst>
            </p:cNvPr>
            <p:cNvGrpSpPr/>
            <p:nvPr/>
          </p:nvGrpSpPr>
          <p:grpSpPr>
            <a:xfrm>
              <a:off x="4467403" y="9581995"/>
              <a:ext cx="2608104" cy="366199"/>
              <a:chOff x="4799009" y="8410612"/>
              <a:chExt cx="2608104" cy="366199"/>
            </a:xfrm>
          </p:grpSpPr>
          <p:grpSp>
            <p:nvGrpSpPr>
              <p:cNvPr id="8" name="Group 7">
                <a:extLst>
                  <a:ext uri="{FF2B5EF4-FFF2-40B4-BE49-F238E27FC236}">
                    <a16:creationId xmlns:a16="http://schemas.microsoft.com/office/drawing/2014/main" id="{A8E4C14C-A815-FB9C-E167-5CE1D00A67C1}"/>
                  </a:ext>
                </a:extLst>
              </p:cNvPr>
              <p:cNvGrpSpPr/>
              <p:nvPr/>
            </p:nvGrpSpPr>
            <p:grpSpPr>
              <a:xfrm>
                <a:off x="4799009" y="8410612"/>
                <a:ext cx="2170624" cy="366199"/>
                <a:chOff x="929373" y="7811372"/>
                <a:chExt cx="1664680" cy="280843"/>
              </a:xfrm>
            </p:grpSpPr>
            <p:grpSp>
              <p:nvGrpSpPr>
                <p:cNvPr id="12" name="Graphic 3">
                  <a:extLst>
                    <a:ext uri="{FF2B5EF4-FFF2-40B4-BE49-F238E27FC236}">
                      <a16:creationId xmlns:a16="http://schemas.microsoft.com/office/drawing/2014/main" id="{F2FD77A9-29E8-DDAA-FC72-646DC1AD43F3}"/>
                    </a:ext>
                  </a:extLst>
                </p:cNvPr>
                <p:cNvGrpSpPr/>
                <p:nvPr/>
              </p:nvGrpSpPr>
              <p:grpSpPr>
                <a:xfrm>
                  <a:off x="1967511" y="7811373"/>
                  <a:ext cx="280634" cy="280634"/>
                  <a:chOff x="1950027" y="2499889"/>
                  <a:chExt cx="850463" cy="850463"/>
                </a:xfrm>
              </p:grpSpPr>
              <p:sp>
                <p:nvSpPr>
                  <p:cNvPr id="24" name="Freeform 23">
                    <a:extLst>
                      <a:ext uri="{FF2B5EF4-FFF2-40B4-BE49-F238E27FC236}">
                        <a16:creationId xmlns:a16="http://schemas.microsoft.com/office/drawing/2014/main" id="{43CF83D4-453C-2EBF-C00F-ABA0515F49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grpSp>
                <p:nvGrpSpPr>
                  <p:cNvPr id="25" name="Graphic 3">
                    <a:extLst>
                      <a:ext uri="{FF2B5EF4-FFF2-40B4-BE49-F238E27FC236}">
                        <a16:creationId xmlns:a16="http://schemas.microsoft.com/office/drawing/2014/main" id="{72E18C4A-0488-2F76-2E75-4E0EC5C30704}"/>
                      </a:ext>
                    </a:extLst>
                  </p:cNvPr>
                  <p:cNvGrpSpPr/>
                  <p:nvPr/>
                </p:nvGrpSpPr>
                <p:grpSpPr>
                  <a:xfrm>
                    <a:off x="2107521" y="2657382"/>
                    <a:ext cx="535476" cy="535477"/>
                    <a:chOff x="2107521" y="2657382"/>
                    <a:chExt cx="535476" cy="535477"/>
                  </a:xfrm>
                  <a:solidFill>
                    <a:srgbClr val="FFFFFF"/>
                  </a:solidFill>
                </p:grpSpPr>
                <p:sp>
                  <p:nvSpPr>
                    <p:cNvPr id="26" name="Freeform 25">
                      <a:extLst>
                        <a:ext uri="{FF2B5EF4-FFF2-40B4-BE49-F238E27FC236}">
                          <a16:creationId xmlns:a16="http://schemas.microsoft.com/office/drawing/2014/main" id="{C5EAE385-AB74-3A87-243B-E51708679986}"/>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16F5C8F-83BF-5414-8D01-5BE9CE33FC4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CE76F05-4824-411D-E35E-372A02E2144B}"/>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grpSp>
            </p:grpSp>
            <p:sp>
              <p:nvSpPr>
                <p:cNvPr id="13" name="Freeform 12">
                  <a:extLst>
                    <a:ext uri="{FF2B5EF4-FFF2-40B4-BE49-F238E27FC236}">
                      <a16:creationId xmlns:a16="http://schemas.microsoft.com/office/drawing/2014/main" id="{94A23549-8424-01D5-058A-B2611A3C8BA3}"/>
                    </a:ext>
                  </a:extLst>
                </p:cNvPr>
                <p:cNvSpPr/>
                <p:nvPr/>
              </p:nvSpPr>
              <p:spPr>
                <a:xfrm>
                  <a:off x="1275280" y="781137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FD3DB357-7B6B-3AD7-F597-2384B7BA651C}"/>
                    </a:ext>
                  </a:extLst>
                </p:cNvPr>
                <p:cNvGrpSpPr/>
                <p:nvPr/>
              </p:nvGrpSpPr>
              <p:grpSpPr>
                <a:xfrm>
                  <a:off x="2313419" y="7811373"/>
                  <a:ext cx="280634" cy="280634"/>
                  <a:chOff x="2998302" y="2499889"/>
                  <a:chExt cx="850463" cy="850463"/>
                </a:xfrm>
              </p:grpSpPr>
              <p:sp>
                <p:nvSpPr>
                  <p:cNvPr id="22" name="Freeform 21">
                    <a:extLst>
                      <a:ext uri="{FF2B5EF4-FFF2-40B4-BE49-F238E27FC236}">
                        <a16:creationId xmlns:a16="http://schemas.microsoft.com/office/drawing/2014/main" id="{57019319-F610-D0C4-6DB8-EA09B84293E1}"/>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86B2767-0A87-E296-1839-374DD6C1A8C1}"/>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grpSp>
            <p:grpSp>
              <p:nvGrpSpPr>
                <p:cNvPr id="15" name="Graphic 3">
                  <a:extLst>
                    <a:ext uri="{FF2B5EF4-FFF2-40B4-BE49-F238E27FC236}">
                      <a16:creationId xmlns:a16="http://schemas.microsoft.com/office/drawing/2014/main" id="{BB306D1E-7B4C-0290-CCF6-71B8DE430DD1}"/>
                    </a:ext>
                  </a:extLst>
                </p:cNvPr>
                <p:cNvGrpSpPr/>
                <p:nvPr/>
              </p:nvGrpSpPr>
              <p:grpSpPr>
                <a:xfrm>
                  <a:off x="929373" y="7811373"/>
                  <a:ext cx="280634" cy="280842"/>
                  <a:chOff x="-1196056" y="2499889"/>
                  <a:chExt cx="850463" cy="851093"/>
                </a:xfrm>
              </p:grpSpPr>
              <p:sp>
                <p:nvSpPr>
                  <p:cNvPr id="18" name="Freeform 17">
                    <a:extLst>
                      <a:ext uri="{FF2B5EF4-FFF2-40B4-BE49-F238E27FC236}">
                        <a16:creationId xmlns:a16="http://schemas.microsoft.com/office/drawing/2014/main" id="{49C44091-F555-3C6F-91E3-69A3B42895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CCDBF8F5-35A3-7FCE-1961-397028D4A20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0C74260C-0ABD-6374-33B3-92F4151D110C}"/>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26F7C531-2FDE-6C1A-326E-F277EAA6271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38675" y="7828652"/>
                  <a:ext cx="246077" cy="246077"/>
                </a:xfrm>
                <a:prstGeom prst="rect">
                  <a:avLst/>
                </a:prstGeom>
              </p:spPr>
            </p:pic>
          </p:grpSp>
          <p:grpSp>
            <p:nvGrpSpPr>
              <p:cNvPr id="9" name="Group 8">
                <a:extLst>
                  <a:ext uri="{FF2B5EF4-FFF2-40B4-BE49-F238E27FC236}">
                    <a16:creationId xmlns:a16="http://schemas.microsoft.com/office/drawing/2014/main" id="{06F1E608-7343-923B-868D-BDA18898395C}"/>
                  </a:ext>
                </a:extLst>
              </p:cNvPr>
              <p:cNvGrpSpPr/>
              <p:nvPr/>
            </p:nvGrpSpPr>
            <p:grpSpPr>
              <a:xfrm>
                <a:off x="7041186" y="8410621"/>
                <a:ext cx="365927" cy="365927"/>
                <a:chOff x="7041186" y="8410621"/>
                <a:chExt cx="365927" cy="365927"/>
              </a:xfrm>
            </p:grpSpPr>
            <p:sp>
              <p:nvSpPr>
                <p:cNvPr id="10" name="Freeform 9">
                  <a:extLst>
                    <a:ext uri="{FF2B5EF4-FFF2-40B4-BE49-F238E27FC236}">
                      <a16:creationId xmlns:a16="http://schemas.microsoft.com/office/drawing/2014/main" id="{93BB833A-6B01-109D-203E-E16C6C938513}"/>
                    </a:ext>
                  </a:extLst>
                </p:cNvPr>
                <p:cNvSpPr/>
                <p:nvPr/>
              </p:nvSpPr>
              <p:spPr>
                <a:xfrm>
                  <a:off x="7041186" y="8410621"/>
                  <a:ext cx="365927" cy="365927"/>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384DEE06-1318-50E3-231D-7D20892448D6}"/>
                    </a:ext>
                  </a:extLst>
                </p:cNvPr>
                <p:cNvSpPr/>
                <p:nvPr/>
              </p:nvSpPr>
              <p:spPr>
                <a:xfrm>
                  <a:off x="7125919" y="8481335"/>
                  <a:ext cx="196461" cy="224498"/>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IE" noProof="0"/>
                </a:p>
              </p:txBody>
            </p:sp>
          </p:grpSp>
        </p:grpSp>
        <p:sp>
          <p:nvSpPr>
            <p:cNvPr id="7" name="Graphic 3">
              <a:extLst>
                <a:ext uri="{FF2B5EF4-FFF2-40B4-BE49-F238E27FC236}">
                  <a16:creationId xmlns:a16="http://schemas.microsoft.com/office/drawing/2014/main" id="{A4F13EED-B8AE-0FBC-FDC1-34EB860675C0}"/>
                </a:ext>
              </a:extLst>
            </p:cNvPr>
            <p:cNvSpPr/>
            <p:nvPr/>
          </p:nvSpPr>
          <p:spPr>
            <a:xfrm>
              <a:off x="4990606" y="9663014"/>
              <a:ext cx="204986" cy="193310"/>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IE" noProof="0"/>
            </a:p>
          </p:txBody>
        </p:sp>
      </p:grpSp>
      <p:sp>
        <p:nvSpPr>
          <p:cNvPr id="30" name="Text Placeholder 2">
            <a:extLst>
              <a:ext uri="{FF2B5EF4-FFF2-40B4-BE49-F238E27FC236}">
                <a16:creationId xmlns:a16="http://schemas.microsoft.com/office/drawing/2014/main" id="{45DDFC29-F750-E766-4CFD-419760736AAB}"/>
              </a:ext>
            </a:extLst>
          </p:cNvPr>
          <p:cNvSpPr txBox="1">
            <a:spLocks/>
          </p:cNvSpPr>
          <p:nvPr/>
        </p:nvSpPr>
        <p:spPr>
          <a:xfrm>
            <a:off x="8630302" y="5560661"/>
            <a:ext cx="3195486"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dirty="0"/>
              <a:t>www.sustainvet.eu</a:t>
            </a:r>
          </a:p>
        </p:txBody>
      </p:sp>
    </p:spTree>
    <p:extLst>
      <p:ext uri="{BB962C8B-B14F-4D97-AF65-F5344CB8AC3E}">
        <p14:creationId xmlns:p14="http://schemas.microsoft.com/office/powerpoint/2010/main" val="41698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0E6245-30EF-F42E-EAC7-811C919972DE}"/>
              </a:ext>
            </a:extLst>
          </p:cNvPr>
          <p:cNvSpPr>
            <a:spLocks noGrp="1"/>
          </p:cNvSpPr>
          <p:nvPr>
            <p:ph type="body" sz="quarter" idx="13"/>
          </p:nvPr>
        </p:nvSpPr>
        <p:spPr>
          <a:xfrm>
            <a:off x="406405" y="1895981"/>
            <a:ext cx="5126463" cy="3565651"/>
          </a:xfrm>
        </p:spPr>
        <p:txBody>
          <a:bodyPr/>
          <a:lstStyle/>
          <a:p>
            <a:r>
              <a:rPr lang="en-IE" sz="3200" noProof="0"/>
              <a:t>“The ultimate test of a moral society is the kind of world that it leaves to its children.”</a:t>
            </a:r>
          </a:p>
          <a:p>
            <a:endParaRPr lang="en-IE" noProof="0"/>
          </a:p>
          <a:p>
            <a:r>
              <a:rPr lang="en-IE" sz="3200" b="1" noProof="0"/>
              <a:t>Dietrich Bonhoeffer</a:t>
            </a:r>
          </a:p>
        </p:txBody>
      </p:sp>
      <p:grpSp>
        <p:nvGrpSpPr>
          <p:cNvPr id="4" name="Group 3">
            <a:extLst>
              <a:ext uri="{FF2B5EF4-FFF2-40B4-BE49-F238E27FC236}">
                <a16:creationId xmlns:a16="http://schemas.microsoft.com/office/drawing/2014/main" id="{3A16E5AB-C242-EC52-3006-1AF44CFA050E}"/>
              </a:ext>
            </a:extLst>
          </p:cNvPr>
          <p:cNvGrpSpPr/>
          <p:nvPr/>
        </p:nvGrpSpPr>
        <p:grpSpPr>
          <a:xfrm>
            <a:off x="2362670" y="4874368"/>
            <a:ext cx="1656436" cy="1205913"/>
            <a:chOff x="3400450" y="986392"/>
            <a:chExt cx="1487826" cy="1083162"/>
          </a:xfrm>
          <a:solidFill>
            <a:srgbClr val="51C4C6"/>
          </a:solidFill>
        </p:grpSpPr>
        <p:sp>
          <p:nvSpPr>
            <p:cNvPr id="6" name="Freeform 5">
              <a:extLst>
                <a:ext uri="{FF2B5EF4-FFF2-40B4-BE49-F238E27FC236}">
                  <a16:creationId xmlns:a16="http://schemas.microsoft.com/office/drawing/2014/main" id="{A8CB7F73-7CAF-DB3D-E072-16F2600F9BE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ADD037"/>
            </a:solidFill>
            <a:ln w="8971" cap="flat">
              <a:noFill/>
              <a:prstDash val="solid"/>
              <a:miter/>
            </a:ln>
          </p:spPr>
          <p:txBody>
            <a:bodyPr rtlCol="0" anchor="ctr"/>
            <a:lstStyle/>
            <a:p>
              <a:endParaRPr lang="en-IE" noProof="0"/>
            </a:p>
          </p:txBody>
        </p:sp>
        <p:sp>
          <p:nvSpPr>
            <p:cNvPr id="7" name="Freeform 6">
              <a:extLst>
                <a:ext uri="{FF2B5EF4-FFF2-40B4-BE49-F238E27FC236}">
                  <a16:creationId xmlns:a16="http://schemas.microsoft.com/office/drawing/2014/main" id="{41418E73-9DC7-D729-1821-9D037F2E4DE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898B"/>
            </a:solidFill>
            <a:ln w="8971" cap="flat">
              <a:noFill/>
              <a:prstDash val="solid"/>
              <a:miter/>
            </a:ln>
          </p:spPr>
          <p:txBody>
            <a:bodyPr rtlCol="0" anchor="ctr"/>
            <a:lstStyle/>
            <a:p>
              <a:endParaRPr lang="en-IE" noProof="0"/>
            </a:p>
          </p:txBody>
        </p:sp>
      </p:grpSp>
      <p:sp>
        <p:nvSpPr>
          <p:cNvPr id="9" name="Freeform 8">
            <a:extLst>
              <a:ext uri="{FF2B5EF4-FFF2-40B4-BE49-F238E27FC236}">
                <a16:creationId xmlns:a16="http://schemas.microsoft.com/office/drawing/2014/main" id="{3C42CEEE-71C1-D69E-92F5-96DBEAA37DFB}"/>
              </a:ext>
            </a:extLst>
          </p:cNvPr>
          <p:cNvSpPr/>
          <p:nvPr/>
        </p:nvSpPr>
        <p:spPr>
          <a:xfrm rot="16857139">
            <a:off x="-714994" y="1287943"/>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
        <p:nvSpPr>
          <p:cNvPr id="10" name="Freeform 9">
            <a:extLst>
              <a:ext uri="{FF2B5EF4-FFF2-40B4-BE49-F238E27FC236}">
                <a16:creationId xmlns:a16="http://schemas.microsoft.com/office/drawing/2014/main" id="{CD7050BF-AC3F-38A7-A83E-E7FA869A0193}"/>
              </a:ext>
            </a:extLst>
          </p:cNvPr>
          <p:cNvSpPr/>
          <p:nvPr/>
        </p:nvSpPr>
        <p:spPr>
          <a:xfrm rot="9866845">
            <a:off x="9662957" y="-659342"/>
            <a:ext cx="3315886" cy="290863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4" name="Plassholder for bilde 13">
            <a:extLst>
              <a:ext uri="{FF2B5EF4-FFF2-40B4-BE49-F238E27FC236}">
                <a16:creationId xmlns:a16="http://schemas.microsoft.com/office/drawing/2014/main" id="{4B892EEF-163D-80D8-E8F2-13F9138A779A}"/>
              </a:ext>
            </a:extLst>
          </p:cNvPr>
          <p:cNvPicPr>
            <a:picLocks noGrp="1" noChangeAspect="1"/>
          </p:cNvPicPr>
          <p:nvPr>
            <p:ph type="pic" sz="quarter" idx="44"/>
          </p:nvPr>
        </p:nvPicPr>
        <p:blipFill>
          <a:blip r:embed="rId2"/>
          <a:srcRect t="7796" b="7796"/>
          <a:stretch/>
        </p:blipFill>
        <p:spPr>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rgbClr val="FFFFFF">
              <a:lumMod val="95000"/>
            </a:srgbClr>
          </a:solidFill>
        </p:spPr>
      </p:pic>
    </p:spTree>
    <p:extLst>
      <p:ext uri="{BB962C8B-B14F-4D97-AF65-F5344CB8AC3E}">
        <p14:creationId xmlns:p14="http://schemas.microsoft.com/office/powerpoint/2010/main" val="2180590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AAB3-57DF-A8EE-026A-B01885CB426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06EE696-A4DD-16D5-92F1-5A56ED0DC5A0}"/>
              </a:ext>
            </a:extLst>
          </p:cNvPr>
          <p:cNvSpPr>
            <a:spLocks noGrp="1"/>
          </p:cNvSpPr>
          <p:nvPr>
            <p:ph type="body" sz="quarter" idx="18"/>
          </p:nvPr>
        </p:nvSpPr>
        <p:spPr>
          <a:xfrm>
            <a:off x="6613875" y="1358758"/>
            <a:ext cx="5347969" cy="4377696"/>
          </a:xfrm>
        </p:spPr>
        <p:txBody>
          <a:bodyPr/>
          <a:lstStyle/>
          <a:p>
            <a:pPr marL="0"/>
            <a:r>
              <a:rPr lang="en-IE" noProof="0" dirty="0"/>
              <a:t>Agriculture is undergoing rapid transformation. Climate pressure, rising input costs, labour shortages, and increasing sustainability expectations are forcing farmers and agri-food professionals to rethink how food is produced, monitored, and managed.</a:t>
            </a:r>
          </a:p>
          <a:p>
            <a:pPr marL="0"/>
            <a:r>
              <a:rPr lang="en-IE" noProof="0" dirty="0"/>
              <a:t>Artificial Intelligence is emerging as a practical support tool within this transition, helping agriculture become more resilient, efficient, and environmentally responsible.</a:t>
            </a:r>
          </a:p>
        </p:txBody>
      </p:sp>
      <p:sp>
        <p:nvSpPr>
          <p:cNvPr id="7" name="Text Placeholder 6">
            <a:extLst>
              <a:ext uri="{FF2B5EF4-FFF2-40B4-BE49-F238E27FC236}">
                <a16:creationId xmlns:a16="http://schemas.microsoft.com/office/drawing/2014/main" id="{43BB5A1D-BC30-F3B3-36FF-C097BE8728EB}"/>
              </a:ext>
            </a:extLst>
          </p:cNvPr>
          <p:cNvSpPr>
            <a:spLocks noGrp="1"/>
          </p:cNvSpPr>
          <p:nvPr>
            <p:ph type="body" sz="quarter" idx="16"/>
          </p:nvPr>
        </p:nvSpPr>
        <p:spPr>
          <a:xfrm>
            <a:off x="6680060" y="475351"/>
            <a:ext cx="4757375" cy="992652"/>
          </a:xfrm>
        </p:spPr>
        <p:txBody>
          <a:bodyPr/>
          <a:lstStyle/>
          <a:p>
            <a:r>
              <a:rPr lang="en-IE" noProof="0" dirty="0"/>
              <a:t>Why AI in agriculture?</a:t>
            </a:r>
          </a:p>
        </p:txBody>
      </p:sp>
      <p:sp>
        <p:nvSpPr>
          <p:cNvPr id="17" name="Freeform 16">
            <a:extLst>
              <a:ext uri="{FF2B5EF4-FFF2-40B4-BE49-F238E27FC236}">
                <a16:creationId xmlns:a16="http://schemas.microsoft.com/office/drawing/2014/main" id="{40FC3DF2-BAF1-F579-7F32-ED22A03B8B9C}"/>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9" name="Picture Placeholder 8" descr="Close-up of a green tomato plant&#10;&#10;AI-generated content may be incorrect.">
            <a:extLst>
              <a:ext uri="{FF2B5EF4-FFF2-40B4-BE49-F238E27FC236}">
                <a16:creationId xmlns:a16="http://schemas.microsoft.com/office/drawing/2014/main" id="{3E44BFF7-F395-DDEA-42F4-3A75CB7A09B0}"/>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a:prstGeom prst="rect">
            <a:avLst/>
          </a:prstGeom>
          <a:solidFill>
            <a:srgbClr val="FFFFFF">
              <a:lumMod val="95000"/>
            </a:srgbClr>
          </a:solidFill>
        </p:spPr>
      </p:pic>
    </p:spTree>
    <p:extLst>
      <p:ext uri="{BB962C8B-B14F-4D97-AF65-F5344CB8AC3E}">
        <p14:creationId xmlns:p14="http://schemas.microsoft.com/office/powerpoint/2010/main" val="569541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A7C2-1CBA-8CC3-74A6-75E3ED43507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9DE284A-D4CB-FB82-45EB-99A7836F1918}"/>
              </a:ext>
            </a:extLst>
          </p:cNvPr>
          <p:cNvSpPr>
            <a:spLocks noGrp="1"/>
          </p:cNvSpPr>
          <p:nvPr>
            <p:ph type="body" sz="quarter" idx="18"/>
          </p:nvPr>
        </p:nvSpPr>
        <p:spPr>
          <a:xfrm>
            <a:off x="636756" y="1995803"/>
            <a:ext cx="4639192" cy="4377696"/>
          </a:xfrm>
        </p:spPr>
        <p:txBody>
          <a:bodyPr/>
          <a:lstStyle/>
          <a:p>
            <a:pPr marL="0"/>
            <a:r>
              <a:rPr lang="en-IE" noProof="0" dirty="0"/>
              <a:t>AI in agriculture is about strengthening decision-making by combining human experience with data-driven insights, not replacing farmers or traditional knowledge. </a:t>
            </a:r>
          </a:p>
          <a:p>
            <a:pPr marL="0"/>
            <a:r>
              <a:rPr lang="en-IE" noProof="0" dirty="0"/>
              <a:t>From monitoring animal health to optimising water use and reducing chemical inputs, AI is already being applied in ways that support sustainable farming practices and improve long-term viability for farms of all sizes.</a:t>
            </a:r>
          </a:p>
        </p:txBody>
      </p:sp>
      <p:sp>
        <p:nvSpPr>
          <p:cNvPr id="7" name="Text Placeholder 6">
            <a:extLst>
              <a:ext uri="{FF2B5EF4-FFF2-40B4-BE49-F238E27FC236}">
                <a16:creationId xmlns:a16="http://schemas.microsoft.com/office/drawing/2014/main" id="{A686E94A-FCCC-AD36-6639-E48A866AFD34}"/>
              </a:ext>
            </a:extLst>
          </p:cNvPr>
          <p:cNvSpPr>
            <a:spLocks noGrp="1"/>
          </p:cNvSpPr>
          <p:nvPr>
            <p:ph type="body" sz="quarter" idx="16"/>
          </p:nvPr>
        </p:nvSpPr>
        <p:spPr>
          <a:xfrm>
            <a:off x="636756" y="907334"/>
            <a:ext cx="4757375" cy="992652"/>
          </a:xfrm>
        </p:spPr>
        <p:txBody>
          <a:bodyPr/>
          <a:lstStyle/>
          <a:p>
            <a:r>
              <a:rPr lang="en-IE" noProof="0" dirty="0"/>
              <a:t>Why AI in agriculture?</a:t>
            </a:r>
          </a:p>
        </p:txBody>
      </p:sp>
      <p:sp>
        <p:nvSpPr>
          <p:cNvPr id="17" name="Freeform 16">
            <a:extLst>
              <a:ext uri="{FF2B5EF4-FFF2-40B4-BE49-F238E27FC236}">
                <a16:creationId xmlns:a16="http://schemas.microsoft.com/office/drawing/2014/main" id="{B72B255D-7442-E7A5-5D64-30555179BA75}"/>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2" name="Plassholder for bilde 11">
            <a:extLst>
              <a:ext uri="{FF2B5EF4-FFF2-40B4-BE49-F238E27FC236}">
                <a16:creationId xmlns:a16="http://schemas.microsoft.com/office/drawing/2014/main" id="{AF2ACA4E-C9EC-6143-1D6F-478AFEDA5A0C}"/>
              </a:ext>
            </a:extLst>
          </p:cNvPr>
          <p:cNvPicPr>
            <a:picLocks noGrp="1" noChangeAspect="1"/>
          </p:cNvPicPr>
          <p:nvPr>
            <p:ph type="pic" sz="quarter" idx="44"/>
          </p:nvPr>
        </p:nvPicPr>
        <p:blipFill>
          <a:blip r:embed="rId2"/>
          <a:srcRect l="14883" r="14883"/>
          <a:stretch/>
        </p:blipFill>
        <p:spPr>
          <a:prstGeom prst="rect">
            <a:avLst/>
          </a:prstGeom>
          <a:solidFill>
            <a:srgbClr val="FFFFFF">
              <a:lumMod val="95000"/>
            </a:srgbClr>
          </a:solidFill>
        </p:spPr>
      </p:pic>
    </p:spTree>
    <p:extLst>
      <p:ext uri="{BB962C8B-B14F-4D97-AF65-F5344CB8AC3E}">
        <p14:creationId xmlns:p14="http://schemas.microsoft.com/office/powerpoint/2010/main" val="2015383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598386" y="1383231"/>
            <a:ext cx="10595237" cy="3849918"/>
          </a:xfrm>
          <a:prstGeom prst="rect">
            <a:avLst/>
          </a:prstGeom>
        </p:spPr>
        <p:txBody>
          <a:bodyPr/>
          <a:lstStyle/>
          <a:p>
            <a:pPr marL="0"/>
            <a:r>
              <a:rPr lang="en-IE" noProof="0" dirty="0"/>
              <a:t>Modern agriculture generates </a:t>
            </a:r>
            <a:r>
              <a:rPr lang="en-IE" b="1" noProof="0" dirty="0"/>
              <a:t>large volumes of practical data </a:t>
            </a:r>
            <a:r>
              <a:rPr lang="en-IE" noProof="0" dirty="0"/>
              <a:t>through everyday farm operations, including weather patterns, soil conditions, animal health indicators, and machinery performance.</a:t>
            </a:r>
          </a:p>
          <a:p>
            <a:pPr marL="0"/>
            <a:r>
              <a:rPr lang="en-IE" noProof="0" dirty="0"/>
              <a:t>AI tools </a:t>
            </a:r>
            <a:r>
              <a:rPr lang="en-IE" b="1" noProof="0" dirty="0"/>
              <a:t>help farmers and agricultural workers analyse this information </a:t>
            </a:r>
            <a:r>
              <a:rPr lang="en-IE" noProof="0" dirty="0"/>
              <a:t>efficiently, identifying patterns that are difficult to detect through manual observation alone.</a:t>
            </a:r>
          </a:p>
          <a:p>
            <a:pPr marL="0"/>
            <a:r>
              <a:rPr lang="en-IE" noProof="0" dirty="0"/>
              <a:t>Within the </a:t>
            </a:r>
            <a:r>
              <a:rPr lang="en-IE" b="1" noProof="0" dirty="0" err="1"/>
              <a:t>SUSTaiN</a:t>
            </a:r>
            <a:r>
              <a:rPr lang="en-IE" b="1" noProof="0" dirty="0"/>
              <a:t> project</a:t>
            </a:r>
            <a:r>
              <a:rPr lang="en-IE" noProof="0" dirty="0"/>
              <a:t>, AI is positioned as an enabling, workplace-relevant technology that supports three interconnected priorities in agricultural VET:</a:t>
            </a:r>
          </a:p>
          <a:p>
            <a:pPr marL="114300" indent="-342900">
              <a:buFont typeface="Arial" panose="020B0604020202020204" pitchFamily="34" charset="0"/>
              <a:buChar char="•"/>
            </a:pPr>
            <a:r>
              <a:rPr lang="en-IE" noProof="0" dirty="0"/>
              <a:t>reliable food production</a:t>
            </a:r>
          </a:p>
          <a:p>
            <a:pPr marL="114300" indent="-342900">
              <a:buFont typeface="Arial" panose="020B0604020202020204" pitchFamily="34" charset="0"/>
              <a:buChar char="•"/>
            </a:pPr>
            <a:r>
              <a:rPr lang="en-IE" noProof="0" dirty="0"/>
              <a:t>reduced environmental impact</a:t>
            </a:r>
          </a:p>
          <a:p>
            <a:pPr marL="114300" indent="-342900">
              <a:buFont typeface="Arial" panose="020B0604020202020204" pitchFamily="34" charset="0"/>
              <a:buChar char="•"/>
            </a:pPr>
            <a:r>
              <a:rPr lang="en-IE" noProof="0" dirty="0"/>
              <a:t>economic sustainability for farms and rural communities</a:t>
            </a:r>
          </a:p>
          <a:p>
            <a:pPr marL="0"/>
            <a:r>
              <a:rPr lang="en-IE" noProof="0" dirty="0"/>
              <a:t>AI supports these priorities by </a:t>
            </a:r>
            <a:r>
              <a:rPr lang="en-IE" b="1" noProof="0" dirty="0"/>
              <a:t>improving precision in daily tasks, reducing waste, and enabling earlier, preventative decision-making rather than reactive responses.</a:t>
            </a:r>
          </a:p>
          <a:p>
            <a:endParaRPr lang="en-IE" noProof="0"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0192" y="579577"/>
            <a:ext cx="10595237" cy="803654"/>
          </a:xfrm>
          <a:prstGeom prst="rect">
            <a:avLst/>
          </a:prstGeom>
        </p:spPr>
        <p:txBody>
          <a:bodyPr/>
          <a:lstStyle/>
          <a:p>
            <a:r>
              <a:rPr lang="en-IE" noProof="0" dirty="0"/>
              <a:t>Why AI matters now</a:t>
            </a:r>
          </a:p>
        </p:txBody>
      </p:sp>
    </p:spTree>
    <p:extLst>
      <p:ext uri="{BB962C8B-B14F-4D97-AF65-F5344CB8AC3E}">
        <p14:creationId xmlns:p14="http://schemas.microsoft.com/office/powerpoint/2010/main" val="393356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CDE32-61A9-37C2-26C3-E22CCEFC7FA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9A591C3-A288-69E7-429C-45D9403A5CD7}"/>
              </a:ext>
            </a:extLst>
          </p:cNvPr>
          <p:cNvSpPr>
            <a:spLocks noGrp="1"/>
          </p:cNvSpPr>
          <p:nvPr>
            <p:ph type="body" sz="quarter" idx="18"/>
          </p:nvPr>
        </p:nvSpPr>
        <p:spPr>
          <a:xfrm>
            <a:off x="6613875" y="1358758"/>
            <a:ext cx="5347969" cy="4377696"/>
          </a:xfrm>
        </p:spPr>
        <p:txBody>
          <a:bodyPr/>
          <a:lstStyle/>
          <a:p>
            <a:pPr marL="0"/>
            <a:r>
              <a:rPr lang="en-IE" noProof="0"/>
              <a:t>AI today is already making concrete differences on farms, from disease detection to autonomous machines:</a:t>
            </a:r>
          </a:p>
          <a:p>
            <a:pPr marL="0"/>
            <a:r>
              <a:rPr lang="en-IE" noProof="0"/>
              <a:t>In the Netherlands, farms use </a:t>
            </a:r>
            <a:r>
              <a:rPr lang="en-IE" b="1" noProof="0"/>
              <a:t>AI-driven robots</a:t>
            </a:r>
            <a:r>
              <a:rPr lang="en-IE" noProof="0"/>
              <a:t> to inspect tulip fields and automatically identify and remove diseased bulbs.</a:t>
            </a:r>
          </a:p>
          <a:p>
            <a:pPr marL="0"/>
            <a:r>
              <a:rPr lang="en-IE" noProof="0"/>
              <a:t>These robots process thousands of images with GPS accuracy to protect crop health and prevent disease spread.</a:t>
            </a:r>
          </a:p>
        </p:txBody>
      </p:sp>
      <p:sp>
        <p:nvSpPr>
          <p:cNvPr id="7" name="Text Placeholder 6">
            <a:extLst>
              <a:ext uri="{FF2B5EF4-FFF2-40B4-BE49-F238E27FC236}">
                <a16:creationId xmlns:a16="http://schemas.microsoft.com/office/drawing/2014/main" id="{CCD38DEA-8C9C-43EE-5AD2-9923DF046780}"/>
              </a:ext>
            </a:extLst>
          </p:cNvPr>
          <p:cNvSpPr>
            <a:spLocks noGrp="1"/>
          </p:cNvSpPr>
          <p:nvPr>
            <p:ph type="body" sz="quarter" idx="16"/>
          </p:nvPr>
        </p:nvSpPr>
        <p:spPr>
          <a:xfrm>
            <a:off x="6671514" y="475351"/>
            <a:ext cx="4757375" cy="992652"/>
          </a:xfrm>
        </p:spPr>
        <p:txBody>
          <a:bodyPr/>
          <a:lstStyle/>
          <a:p>
            <a:r>
              <a:rPr lang="en-IE" noProof="0" dirty="0"/>
              <a:t>How is AI being used?</a:t>
            </a:r>
          </a:p>
        </p:txBody>
      </p:sp>
      <p:sp>
        <p:nvSpPr>
          <p:cNvPr id="17" name="Freeform 16">
            <a:extLst>
              <a:ext uri="{FF2B5EF4-FFF2-40B4-BE49-F238E27FC236}">
                <a16:creationId xmlns:a16="http://schemas.microsoft.com/office/drawing/2014/main" id="{2D868DCE-EBB4-07AB-34B3-37A85668D524}"/>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4" name="Plassholder for bilde 13">
            <a:extLst>
              <a:ext uri="{FF2B5EF4-FFF2-40B4-BE49-F238E27FC236}">
                <a16:creationId xmlns:a16="http://schemas.microsoft.com/office/drawing/2014/main" id="{7A412FE9-E361-282C-617D-6BBB9FFAF477}"/>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148934467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8b41f4-9262-4964-9013-127d98c85303" xsi:nil="true"/>
    <lcf76f155ced4ddcb4097134ff3c332f xmlns="92a36596-4c27-4ea1-9f04-71a23c4554a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02075A42567844860B0528BA6E2D9A" ma:contentTypeVersion="12" ma:contentTypeDescription="Create a new document." ma:contentTypeScope="" ma:versionID="2694f9c5156d155576ceaa30373d4527">
  <xsd:schema xmlns:xsd="http://www.w3.org/2001/XMLSchema" xmlns:xs="http://www.w3.org/2001/XMLSchema" xmlns:p="http://schemas.microsoft.com/office/2006/metadata/properties" xmlns:ns2="92a36596-4c27-4ea1-9f04-71a23c4554a9" xmlns:ns3="558b41f4-9262-4964-9013-127d98c85303" targetNamespace="http://schemas.microsoft.com/office/2006/metadata/properties" ma:root="true" ma:fieldsID="6a69e07572b3f3bca6df0441b2cdcc15" ns2:_="" ns3:_="">
    <xsd:import namespace="92a36596-4c27-4ea1-9f04-71a23c4554a9"/>
    <xsd:import namespace="558b41f4-9262-4964-9013-127d98c8530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36596-4c27-4ea1-9f04-71a23c455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5f1a9de-88f8-493e-beca-db2515e1193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8b41f4-9262-4964-9013-127d98c8530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594747-aaa1-4ddf-847f-3e17b26a7ddb}" ma:internalName="TaxCatchAll" ma:showField="CatchAllData" ma:web="558b41f4-9262-4964-9013-127d98c85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FF10C3-B154-4549-A29E-786BF5B429BA}">
  <ds:schemaRefs>
    <ds:schemaRef ds:uri="558b41f4-9262-4964-9013-127d98c85303"/>
    <ds:schemaRef ds:uri="92a36596-4c27-4ea1-9f04-71a23c4554a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5331E93-E2AE-4439-B90C-8A57E655A3B0}">
  <ds:schemaRefs>
    <ds:schemaRef ds:uri="558b41f4-9262-4964-9013-127d98c85303"/>
    <ds:schemaRef ds:uri="92a36596-4c27-4ea1-9f04-71a23c4554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32FC97-9191-457B-926A-9532FC33D5A5}">
  <ds:schemaRefs>
    <ds:schemaRef ds:uri="http://schemas.microsoft.com/sharepoint/v3/contenttype/forms"/>
  </ds:schemaRefs>
</ds:datastoreItem>
</file>

<file path=docMetadata/LabelInfo.xml><?xml version="1.0" encoding="utf-8"?>
<clbl:labelList xmlns:clbl="http://schemas.microsoft.com/office/2020/mipLabelMetadata">
  <clbl:label id="{02af9dbb-aed9-4c75-94d9-8c097730bf57}" enabled="1" method="Standard" siteId="{026cbe1f-01c4-4698-a566-2fc43ebec731}" removed="0"/>
</clbl:labelList>
</file>

<file path=docProps/app.xml><?xml version="1.0" encoding="utf-8"?>
<Properties xmlns="http://schemas.openxmlformats.org/officeDocument/2006/extended-properties" xmlns:vt="http://schemas.openxmlformats.org/officeDocument/2006/docPropsVTypes">
  <Template>Office Theme</Template>
  <TotalTime>18</TotalTime>
  <Words>3485</Words>
  <Application>Microsoft Office PowerPoint</Application>
  <PresentationFormat>Widescreen</PresentationFormat>
  <Paragraphs>330</Paragraphs>
  <Slides>46</Slides>
  <Notes>14</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Stella Guedes Do Nascimento Aguirre</cp:lastModifiedBy>
  <cp:revision>11</cp:revision>
  <dcterms:created xsi:type="dcterms:W3CDTF">2022-05-09T10:29:33Z</dcterms:created>
  <dcterms:modified xsi:type="dcterms:W3CDTF">2026-04-13T12:24:33Z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0x0101001202075A42567844860B0528BA6E2D9A</vt:lpwstr>
  </property>
  <property fmtid="{D5CDD505-2E9C-101B-9397-08002B2CF9AE}" pid="3" name="MediaServiceImageTags">
    <vt:lpwstr/>
  </property>
</Properties>
</file>