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4"/>
  </p:notesMasterIdLst>
  <p:handoutMasterIdLst>
    <p:handoutMasterId r:id="rId55"/>
  </p:handoutMasterIdLst>
  <p:sldIdLst>
    <p:sldId id="4286" r:id="rId5"/>
    <p:sldId id="4306" r:id="rId6"/>
    <p:sldId id="4349" r:id="rId7"/>
    <p:sldId id="4323" r:id="rId8"/>
    <p:sldId id="4345" r:id="rId9"/>
    <p:sldId id="4367" r:id="rId10"/>
    <p:sldId id="4346" r:id="rId11"/>
    <p:sldId id="4350" r:id="rId12"/>
    <p:sldId id="4368" r:id="rId13"/>
    <p:sldId id="4322" r:id="rId14"/>
    <p:sldId id="4369" r:id="rId15"/>
    <p:sldId id="4371" r:id="rId16"/>
    <p:sldId id="4372" r:id="rId17"/>
    <p:sldId id="4351" r:id="rId18"/>
    <p:sldId id="4370" r:id="rId19"/>
    <p:sldId id="4373" r:id="rId20"/>
    <p:sldId id="4374" r:id="rId21"/>
    <p:sldId id="4375" r:id="rId22"/>
    <p:sldId id="4376" r:id="rId23"/>
    <p:sldId id="4377" r:id="rId24"/>
    <p:sldId id="4343" r:id="rId25"/>
    <p:sldId id="4378" r:id="rId26"/>
    <p:sldId id="4379" r:id="rId27"/>
    <p:sldId id="4342" r:id="rId28"/>
    <p:sldId id="4353" r:id="rId29"/>
    <p:sldId id="4354" r:id="rId30"/>
    <p:sldId id="4348" r:id="rId31"/>
    <p:sldId id="4338" r:id="rId32"/>
    <p:sldId id="4380" r:id="rId33"/>
    <p:sldId id="4381" r:id="rId34"/>
    <p:sldId id="4357" r:id="rId35"/>
    <p:sldId id="4358" r:id="rId36"/>
    <p:sldId id="4339" r:id="rId37"/>
    <p:sldId id="4382" r:id="rId38"/>
    <p:sldId id="4360" r:id="rId39"/>
    <p:sldId id="4383" r:id="rId40"/>
    <p:sldId id="4344" r:id="rId41"/>
    <p:sldId id="4384" r:id="rId42"/>
    <p:sldId id="4385" r:id="rId43"/>
    <p:sldId id="4362" r:id="rId44"/>
    <p:sldId id="4365" r:id="rId45"/>
    <p:sldId id="4355" r:id="rId46"/>
    <p:sldId id="4386" r:id="rId47"/>
    <p:sldId id="4366" r:id="rId48"/>
    <p:sldId id="4389" r:id="rId49"/>
    <p:sldId id="4388" r:id="rId50"/>
    <p:sldId id="4390" r:id="rId51"/>
    <p:sldId id="4391" r:id="rId52"/>
    <p:sldId id="42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AC3FBA-4C38-C4F8-6F13-31740F22B3B3}" name="NADIA GLAESERER" initials="NG" userId="S::n.glaeserer@clerici.lombardia.it::8e95a992-59e0-41ab-b5fc-69d04a8fba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4C6"/>
    <a:srgbClr val="ADD037"/>
    <a:srgbClr val="262626"/>
    <a:srgbClr val="00898B"/>
    <a:srgbClr val="0289AE"/>
    <a:srgbClr val="EABB22"/>
    <a:srgbClr val="62A844"/>
    <a:srgbClr val="00B6E6"/>
    <a:srgbClr val="009AC1"/>
    <a:srgbClr val="746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95DFAC-3F95-4612-6438-C0F6D6E077FB}" v="1" dt="2026-04-16T09:36:14.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5082"/>
  </p:normalViewPr>
  <p:slideViewPr>
    <p:cSldViewPr snapToGrid="0" snapToObjects="1">
      <p:cViewPr varScale="1">
        <p:scale>
          <a:sx n="59" d="100"/>
          <a:sy n="59" d="100"/>
        </p:scale>
        <p:origin x="78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Aguirre" userId="S::stella.aguirre@labfr.no::03c3e515-2ce4-49aa-ab48-349cf2ac0b53" providerId="AD" clId="Web-{F995DFAC-3F95-4612-6438-C0F6D6E077FB}"/>
    <pc:docChg chg="modSld">
      <pc:chgData name="Stella Aguirre" userId="S::stella.aguirre@labfr.no::03c3e515-2ce4-49aa-ab48-349cf2ac0b53" providerId="AD" clId="Web-{F995DFAC-3F95-4612-6438-C0F6D6E077FB}" dt="2026-04-16T09:36:14.890" v="0"/>
      <pc:docMkLst>
        <pc:docMk/>
      </pc:docMkLst>
      <pc:sldChg chg="delSp">
        <pc:chgData name="Stella Aguirre" userId="S::stella.aguirre@labfr.no::03c3e515-2ce4-49aa-ab48-349cf2ac0b53" providerId="AD" clId="Web-{F995DFAC-3F95-4612-6438-C0F6D6E077FB}" dt="2026-04-16T09:36:14.890" v="0"/>
        <pc:sldMkLst>
          <pc:docMk/>
          <pc:sldMk cId="2288239601" sldId="4286"/>
        </pc:sldMkLst>
        <pc:spChg chg="del">
          <ac:chgData name="Stella Aguirre" userId="S::stella.aguirre@labfr.no::03c3e515-2ce4-49aa-ab48-349cf2ac0b53" providerId="AD" clId="Web-{F995DFAC-3F95-4612-6438-C0F6D6E077FB}" dt="2026-04-16T09:36:14.890" v="0"/>
          <ac:spMkLst>
            <pc:docMk/>
            <pc:sldMk cId="2288239601" sldId="4286"/>
            <ac:spMk id="2" creationId="{E87E6743-DEBE-7A51-63EB-44FAE20D40A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5/27/2026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UNESCO (2024); EDU-AI Erasmus+ Project (2025)</a:t>
            </a:r>
            <a:endParaRPr lang="en-GB" sz="1200" dirty="0"/>
          </a:p>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74015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 (2025); EU AI Act (2024)</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941805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UNESCO (2025); EU AI Act (2024)</a:t>
            </a:r>
            <a:endParaRPr lang="en-GB" dirty="0"/>
          </a:p>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414145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 (2023); UK DfE (2025); NEA (2025); MIT News (2025)</a:t>
            </a:r>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1E78-C5D8-94C3-3B9D-9A1E85A65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E1E74-3668-3182-F472-AC095F8577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6ABDF80-9FB6-A4AE-1DFA-DEB39ABDEABF}"/>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Guidance for generative AI in education and research, UNESCO 2023</a:t>
            </a:r>
          </a:p>
          <a:p>
            <a:r>
              <a:rPr lang="en-GB" sz="1200" i="1" kern="1200" dirty="0">
                <a:solidFill>
                  <a:schemeClr val="tx1"/>
                </a:solidFill>
                <a:effectLst/>
                <a:latin typeface="+mn-lt"/>
                <a:ea typeface="+mn-ea"/>
                <a:cs typeface="+mn-cs"/>
              </a:rPr>
              <a:t>UNESCO (2023); UK DfE (2025); NEA (2025); MIT News (2025)</a:t>
            </a:r>
            <a:endParaRPr lang="en-US" b="0" dirty="0"/>
          </a:p>
        </p:txBody>
      </p:sp>
      <p:sp>
        <p:nvSpPr>
          <p:cNvPr id="4" name="Slide Number Placeholder 3">
            <a:extLst>
              <a:ext uri="{FF2B5EF4-FFF2-40B4-BE49-F238E27FC236}">
                <a16:creationId xmlns:a16="http://schemas.microsoft.com/office/drawing/2014/main" id="{CE3FD0D5-D6F6-A3E2-9A5B-B6D403867E06}"/>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3727629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 (2025); La </a:t>
            </a:r>
            <a:r>
              <a:rPr lang="en-GB" sz="1200" i="1" kern="1200" dirty="0" err="1">
                <a:solidFill>
                  <a:schemeClr val="tx1"/>
                </a:solidFill>
                <a:effectLst/>
                <a:latin typeface="+mn-lt"/>
                <a:ea typeface="+mn-ea"/>
                <a:cs typeface="+mn-cs"/>
              </a:rPr>
              <a:t>Scientothèque</a:t>
            </a:r>
            <a:r>
              <a:rPr lang="en-GB" sz="1200" i="1" kern="1200" dirty="0">
                <a:solidFill>
                  <a:schemeClr val="tx1"/>
                </a:solidFill>
                <a:effectLst/>
                <a:latin typeface="+mn-lt"/>
                <a:ea typeface="+mn-ea"/>
                <a:cs typeface="+mn-cs"/>
              </a:rPr>
              <a:t> / Erasmus+ </a:t>
            </a:r>
            <a:r>
              <a:rPr lang="en-GB" sz="1200" i="1" kern="1200" dirty="0" err="1">
                <a:solidFill>
                  <a:schemeClr val="tx1"/>
                </a:solidFill>
                <a:effectLst/>
                <a:latin typeface="+mn-lt"/>
                <a:ea typeface="+mn-ea"/>
                <a:cs typeface="+mn-cs"/>
              </a:rPr>
              <a:t>SteamCity</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731459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2010-BA2C-CF8E-0C2F-7AB9F4EFB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54F93-4AD7-1696-F3EF-0F0CCE41FE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0AB8DF5-1E21-9587-89D0-BFC8FAC2C4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A0AD7F-9B43-B441-4978-3173A2857B48}"/>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440324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David Publisher (2025); Harvard Physics Study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969927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1D8B-48EC-D89E-9223-9B6EE8AEF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5B9B7-9F7F-7254-7E89-A00DCBB87B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C7570B9-CFA1-964A-4941-302FC9B6FD3F}"/>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David Publisher (2025); Harvard Physics Study (2025)</a:t>
            </a:r>
            <a:endParaRPr lang="en-GB" dirty="0"/>
          </a:p>
        </p:txBody>
      </p:sp>
      <p:sp>
        <p:nvSpPr>
          <p:cNvPr id="4" name="Slide Number Placeholder 3">
            <a:extLst>
              <a:ext uri="{FF2B5EF4-FFF2-40B4-BE49-F238E27FC236}">
                <a16:creationId xmlns:a16="http://schemas.microsoft.com/office/drawing/2014/main" id="{C345375B-493D-DAD6-C4E9-62A1874EEADE}"/>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1687260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EEF (2023); Gallup / </a:t>
            </a:r>
            <a:r>
              <a:rPr lang="en-GB" sz="1200" i="1" kern="1200" dirty="0" err="1">
                <a:solidFill>
                  <a:schemeClr val="tx1"/>
                </a:solidFill>
                <a:effectLst/>
                <a:latin typeface="+mn-lt"/>
                <a:ea typeface="+mn-ea"/>
                <a:cs typeface="+mn-cs"/>
              </a:rPr>
              <a:t>DemandSage</a:t>
            </a:r>
            <a:r>
              <a:rPr lang="en-GB" sz="1200" i="1" kern="1200" dirty="0">
                <a:solidFill>
                  <a:schemeClr val="tx1"/>
                </a:solidFill>
                <a:effectLst/>
                <a:latin typeface="+mn-lt"/>
                <a:ea typeface="+mn-ea"/>
                <a:cs typeface="+mn-cs"/>
              </a:rPr>
              <a:t> (2025); UK DfE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2871550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717A4-D390-D394-A408-41AC3C05A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0FBFB-A601-113B-F571-15B364D76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79EA709-7F74-05D0-EB1F-2EA651D9A289}"/>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EEF (2023); Gallup / </a:t>
            </a:r>
            <a:r>
              <a:rPr lang="en-GB" sz="1200" i="1" kern="1200" dirty="0" err="1">
                <a:solidFill>
                  <a:schemeClr val="tx1"/>
                </a:solidFill>
                <a:effectLst/>
                <a:latin typeface="+mn-lt"/>
                <a:ea typeface="+mn-ea"/>
                <a:cs typeface="+mn-cs"/>
              </a:rPr>
              <a:t>DemandSage</a:t>
            </a:r>
            <a:r>
              <a:rPr lang="en-GB" sz="1200" i="1" kern="1200" dirty="0">
                <a:solidFill>
                  <a:schemeClr val="tx1"/>
                </a:solidFill>
                <a:effectLst/>
                <a:latin typeface="+mn-lt"/>
                <a:ea typeface="+mn-ea"/>
                <a:cs typeface="+mn-cs"/>
              </a:rPr>
              <a:t> (2025); UK DfE (2025)</a:t>
            </a:r>
            <a:endParaRPr lang="en-GB" dirty="0"/>
          </a:p>
        </p:txBody>
      </p:sp>
      <p:sp>
        <p:nvSpPr>
          <p:cNvPr id="4" name="Slide Number Placeholder 3">
            <a:extLst>
              <a:ext uri="{FF2B5EF4-FFF2-40B4-BE49-F238E27FC236}">
                <a16:creationId xmlns:a16="http://schemas.microsoft.com/office/drawing/2014/main" id="{1734394E-46D6-B0DC-4FEB-CCE2E65ED48A}"/>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563395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OECD (2025); EVTA / </a:t>
            </a:r>
            <a:r>
              <a:rPr lang="en-GB" sz="1200" i="1" kern="1200" dirty="0" err="1">
                <a:solidFill>
                  <a:schemeClr val="tx1"/>
                </a:solidFill>
                <a:effectLst/>
                <a:latin typeface="+mn-lt"/>
                <a:ea typeface="+mn-ea"/>
                <a:cs typeface="+mn-cs"/>
              </a:rPr>
              <a:t>Recogn</a:t>
            </a:r>
            <a:r>
              <a:rPr lang="en-GB" sz="1200" i="1" kern="1200" dirty="0">
                <a:solidFill>
                  <a:schemeClr val="tx1"/>
                </a:solidFill>
                <a:effectLst/>
                <a:latin typeface="+mn-lt"/>
                <a:ea typeface="+mn-ea"/>
                <a:cs typeface="+mn-cs"/>
              </a:rPr>
              <a:t>(AI)ze Project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1246892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72D33-9386-A955-12C2-9F1CB90E9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AE66B-8972-21AF-CD61-D234FCEDAF2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761472A-1D93-E3E7-37F7-887AE2158864}"/>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Lee et al. (2021); Preprints.org Systematic Review (2025)</a:t>
            </a:r>
            <a:endParaRPr lang="en-GB" dirty="0"/>
          </a:p>
        </p:txBody>
      </p:sp>
      <p:sp>
        <p:nvSpPr>
          <p:cNvPr id="4" name="Slide Number Placeholder 3">
            <a:extLst>
              <a:ext uri="{FF2B5EF4-FFF2-40B4-BE49-F238E27FC236}">
                <a16:creationId xmlns:a16="http://schemas.microsoft.com/office/drawing/2014/main" id="{FAC88FB6-C997-19DC-1101-EDC0C30EA37B}"/>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2272061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B145-6363-8913-A8E9-407F400AF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25523-5658-CF8C-A99C-F73D201A97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3BACD94-9BA1-6C32-55CE-9D7181EAD9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98E0A7-88AE-9BAF-CA0F-985FE490A725}"/>
              </a:ext>
            </a:extLst>
          </p:cNvPr>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1576600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9E45-AC3E-BBEB-BDEC-1DBAB89D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DCCF-8580-D017-F97D-7C12E8699AA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1D63A2-34AD-EDF9-3415-318207327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24A7D-1DF8-6440-79BC-0F7B4247ACA9}"/>
              </a:ext>
            </a:extLst>
          </p:cNvPr>
          <p:cNvSpPr>
            <a:spLocks noGrp="1"/>
          </p:cNvSpPr>
          <p:nvPr>
            <p:ph type="sldNum" sz="quarter" idx="5"/>
          </p:nvPr>
        </p:nvSpPr>
        <p:spPr/>
        <p:txBody>
          <a:bodyPr/>
          <a:lstStyle/>
          <a:p>
            <a:fld id="{4BE5DE82-CF29-044D-9158-06A811149881}" type="slidenum">
              <a:rPr lang="en-US" smtClean="0"/>
              <a:t>40</a:t>
            </a:fld>
            <a:endParaRPr lang="en-US"/>
          </a:p>
        </p:txBody>
      </p:sp>
    </p:spTree>
    <p:extLst>
      <p:ext uri="{BB962C8B-B14F-4D97-AF65-F5344CB8AC3E}">
        <p14:creationId xmlns:p14="http://schemas.microsoft.com/office/powerpoint/2010/main" val="3304662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Edutopia (2025); San Diego State University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37728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Edutopia (2025); San Diego State University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24676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UNESCO-UNEVOC (2021); </a:t>
            </a:r>
            <a:r>
              <a:rPr lang="en-GB" sz="1200" i="1" kern="1200" dirty="0" err="1">
                <a:solidFill>
                  <a:schemeClr val="tx1"/>
                </a:solidFill>
                <a:effectLst/>
                <a:latin typeface="+mn-lt"/>
                <a:ea typeface="+mn-ea"/>
                <a:cs typeface="+mn-cs"/>
              </a:rPr>
              <a:t>SUSTaiN</a:t>
            </a:r>
            <a:r>
              <a:rPr lang="en-GB" sz="1200" i="1" kern="1200" dirty="0">
                <a:solidFill>
                  <a:schemeClr val="tx1"/>
                </a:solidFill>
                <a:effectLst/>
                <a:latin typeface="+mn-lt"/>
                <a:ea typeface="+mn-ea"/>
                <a:cs typeface="+mn-cs"/>
              </a:rPr>
              <a:t> Project</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2180326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6DB43-4878-F4B6-E1B7-F8219A355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63E1F-E190-BF34-D805-F2779DB132C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5B3C989-A947-203B-42FD-92B80DA82F5C}"/>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UNESCO-UNEVOC (2021); </a:t>
            </a:r>
            <a:r>
              <a:rPr lang="en-GB" sz="1200" i="1" kern="1200" dirty="0" err="1">
                <a:solidFill>
                  <a:schemeClr val="tx1"/>
                </a:solidFill>
                <a:effectLst/>
                <a:latin typeface="+mn-lt"/>
                <a:ea typeface="+mn-ea"/>
                <a:cs typeface="+mn-cs"/>
              </a:rPr>
              <a:t>SUSTaiN</a:t>
            </a:r>
            <a:r>
              <a:rPr lang="en-GB" sz="1200" i="1" kern="1200" dirty="0">
                <a:solidFill>
                  <a:schemeClr val="tx1"/>
                </a:solidFill>
                <a:effectLst/>
                <a:latin typeface="+mn-lt"/>
                <a:ea typeface="+mn-ea"/>
                <a:cs typeface="+mn-cs"/>
              </a:rPr>
              <a:t> Project</a:t>
            </a:r>
            <a:endParaRPr lang="en-GB" dirty="0"/>
          </a:p>
        </p:txBody>
      </p:sp>
      <p:sp>
        <p:nvSpPr>
          <p:cNvPr id="4" name="Slide Number Placeholder 3">
            <a:extLst>
              <a:ext uri="{FF2B5EF4-FFF2-40B4-BE49-F238E27FC236}">
                <a16:creationId xmlns:a16="http://schemas.microsoft.com/office/drawing/2014/main" id="{E4F3AA0F-AD8E-A8B8-5982-BE2A97BC75B7}"/>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1235955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812F-008A-3E18-34BC-A85F0097E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1D42B-64DE-B610-2E01-CDF05EB8EB8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F0F3420-C356-4A28-D59F-5F9FB4F58495}"/>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UNESCO-UNEVOC (2021); </a:t>
            </a:r>
            <a:r>
              <a:rPr lang="en-GB" sz="1200" i="1" kern="1200" dirty="0" err="1">
                <a:solidFill>
                  <a:schemeClr val="tx1"/>
                </a:solidFill>
                <a:effectLst/>
                <a:latin typeface="+mn-lt"/>
                <a:ea typeface="+mn-ea"/>
                <a:cs typeface="+mn-cs"/>
              </a:rPr>
              <a:t>SUSTaiN</a:t>
            </a:r>
            <a:r>
              <a:rPr lang="en-GB" sz="1200" i="1" kern="1200" dirty="0">
                <a:solidFill>
                  <a:schemeClr val="tx1"/>
                </a:solidFill>
                <a:effectLst/>
                <a:latin typeface="+mn-lt"/>
                <a:ea typeface="+mn-ea"/>
                <a:cs typeface="+mn-cs"/>
              </a:rPr>
              <a:t> Project</a:t>
            </a:r>
            <a:endParaRPr lang="en-GB" dirty="0"/>
          </a:p>
        </p:txBody>
      </p:sp>
      <p:sp>
        <p:nvSpPr>
          <p:cNvPr id="4" name="Slide Number Placeholder 3">
            <a:extLst>
              <a:ext uri="{FF2B5EF4-FFF2-40B4-BE49-F238E27FC236}">
                <a16:creationId xmlns:a16="http://schemas.microsoft.com/office/drawing/2014/main" id="{94EBD9E7-C99C-CBAB-B555-ED41F9C760DF}"/>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2683439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8AC9-385D-3428-FA04-19BF7C70F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06213-8B53-98E5-7BD1-AD2BD710AE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42578D3-8BAA-1AA6-6AAF-5C2F3287F905}"/>
              </a:ext>
            </a:extLst>
          </p:cNvPr>
          <p:cNvSpPr>
            <a:spLocks noGrp="1"/>
          </p:cNvSpPr>
          <p:nvPr>
            <p:ph type="body" idx="1"/>
          </p:nvPr>
        </p:nvSpPr>
        <p:spPr/>
        <p:txBody>
          <a:bodyPr/>
          <a:lstStyle/>
          <a:p>
            <a:r>
              <a:rPr lang="en-GB" sz="1200" i="1" kern="1200" dirty="0" err="1">
                <a:solidFill>
                  <a:schemeClr val="tx1"/>
                </a:solidFill>
                <a:effectLst/>
                <a:latin typeface="+mn-lt"/>
                <a:ea typeface="+mn-ea"/>
                <a:cs typeface="+mn-cs"/>
              </a:rPr>
              <a:t>IntechOpen</a:t>
            </a:r>
            <a:r>
              <a:rPr lang="en-GB" sz="1200" i="1" kern="1200" dirty="0">
                <a:solidFill>
                  <a:schemeClr val="tx1"/>
                </a:solidFill>
                <a:effectLst/>
                <a:latin typeface="+mn-lt"/>
                <a:ea typeface="+mn-ea"/>
                <a:cs typeface="+mn-cs"/>
              </a:rPr>
              <a:t> (2024); AIM@VET Project</a:t>
            </a:r>
            <a:endParaRPr lang="en-GB" dirty="0"/>
          </a:p>
        </p:txBody>
      </p:sp>
      <p:sp>
        <p:nvSpPr>
          <p:cNvPr id="4" name="Slide Number Placeholder 3">
            <a:extLst>
              <a:ext uri="{FF2B5EF4-FFF2-40B4-BE49-F238E27FC236}">
                <a16:creationId xmlns:a16="http://schemas.microsoft.com/office/drawing/2014/main" id="{94AF0AFF-F178-732D-3919-C8915729666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162649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0C743-AF87-0EEC-7ACA-91948B7A4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B58CF-4544-65CE-C9BB-F20DA98546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5562D7-8447-6F65-EAA6-269BDC4981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3D3883-3A31-CB0F-D3F1-AA71984C9B63}"/>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421689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https://www.cedefop.europa.eu/en/publications/9201 </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36318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68849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https://www.oecd.org/content/dam/oecd/en/publications/reports/2025/10/how-the-green-transition-reshapes-vocational-education-and-training_c3ba6762/4819bf34-en.pdf</a:t>
            </a:r>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20768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https://www.oecd.org/content/dam/oecd/en/publications/reports/2025/10/how-the-green-transition-reshapes-vocational-education-and-training_c3ba6762/4819bf34-en.pdf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https://www.cedefop.europa.eu/en/publications/9201 </a:t>
            </a:r>
            <a:endParaRPr lang="en-GB" dirty="0"/>
          </a:p>
          <a:p>
            <a:endParaRPr lang="en-GB" b="1" dirty="0"/>
          </a:p>
        </p:txBody>
      </p:sp>
      <p:sp>
        <p:nvSpPr>
          <p:cNvPr id="4" name="Slide Number Placehold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28711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Petridou, E., &amp; Lao, L. (2024). Identifying challenges and best practices for implementing AI additional qualifications in vocational and continuing education: a mixed methods analysis. </a:t>
            </a:r>
            <a:r>
              <a:rPr lang="en-GB" sz="1200" b="0" i="1" kern="1200" dirty="0">
                <a:solidFill>
                  <a:schemeClr val="tx1"/>
                </a:solidFill>
                <a:effectLst/>
                <a:latin typeface="+mn-lt"/>
                <a:ea typeface="+mn-ea"/>
                <a:cs typeface="+mn-cs"/>
              </a:rPr>
              <a:t>International Journal of Lifelong Education</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43</a:t>
            </a:r>
            <a:r>
              <a:rPr lang="en-GB" sz="1200" b="0" i="0" kern="1200" dirty="0">
                <a:solidFill>
                  <a:schemeClr val="tx1"/>
                </a:solidFill>
                <a:effectLst/>
                <a:latin typeface="+mn-lt"/>
                <a:ea typeface="+mn-ea"/>
                <a:cs typeface="+mn-cs"/>
              </a:rPr>
              <a:t>(4), 385–400. https://doi.org/10.1080/02601370.2024.2351076</a:t>
            </a:r>
          </a:p>
          <a:p>
            <a:endParaRPr lang="en-GB" sz="1200" b="0" i="0" kern="1200" dirty="0">
              <a:solidFill>
                <a:schemeClr val="tx1"/>
              </a:solidFill>
              <a:effectLst/>
              <a:latin typeface="+mn-lt"/>
              <a:ea typeface="+mn-ea"/>
              <a:cs typeface="+mn-cs"/>
            </a:endParaRPr>
          </a:p>
          <a:p>
            <a:r>
              <a:rPr lang="en-GB" dirty="0"/>
              <a:t>https://www.cedefop.europa.eu/en/news/germany-ai-emerging-key-vet-competence </a:t>
            </a:r>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48631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130745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SUSTaiN</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dirty="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Our Project</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a:t>www. </a:t>
            </a:r>
            <a:r>
              <a:rPr lang="en-US" dirty="0" err="1"/>
              <a:t>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73945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dirty="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2" r:id="rId9"/>
    <p:sldLayoutId id="2147483879" r:id="rId10"/>
    <p:sldLayoutId id="2147483878" r:id="rId11"/>
    <p:sldLayoutId id="2147483861" r:id="rId12"/>
    <p:sldLayoutId id="2147483833" r:id="rId13"/>
    <p:sldLayoutId id="2147483847" r:id="rId14"/>
    <p:sldLayoutId id="21474838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unesco.org/en/articles/ai-competency-framework-teachers" TargetMode="External"/><Relationship Id="rId2" Type="http://schemas.openxmlformats.org/officeDocument/2006/relationships/hyperlink" Target="https://www.unesco.org/en/articles/guidance-generative-ai-education-and-research"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cedefop.europa.eu/en/news/germany-ai-emerging-key-vet-competence"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ki-campus.org/en/learning-opportunities/courses/aivet-iv-ai-tool-vocational-education"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nesco.org/en/articles/ai-competency-framework-teachers"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hyperlink" Target="https://eduaiproject.e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ommonsense.org/education/articles/practical-tips-for-teachers-to-use-ai"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able.media/assets/briefings/bildung/guidelines-on-the-ethical-use-of-artificial-intelligence-nc0125186enn.pdf"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row.google/ai-for-educators/"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esco.org/en/articles/unesco-dedicates-international-day-education-2025-artificial-intelligenc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artificialintelligenceact.eu/the-ac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privacymatters.dlapiper.com/2024/04/europe-the-eu-ai-acts-relationship-with-data-protection-law-key-takeaways/"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hyperlink" Target="https://unesdoc.unesco.org/ark:/48223/pf0000386693"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ec.europa.eu/focus-topics/digital-education/action-plan/action-6"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eb.diffit.me/"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oecd.org/en/publications/ai-to-support-neurodivergent-learners-in-vocational-education-and-training_718d7522-en.html"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s://www.thinglink.com/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hJP5GqnTrNo"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hyperlink" Target="https://www.unesco.org/en/articles/ai-competency-framework-teachers"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eb.diffit.me/"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riskteaching.com/" TargetMode="External"/><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hyperlink" Target="https://curipod.com/lang/en-GB" TargetMode="External"/><Relationship Id="rId4" Type="http://schemas.openxmlformats.org/officeDocument/2006/relationships/hyperlink" Target="https://www.canva.com/ai-image-generator/"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chatgpt.com/" TargetMode="External"/><Relationship Id="rId7"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hyperlink" Target="https://unevoc.unesco.org/home/UNEVOC+Publications/lang=en/akt=detail/qs=6431" TargetMode="External"/><Relationship Id="rId4" Type="http://schemas.openxmlformats.org/officeDocument/2006/relationships/hyperlink" Target="https://notebooklm.googl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aim4vet.udc.es/"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hyperlink" Target="https://www.unesco.org/en/articles/ai-competency-framework-teachers"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edefop.europa.eu/en/publications/9201"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oecd.org/content/dam/oecd/en/publications/reports/2025/10/how-the-green-transition-reshapes-vocational-education-and-training_c3ba6762/4819bf34-en.pdf"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8" y="3919636"/>
            <a:ext cx="4048714" cy="1008397"/>
          </a:xfrm>
          <a:prstGeom prst="rect">
            <a:avLst/>
          </a:prstGeom>
        </p:spPr>
        <p:txBody>
          <a:bodyPr/>
          <a:lstStyle/>
          <a:p>
            <a:r>
              <a:rPr lang="en-GB" sz="4400" dirty="0"/>
              <a:t>Foundations of AI in VET</a:t>
            </a:r>
            <a:endParaRPr lang="en-US" sz="4400" b="1"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prstGeom prst="rect">
            <a:avLst/>
          </a:prstGeom>
        </p:spPr>
        <p:txBody>
          <a:bodyPr/>
          <a:lstStyle/>
          <a:p>
            <a:r>
              <a:rPr lang="en-US" b="1" dirty="0"/>
              <a:t>Module 1</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US" b="0" dirty="0"/>
              <a:t>www.</a:t>
            </a:r>
            <a:r>
              <a:rPr lang="en-US" dirty="0"/>
              <a:t>sustainvet.eu</a:t>
            </a:r>
            <a:endParaRPr lang="en-US" b="0" dirty="0"/>
          </a:p>
        </p:txBody>
      </p:sp>
      <p:pic>
        <p:nvPicPr>
          <p:cNvPr id="11" name="Picture Placeholder 4">
            <a:extLst>
              <a:ext uri="{FF2B5EF4-FFF2-40B4-BE49-F238E27FC236}">
                <a16:creationId xmlns:a16="http://schemas.microsoft.com/office/drawing/2014/main" id="{24F62980-F3C7-4ADD-44DC-5DB69C683104}"/>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p:pic>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76A361B8-FD35-BA69-EF81-6DF2FED065F4}"/>
              </a:ext>
            </a:extLst>
          </p:cNvPr>
          <p:cNvPicPr>
            <a:picLocks noChangeAspect="1"/>
          </p:cNvPicPr>
          <p:nvPr/>
        </p:nvPicPr>
        <p:blipFill>
          <a:blip r:embed="rId4"/>
          <a:stretch>
            <a:fillRect/>
          </a:stretch>
        </p:blipFill>
        <p:spPr>
          <a:xfrm>
            <a:off x="10947591" y="6129947"/>
            <a:ext cx="1047758" cy="619130"/>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0" y="1609270"/>
            <a:ext cx="10595237" cy="3639459"/>
          </a:xfrm>
          <a:prstGeom prst="rect">
            <a:avLst/>
          </a:prstGeom>
        </p:spPr>
        <p:txBody>
          <a:bodyPr/>
          <a:lstStyle/>
          <a:p>
            <a:pPr marL="0"/>
            <a:r>
              <a:rPr lang="en-GB" sz="2000" dirty="0"/>
              <a:t>The EU has put clear policy weight behind AI integration in education. The Digital Education Action Plan 2021–2027 calls for updating digital competence frameworks to include AI-related skills, and the updated </a:t>
            </a:r>
            <a:r>
              <a:rPr lang="en-GB" sz="2000" dirty="0" err="1"/>
              <a:t>DigComp</a:t>
            </a:r>
            <a:r>
              <a:rPr lang="en-GB" sz="2000" dirty="0"/>
              <a:t> 2.2 framework now includes over 70 examples related to AI. Crucially, Article 4 of the EU AI Act , which took effect on 2 February 2025, requires all organisations deploying AI systems to ensure a sufficient level of AI literacy among their staff. For VET institutions, this is not just an aspiration, it is becoming a legal obligation.</a:t>
            </a:r>
          </a:p>
          <a:p>
            <a:pPr marL="0"/>
            <a:r>
              <a:rPr lang="en-GB" sz="2000" dirty="0"/>
              <a:t>Globally, </a:t>
            </a:r>
            <a:r>
              <a:rPr lang="en-GB" sz="2000" b="1" dirty="0">
                <a:hlinkClick r:id="rId2"/>
              </a:rPr>
              <a:t>UNESCO published its landmark Guidance for Generative AI in Education </a:t>
            </a:r>
            <a:r>
              <a:rPr lang="en-GB" sz="2000" dirty="0"/>
              <a:t>and Research in September 2023, the first-ever global framework of its kind. UNESCO's subsequent </a:t>
            </a:r>
            <a:r>
              <a:rPr lang="en-GB" sz="2000" b="1" dirty="0">
                <a:hlinkClick r:id="rId3"/>
              </a:rPr>
              <a:t>AI Competency Framework for Teachers (2024) </a:t>
            </a:r>
            <a:r>
              <a:rPr lang="en-GB" sz="2000" dirty="0"/>
              <a:t>provides a structured pathway from basic AI literacy to confident, innovative use. The direction of travel is clear: VET educators are expected to develop AI competence, and the frameworks to support them now exist.</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98379" y="735806"/>
            <a:ext cx="10595237" cy="803654"/>
          </a:xfrm>
          <a:prstGeom prst="rect">
            <a:avLst/>
          </a:prstGeom>
        </p:spPr>
        <p:txBody>
          <a:bodyPr/>
          <a:lstStyle/>
          <a:p>
            <a:r>
              <a:rPr lang="en-GB" dirty="0"/>
              <a:t>The policy landscape supports action now</a:t>
            </a:r>
            <a:endParaRPr lang="en-US" dirty="0"/>
          </a:p>
        </p:txBody>
      </p:sp>
    </p:spTree>
    <p:extLst>
      <p:ext uri="{BB962C8B-B14F-4D97-AF65-F5344CB8AC3E}">
        <p14:creationId xmlns:p14="http://schemas.microsoft.com/office/powerpoint/2010/main" val="39335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662DB6-7856-1871-9A03-CFA5E4E469E8}"/>
              </a:ext>
            </a:extLst>
          </p:cNvPr>
          <p:cNvSpPr>
            <a:spLocks noGrp="1"/>
          </p:cNvSpPr>
          <p:nvPr>
            <p:ph type="body" sz="quarter" idx="16"/>
          </p:nvPr>
        </p:nvSpPr>
        <p:spPr/>
        <p:txBody>
          <a:bodyPr/>
          <a:lstStyle/>
          <a:p>
            <a:r>
              <a:rPr lang="en-GB" dirty="0"/>
              <a:t>Three reasons AI matters for VET right now</a:t>
            </a:r>
          </a:p>
        </p:txBody>
      </p:sp>
      <p:graphicFrame>
        <p:nvGraphicFramePr>
          <p:cNvPr id="4" name="Table 3">
            <a:extLst>
              <a:ext uri="{FF2B5EF4-FFF2-40B4-BE49-F238E27FC236}">
                <a16:creationId xmlns:a16="http://schemas.microsoft.com/office/drawing/2014/main" id="{0B633A18-55AB-FC0B-54AA-AE8AEDEADB88}"/>
              </a:ext>
            </a:extLst>
          </p:cNvPr>
          <p:cNvGraphicFramePr>
            <a:graphicFrameLocks noGrp="1"/>
          </p:cNvGraphicFramePr>
          <p:nvPr>
            <p:extLst>
              <p:ext uri="{D42A27DB-BD31-4B8C-83A1-F6EECF244321}">
                <p14:modId xmlns:p14="http://schemas.microsoft.com/office/powerpoint/2010/main" val="2658024680"/>
              </p:ext>
            </p:extLst>
          </p:nvPr>
        </p:nvGraphicFramePr>
        <p:xfrm>
          <a:off x="2031999" y="1766268"/>
          <a:ext cx="9357733" cy="3108960"/>
        </p:xfrm>
        <a:graphic>
          <a:graphicData uri="http://schemas.openxmlformats.org/drawingml/2006/table">
            <a:tbl>
              <a:tblPr firstRow="1" bandRow="1">
                <a:tableStyleId>{5C22544A-7EE6-4342-B048-85BDC9FD1C3A}</a:tableStyleId>
              </a:tblPr>
              <a:tblGrid>
                <a:gridCol w="9357733">
                  <a:extLst>
                    <a:ext uri="{9D8B030D-6E8A-4147-A177-3AD203B41FA5}">
                      <a16:colId xmlns:a16="http://schemas.microsoft.com/office/drawing/2014/main" val="1736801365"/>
                    </a:ext>
                  </a:extLst>
                </a:gridCol>
              </a:tblGrid>
              <a:tr h="370840">
                <a:tc>
                  <a:txBody>
                    <a:bodyPr/>
                    <a:lstStyle/>
                    <a:p>
                      <a:r>
                        <a:rPr lang="nb-NO" sz="2000" dirty="0"/>
                        <a:t>Why AI matters for VET</a:t>
                      </a:r>
                      <a:endParaRPr lang="en-GB" sz="2000" dirty="0"/>
                    </a:p>
                  </a:txBody>
                  <a:tcPr/>
                </a:tc>
                <a:extLst>
                  <a:ext uri="{0D108BD9-81ED-4DB2-BD59-A6C34878D82A}">
                    <a16:rowId xmlns:a16="http://schemas.microsoft.com/office/drawing/2014/main" val="357673854"/>
                  </a:ext>
                </a:extLst>
              </a:tr>
              <a:tr h="370840">
                <a:tc>
                  <a:txBody>
                    <a:bodyPr/>
                    <a:lstStyle/>
                    <a:p>
                      <a:r>
                        <a:rPr lang="en-GB" sz="2000" b="1" dirty="0"/>
                        <a:t>The workplace has already changed.  </a:t>
                      </a:r>
                      <a:r>
                        <a:rPr lang="en-GB" sz="2000" dirty="0"/>
                        <a:t>Over 28% of European workers use AI on the job, and six in ten face AI-related task </a:t>
                      </a:r>
                      <a:r>
                        <a:rPr lang="en-GB" sz="2000" dirty="0" err="1"/>
                        <a:t>changes,our</a:t>
                      </a:r>
                      <a:r>
                        <a:rPr lang="en-GB" sz="2000" dirty="0"/>
                        <a:t> learners need to be ready. (</a:t>
                      </a:r>
                      <a:r>
                        <a:rPr lang="en-GB" sz="2000" dirty="0" err="1"/>
                        <a:t>Cedefop</a:t>
                      </a:r>
                      <a:r>
                        <a:rPr lang="en-GB" sz="2000" dirty="0"/>
                        <a:t>, 2025)</a:t>
                      </a:r>
                    </a:p>
                  </a:txBody>
                  <a:tcPr/>
                </a:tc>
                <a:extLst>
                  <a:ext uri="{0D108BD9-81ED-4DB2-BD59-A6C34878D82A}">
                    <a16:rowId xmlns:a16="http://schemas.microsoft.com/office/drawing/2014/main" val="2336103101"/>
                  </a:ext>
                </a:extLst>
              </a:tr>
              <a:tr h="370840">
                <a:tc>
                  <a:txBody>
                    <a:bodyPr/>
                    <a:lstStyle/>
                    <a:p>
                      <a:r>
                        <a:rPr lang="en-GB" sz="2000" b="1" dirty="0"/>
                        <a:t>VET is central to the green transition.  </a:t>
                      </a:r>
                      <a:r>
                        <a:rPr lang="en-GB" sz="2000" dirty="0"/>
                        <a:t>Nearly 25% of young VET graduates work in green-driven jobs; AI is a powerful tool for accelerating sustainability across these sectors. (OECD, 2025)</a:t>
                      </a:r>
                    </a:p>
                  </a:txBody>
                  <a:tcPr/>
                </a:tc>
                <a:extLst>
                  <a:ext uri="{0D108BD9-81ED-4DB2-BD59-A6C34878D82A}">
                    <a16:rowId xmlns:a16="http://schemas.microsoft.com/office/drawing/2014/main" val="1937125301"/>
                  </a:ext>
                </a:extLst>
              </a:tr>
              <a:tr h="370840">
                <a:tc>
                  <a:txBody>
                    <a:bodyPr/>
                    <a:lstStyle/>
                    <a:p>
                      <a:r>
                        <a:rPr lang="en-GB" sz="2000" b="1" dirty="0"/>
                        <a:t>Policy demands action</a:t>
                      </a:r>
                      <a:r>
                        <a:rPr lang="en-GB" sz="2000" dirty="0"/>
                        <a:t>.  The EU AI Act now requires AI literacy for all staff working with AI systems, VET institutions included. (EU AI Act, Article 4, February 2025</a:t>
                      </a:r>
                    </a:p>
                  </a:txBody>
                  <a:tcPr/>
                </a:tc>
                <a:extLst>
                  <a:ext uri="{0D108BD9-81ED-4DB2-BD59-A6C34878D82A}">
                    <a16:rowId xmlns:a16="http://schemas.microsoft.com/office/drawing/2014/main" val="799491685"/>
                  </a:ext>
                </a:extLst>
              </a:tr>
            </a:tbl>
          </a:graphicData>
        </a:graphic>
      </p:graphicFrame>
    </p:spTree>
    <p:extLst>
      <p:ext uri="{BB962C8B-B14F-4D97-AF65-F5344CB8AC3E}">
        <p14:creationId xmlns:p14="http://schemas.microsoft.com/office/powerpoint/2010/main" val="70709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E2DF53-C863-F1D5-EBFF-733DE8388E75}"/>
              </a:ext>
            </a:extLst>
          </p:cNvPr>
          <p:cNvSpPr>
            <a:spLocks noGrp="1"/>
          </p:cNvSpPr>
          <p:nvPr>
            <p:ph type="body" sz="quarter" idx="18"/>
          </p:nvPr>
        </p:nvSpPr>
        <p:spPr/>
        <p:txBody>
          <a:bodyPr/>
          <a:lstStyle/>
          <a:p>
            <a:pPr marL="0" indent="0"/>
            <a:r>
              <a:rPr lang="en-GB" sz="2000" b="1" dirty="0">
                <a:hlinkClick r:id="rId3"/>
              </a:rPr>
              <a:t>Germany's KI B³ project </a:t>
            </a:r>
            <a:r>
              <a:rPr lang="en-GB" sz="2000" dirty="0"/>
              <a:t>introduced an additional qualification in AI and machine learning for apprentices in the dual VET system, open across sectors from commercial to industrial to technical trades. A mixed-methods study of 73 learners and 4 educators found strong demand for AI basics combined with practical, workplace-relevant applications. </a:t>
            </a:r>
          </a:p>
          <a:p>
            <a:pPr marL="0" indent="0"/>
            <a:r>
              <a:rPr lang="en-GB" sz="2000" dirty="0"/>
              <a:t>The study also highlighted the urgent need for professional development for VET teachers before AI can be implemented effectively at scale.</a:t>
            </a:r>
          </a:p>
          <a:p>
            <a:pPr marL="0" indent="0"/>
            <a:endParaRPr lang="en-GB" sz="2000" dirty="0"/>
          </a:p>
        </p:txBody>
      </p:sp>
      <p:sp>
        <p:nvSpPr>
          <p:cNvPr id="3" name="Text Placeholder 2">
            <a:extLst>
              <a:ext uri="{FF2B5EF4-FFF2-40B4-BE49-F238E27FC236}">
                <a16:creationId xmlns:a16="http://schemas.microsoft.com/office/drawing/2014/main" id="{B771E13F-2206-83D7-A830-0DC2876DDCAE}"/>
              </a:ext>
            </a:extLst>
          </p:cNvPr>
          <p:cNvSpPr>
            <a:spLocks noGrp="1"/>
          </p:cNvSpPr>
          <p:nvPr>
            <p:ph type="body" sz="quarter" idx="16"/>
          </p:nvPr>
        </p:nvSpPr>
        <p:spPr/>
        <p:txBody>
          <a:bodyPr/>
          <a:lstStyle/>
          <a:p>
            <a:r>
              <a:rPr lang="en-GB" dirty="0"/>
              <a:t>CASE STUDY  Germany's KI B³ Project; Bringing AI into Dual VET</a:t>
            </a:r>
          </a:p>
        </p:txBody>
      </p:sp>
      <p:pic>
        <p:nvPicPr>
          <p:cNvPr id="16" name="Picture Placeholder 15">
            <a:extLst>
              <a:ext uri="{FF2B5EF4-FFF2-40B4-BE49-F238E27FC236}">
                <a16:creationId xmlns:a16="http://schemas.microsoft.com/office/drawing/2014/main" id="{8D139823-907B-034D-7A91-DAB54AEE169A}"/>
              </a:ext>
            </a:extLst>
          </p:cNvPr>
          <p:cNvPicPr>
            <a:picLocks noGrp="1" noChangeAspect="1"/>
          </p:cNvPicPr>
          <p:nvPr>
            <p:ph type="pic" sz="quarter" idx="10"/>
          </p:nvPr>
        </p:nvPicPr>
        <p:blipFill>
          <a:blip r:embed="rId4"/>
          <a:srcRect l="7751" r="7751"/>
          <a:stretch/>
        </p:blipFill>
        <p:spPr>
          <a:prstGeom prst="rect">
            <a:avLst/>
          </a:prstGeom>
          <a:solidFill>
            <a:srgbClr val="FFFFFF">
              <a:lumMod val="85000"/>
            </a:srgbClr>
          </a:solidFill>
        </p:spPr>
      </p:pic>
    </p:spTree>
    <p:extLst>
      <p:ext uri="{BB962C8B-B14F-4D97-AF65-F5344CB8AC3E}">
        <p14:creationId xmlns:p14="http://schemas.microsoft.com/office/powerpoint/2010/main" val="410831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ED34C-0A36-5560-0E84-F52E038A9653}"/>
              </a:ext>
            </a:extLst>
          </p:cNvPr>
          <p:cNvSpPr>
            <a:spLocks noGrp="1"/>
          </p:cNvSpPr>
          <p:nvPr>
            <p:ph type="body" sz="quarter" idx="18"/>
          </p:nvPr>
        </p:nvSpPr>
        <p:spPr/>
        <p:txBody>
          <a:bodyPr/>
          <a:lstStyle/>
          <a:p>
            <a:pPr marL="0" indent="0"/>
            <a:r>
              <a:rPr lang="en-GB" b="1" dirty="0"/>
              <a:t>KI-Campus: AI as a Tool in Vocational Education</a:t>
            </a:r>
          </a:p>
          <a:p>
            <a:pPr marL="0" indent="0"/>
            <a:r>
              <a:rPr lang="en-GB" dirty="0"/>
              <a:t>Free self-paced online course for VET contexts, smart classrooms, tutoring systems, chatbots.</a:t>
            </a:r>
          </a:p>
          <a:p>
            <a:pPr marL="0" indent="0"/>
            <a:r>
              <a:rPr lang="en-GB" dirty="0">
                <a:hlinkClick r:id="rId2"/>
              </a:rPr>
              <a:t>https://ki-campus.org/en/learning-opportunities/courses/aivet-iv-ai-tool-vocational-education</a:t>
            </a:r>
            <a:r>
              <a:rPr lang="en-GB" dirty="0"/>
              <a:t> </a:t>
            </a:r>
          </a:p>
          <a:p>
            <a:endParaRPr lang="en-GB" dirty="0"/>
          </a:p>
        </p:txBody>
      </p:sp>
      <p:sp>
        <p:nvSpPr>
          <p:cNvPr id="3" name="Text Placeholder 2">
            <a:extLst>
              <a:ext uri="{FF2B5EF4-FFF2-40B4-BE49-F238E27FC236}">
                <a16:creationId xmlns:a16="http://schemas.microsoft.com/office/drawing/2014/main" id="{478E90CC-BD82-DD2F-6CCE-4AF5F072B8F0}"/>
              </a:ext>
            </a:extLst>
          </p:cNvPr>
          <p:cNvSpPr>
            <a:spLocks noGrp="1"/>
          </p:cNvSpPr>
          <p:nvPr>
            <p:ph type="body" sz="quarter" idx="16"/>
          </p:nvPr>
        </p:nvSpPr>
        <p:spPr/>
        <p:txBody>
          <a:bodyPr/>
          <a:lstStyle/>
          <a:p>
            <a:r>
              <a:rPr lang="en-GB" dirty="0"/>
              <a:t>Additional resource</a:t>
            </a:r>
          </a:p>
        </p:txBody>
      </p:sp>
      <p:pic>
        <p:nvPicPr>
          <p:cNvPr id="6" name="Picture Placeholder 5">
            <a:hlinkClick r:id="rId2"/>
            <a:extLst>
              <a:ext uri="{FF2B5EF4-FFF2-40B4-BE49-F238E27FC236}">
                <a16:creationId xmlns:a16="http://schemas.microsoft.com/office/drawing/2014/main" id="{F04BC9A4-D47A-C54B-A9FF-7CCAC76D9ADC}"/>
              </a:ext>
            </a:extLst>
          </p:cNvPr>
          <p:cNvPicPr>
            <a:picLocks noGrp="1" noChangeAspect="1"/>
          </p:cNvPicPr>
          <p:nvPr>
            <p:ph type="pic" sz="quarter" idx="10"/>
          </p:nvPr>
        </p:nvPicPr>
        <p:blipFill>
          <a:blip r:embed="rId3"/>
          <a:srcRect t="130" r="13366" b="-130"/>
          <a:stretch>
            <a:fillRect/>
          </a:stretch>
        </p:blipFill>
        <p:spPr>
          <a:xfrm>
            <a:off x="0" y="1561018"/>
            <a:ext cx="5130800" cy="3913188"/>
          </a:xfrm>
          <a:prstGeom prst="rect">
            <a:avLst/>
          </a:prstGeom>
          <a:solidFill>
            <a:srgbClr val="FFFFFF">
              <a:lumMod val="85000"/>
            </a:srgbClr>
          </a:solidFill>
        </p:spPr>
      </p:pic>
    </p:spTree>
    <p:extLst>
      <p:ext uri="{BB962C8B-B14F-4D97-AF65-F5344CB8AC3E}">
        <p14:creationId xmlns:p14="http://schemas.microsoft.com/office/powerpoint/2010/main" val="86683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297321" y="2639356"/>
            <a:ext cx="6813813" cy="2253043"/>
          </a:xfrm>
        </p:spPr>
        <p:txBody>
          <a:bodyPr/>
          <a:lstStyle/>
          <a:p>
            <a:r>
              <a:rPr lang="en-US" dirty="0"/>
              <a:t>Unit 2</a:t>
            </a:r>
          </a:p>
          <a:p>
            <a:r>
              <a:rPr lang="en-GB" dirty="0"/>
              <a:t>Tips for introduction of AI</a:t>
            </a:r>
            <a:endParaRPr lang="en-US" dirty="0"/>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67831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EB237FB-1F2D-5B5C-457C-14BE865D08BF}"/>
              </a:ext>
            </a:extLst>
          </p:cNvPr>
          <p:cNvPicPr>
            <a:picLocks noGrp="1" noChangeAspect="1"/>
          </p:cNvPicPr>
          <p:nvPr>
            <p:ph type="pic" sz="quarter" idx="44"/>
          </p:nvPr>
        </p:nvPicPr>
        <p:blipFill>
          <a:blip r:embed="rId2"/>
          <a:srcRect l="35398" r="11922"/>
          <a:stretch>
            <a:fillRect/>
          </a:stretch>
        </p:blipFill>
        <p:spPr>
          <a:xfrm>
            <a:off x="487160" y="524738"/>
            <a:ext cx="5660531" cy="6045736"/>
          </a:xfrm>
          <a:prstGeom prst="rect">
            <a:avLst/>
          </a:prstGeom>
          <a:solidFill>
            <a:srgbClr val="FFFFFF">
              <a:lumMod val="95000"/>
            </a:srgbClr>
          </a:solidFill>
        </p:spPr>
      </p:pic>
      <p:sp>
        <p:nvSpPr>
          <p:cNvPr id="3" name="Text Placeholder 2">
            <a:extLst>
              <a:ext uri="{FF2B5EF4-FFF2-40B4-BE49-F238E27FC236}">
                <a16:creationId xmlns:a16="http://schemas.microsoft.com/office/drawing/2014/main" id="{C73EF20D-F264-E469-3823-71CBA9A53C9C}"/>
              </a:ext>
            </a:extLst>
          </p:cNvPr>
          <p:cNvSpPr>
            <a:spLocks noGrp="1"/>
          </p:cNvSpPr>
          <p:nvPr>
            <p:ph type="body" sz="quarter" idx="18"/>
          </p:nvPr>
        </p:nvSpPr>
        <p:spPr>
          <a:xfrm>
            <a:off x="6614888" y="2097421"/>
            <a:ext cx="5272312" cy="3554232"/>
          </a:xfrm>
        </p:spPr>
        <p:txBody>
          <a:bodyPr/>
          <a:lstStyle/>
          <a:p>
            <a:pPr marL="0" indent="0"/>
            <a:r>
              <a:rPr lang="en-GB" sz="2000" dirty="0"/>
              <a:t>You do not need to be a technology expert to start using AI in your teaching. The most effective first step is simply to try a tool yourself, with no students watching and no stakes involved. Open ChatGPT or a similar tool and ask it to draft a warm-up question for your next lesson, suggest a workplace scenario for a class discussion, or simplify a technical paragraph for lower-level readers. AI gives you a fast first draft, and your professional judgement turns it into something useful for your learners.</a:t>
            </a:r>
          </a:p>
          <a:p>
            <a:pPr marL="0" indent="0"/>
            <a:endParaRPr lang="en-GB" sz="2000" dirty="0"/>
          </a:p>
          <a:p>
            <a:pPr marL="0" indent="0"/>
            <a:r>
              <a:rPr lang="en-GB" sz="2000" i="1" dirty="0"/>
              <a:t>Common Sense Education (2024)</a:t>
            </a:r>
            <a:endParaRPr lang="en-GB" sz="2000" dirty="0"/>
          </a:p>
          <a:p>
            <a:pPr marL="0" indent="0"/>
            <a:endParaRPr lang="en-GB" sz="2000" dirty="0"/>
          </a:p>
          <a:p>
            <a:endParaRPr lang="en-GB" dirty="0"/>
          </a:p>
        </p:txBody>
      </p:sp>
      <p:sp>
        <p:nvSpPr>
          <p:cNvPr id="4" name="Text Placeholder 3">
            <a:extLst>
              <a:ext uri="{FF2B5EF4-FFF2-40B4-BE49-F238E27FC236}">
                <a16:creationId xmlns:a16="http://schemas.microsoft.com/office/drawing/2014/main" id="{96EED286-6A53-2561-3FA3-42D5721EFD12}"/>
              </a:ext>
            </a:extLst>
          </p:cNvPr>
          <p:cNvSpPr>
            <a:spLocks noGrp="1"/>
          </p:cNvSpPr>
          <p:nvPr>
            <p:ph type="body" sz="quarter" idx="16"/>
          </p:nvPr>
        </p:nvSpPr>
        <p:spPr>
          <a:xfrm>
            <a:off x="6614888" y="618570"/>
            <a:ext cx="4757375" cy="992652"/>
          </a:xfrm>
        </p:spPr>
        <p:txBody>
          <a:bodyPr/>
          <a:lstStyle/>
          <a:p>
            <a:r>
              <a:rPr lang="en-GB" dirty="0"/>
              <a:t>Begin with curiosity, not expertise</a:t>
            </a:r>
          </a:p>
        </p:txBody>
      </p:sp>
    </p:spTree>
    <p:extLst>
      <p:ext uri="{BB962C8B-B14F-4D97-AF65-F5344CB8AC3E}">
        <p14:creationId xmlns:p14="http://schemas.microsoft.com/office/powerpoint/2010/main" val="117970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EDC4-E5A8-424D-0E6A-7AACB3BE95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E2A3BB-C8F1-72A3-D2C4-4F8462D3AD7A}"/>
              </a:ext>
            </a:extLst>
          </p:cNvPr>
          <p:cNvSpPr>
            <a:spLocks noGrp="1"/>
          </p:cNvSpPr>
          <p:nvPr>
            <p:ph type="body" sz="quarter" idx="18"/>
          </p:nvPr>
        </p:nvSpPr>
        <p:spPr>
          <a:xfrm>
            <a:off x="6791158" y="2064253"/>
            <a:ext cx="5272312" cy="4377696"/>
          </a:xfrm>
        </p:spPr>
        <p:txBody>
          <a:bodyPr/>
          <a:lstStyle/>
          <a:p>
            <a:pPr marL="0" indent="0"/>
            <a:r>
              <a:rPr lang="en-GB" sz="2000" dirty="0"/>
              <a:t>Common Sense Education (2024) offers a practical starting principle: use AI for language tasks, ideas, explanations, and editing, but never for final research or fact-finding without verification. Generative AI is most helpful as a thought partner and starting place. It is not reliable as a sole source of truth, because it can generate plausible-sounding inaccuracies, known as 'hallucinations.' Treat everything AI produces as a rough draft that requires your professional review before it reaches your learners.</a:t>
            </a:r>
          </a:p>
          <a:p>
            <a:pPr marL="0" indent="0"/>
            <a:endParaRPr lang="en-GB" sz="2000" dirty="0"/>
          </a:p>
          <a:p>
            <a:pPr marL="0" indent="0"/>
            <a:r>
              <a:rPr lang="en-GB" sz="2000" i="1" dirty="0"/>
              <a:t>Common Sense Education (2024)</a:t>
            </a:r>
            <a:endParaRPr lang="en-GB" sz="2000" dirty="0"/>
          </a:p>
          <a:p>
            <a:pPr marL="0" indent="0"/>
            <a:endParaRPr lang="en-GB" sz="2000" dirty="0"/>
          </a:p>
          <a:p>
            <a:endParaRPr lang="en-GB" dirty="0"/>
          </a:p>
        </p:txBody>
      </p:sp>
      <p:sp>
        <p:nvSpPr>
          <p:cNvPr id="4" name="Text Placeholder 3">
            <a:extLst>
              <a:ext uri="{FF2B5EF4-FFF2-40B4-BE49-F238E27FC236}">
                <a16:creationId xmlns:a16="http://schemas.microsoft.com/office/drawing/2014/main" id="{E795AE9C-0287-323D-5E50-C9186F289260}"/>
              </a:ext>
            </a:extLst>
          </p:cNvPr>
          <p:cNvSpPr>
            <a:spLocks noGrp="1"/>
          </p:cNvSpPr>
          <p:nvPr>
            <p:ph type="body" sz="quarter" idx="16"/>
          </p:nvPr>
        </p:nvSpPr>
        <p:spPr/>
        <p:txBody>
          <a:bodyPr/>
          <a:lstStyle/>
          <a:p>
            <a:r>
              <a:rPr lang="en-GB" dirty="0"/>
              <a:t>Begin with curiosity, not expertise</a:t>
            </a:r>
          </a:p>
        </p:txBody>
      </p:sp>
      <p:pic>
        <p:nvPicPr>
          <p:cNvPr id="18" name="Picture Placeholder 17">
            <a:extLst>
              <a:ext uri="{FF2B5EF4-FFF2-40B4-BE49-F238E27FC236}">
                <a16:creationId xmlns:a16="http://schemas.microsoft.com/office/drawing/2014/main" id="{7EEA3057-D85C-9BED-6C17-95EFF96CF551}"/>
              </a:ext>
            </a:extLst>
          </p:cNvPr>
          <p:cNvPicPr>
            <a:picLocks noGrp="1" noChangeAspect="1"/>
          </p:cNvPicPr>
          <p:nvPr>
            <p:ph type="pic" sz="quarter" idx="44"/>
          </p:nvPr>
        </p:nvPicPr>
        <p:blipFill>
          <a:blip r:embed="rId2"/>
          <a:srcRect l="8359" r="29211"/>
          <a:stretch>
            <a:fillRect/>
          </a:stretch>
        </p:blipFill>
        <p:spPr>
          <a:xfrm>
            <a:off x="487160" y="524738"/>
            <a:ext cx="5660531" cy="6045736"/>
          </a:xfrm>
          <a:prstGeom prst="rect">
            <a:avLst/>
          </a:prstGeom>
          <a:solidFill>
            <a:srgbClr val="FFFFFF">
              <a:lumMod val="95000"/>
            </a:srgbClr>
          </a:solidFill>
        </p:spPr>
      </p:pic>
    </p:spTree>
    <p:extLst>
      <p:ext uri="{BB962C8B-B14F-4D97-AF65-F5344CB8AC3E}">
        <p14:creationId xmlns:p14="http://schemas.microsoft.com/office/powerpoint/2010/main" val="387323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9DBF64-D184-1EAC-7FAD-CAC7FB3C02E2}"/>
              </a:ext>
            </a:extLst>
          </p:cNvPr>
          <p:cNvSpPr>
            <a:spLocks noGrp="1"/>
          </p:cNvSpPr>
          <p:nvPr>
            <p:ph type="body" sz="quarter" idx="18"/>
          </p:nvPr>
        </p:nvSpPr>
        <p:spPr/>
        <p:txBody>
          <a:bodyPr/>
          <a:lstStyle/>
          <a:p>
            <a:pPr marL="0" indent="0"/>
            <a:r>
              <a:rPr lang="en-GB" sz="2000" dirty="0">
                <a:hlinkClick r:id="rId2"/>
              </a:rPr>
              <a:t>UNESCO's AI Competency Framework for Teachers (2024) </a:t>
            </a:r>
            <a:r>
              <a:rPr lang="en-GB" sz="2000" dirty="0"/>
              <a:t>outlines three progression levels: Acquire (basic AI literacy), Deepen (confident, ethical use), and Create (using AI to innovate teaching). Most VET teachers will begin at the Acquire level, and that is exactly the right place to start. The framework's five competency areas, human-centred mindset, ethics, AI foundations, AI pedagogy, and professional learning, provide a useful mental map for your own development journey.</a:t>
            </a:r>
          </a:p>
          <a:p>
            <a:pPr marL="0" indent="0"/>
            <a:endParaRPr lang="en-GB" sz="2000" dirty="0"/>
          </a:p>
          <a:p>
            <a:pPr marL="0" indent="0"/>
            <a:r>
              <a:rPr lang="pt-BR" sz="2000" dirty="0"/>
              <a:t>UNESCO (2024); EDU-AI Erasmus+ Project (2025)</a:t>
            </a:r>
            <a:endParaRPr lang="en-GB" sz="2000" dirty="0"/>
          </a:p>
        </p:txBody>
      </p:sp>
      <p:sp>
        <p:nvSpPr>
          <p:cNvPr id="3" name="Text Placeholder 2">
            <a:extLst>
              <a:ext uri="{FF2B5EF4-FFF2-40B4-BE49-F238E27FC236}">
                <a16:creationId xmlns:a16="http://schemas.microsoft.com/office/drawing/2014/main" id="{6B63245A-C63D-5B46-F8BB-E619C8A4CC4C}"/>
              </a:ext>
            </a:extLst>
          </p:cNvPr>
          <p:cNvSpPr>
            <a:spLocks noGrp="1"/>
          </p:cNvSpPr>
          <p:nvPr>
            <p:ph type="body" sz="quarter" idx="16"/>
          </p:nvPr>
        </p:nvSpPr>
        <p:spPr/>
        <p:txBody>
          <a:bodyPr/>
          <a:lstStyle/>
          <a:p>
            <a:r>
              <a:rPr lang="en-GB" dirty="0"/>
              <a:t>Build your confidence step by step</a:t>
            </a:r>
          </a:p>
        </p:txBody>
      </p:sp>
      <p:pic>
        <p:nvPicPr>
          <p:cNvPr id="12" name="Picture Placeholder 11">
            <a:extLst>
              <a:ext uri="{FF2B5EF4-FFF2-40B4-BE49-F238E27FC236}">
                <a16:creationId xmlns:a16="http://schemas.microsoft.com/office/drawing/2014/main" id="{B950BD61-0C0B-7030-BACC-91EE1B251E04}"/>
              </a:ext>
            </a:extLst>
          </p:cNvPr>
          <p:cNvPicPr>
            <a:picLocks noGrp="1" noChangeAspect="1"/>
          </p:cNvPicPr>
          <p:nvPr>
            <p:ph type="pic" sz="quarter" idx="10"/>
          </p:nvPr>
        </p:nvPicPr>
        <p:blipFill>
          <a:blip r:embed="rId3"/>
          <a:srcRect l="7751" r="7751"/>
          <a:stretch/>
        </p:blipFill>
        <p:spPr>
          <a:prstGeom prst="rect">
            <a:avLst/>
          </a:prstGeom>
          <a:solidFill>
            <a:srgbClr val="FFFFFF">
              <a:lumMod val="85000"/>
            </a:srgbClr>
          </a:solidFill>
        </p:spPr>
      </p:pic>
    </p:spTree>
    <p:extLst>
      <p:ext uri="{BB962C8B-B14F-4D97-AF65-F5344CB8AC3E}">
        <p14:creationId xmlns:p14="http://schemas.microsoft.com/office/powerpoint/2010/main" val="185012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D99B21-F1CF-8DC7-9382-1879A4DFD8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867"/>
          <a:stretch/>
        </p:blipFill>
        <p:spPr>
          <a:xfrm flipH="1">
            <a:off x="0" y="1960882"/>
            <a:ext cx="8439100" cy="5375657"/>
          </a:xfrm>
          <a:prstGeom prst="rect">
            <a:avLst/>
          </a:prstGeom>
        </p:spPr>
      </p:pic>
      <p:sp>
        <p:nvSpPr>
          <p:cNvPr id="2" name="Text Placeholder 1">
            <a:extLst>
              <a:ext uri="{FF2B5EF4-FFF2-40B4-BE49-F238E27FC236}">
                <a16:creationId xmlns:a16="http://schemas.microsoft.com/office/drawing/2014/main" id="{4E765840-C33E-81B5-9FD5-9AE29D6C30F1}"/>
              </a:ext>
            </a:extLst>
          </p:cNvPr>
          <p:cNvSpPr>
            <a:spLocks noGrp="1"/>
          </p:cNvSpPr>
          <p:nvPr>
            <p:ph type="body" sz="quarter" idx="18"/>
          </p:nvPr>
        </p:nvSpPr>
        <p:spPr>
          <a:xfrm>
            <a:off x="6096001" y="1960882"/>
            <a:ext cx="5626608" cy="4026004"/>
          </a:xfrm>
        </p:spPr>
        <p:txBody>
          <a:bodyPr/>
          <a:lstStyle/>
          <a:p>
            <a:pPr marL="0" indent="0"/>
            <a:r>
              <a:rPr lang="en-GB" sz="2000" dirty="0"/>
              <a:t>Research consistently shows that hands-on, practical training is what makes the difference. The EDU-AI Erasmus+ project (2024–2025), which trained VET teachers across Lithuania, Belgium, and Italy, found that 66.7% of participating educators had received no prior AI training before the programme. </a:t>
            </a:r>
          </a:p>
          <a:p>
            <a:pPr marL="0" indent="0"/>
            <a:r>
              <a:rPr lang="en-GB" sz="2000" dirty="0"/>
              <a:t>After modular, hands-on workshops, the share of teachers with a 'good' AI understanding rose by nearly 30 percentage points. Structured, practical exposure works, you do not need a degree in computer science; you need permission to experiment and a safe space to learn.</a:t>
            </a:r>
          </a:p>
        </p:txBody>
      </p:sp>
      <p:sp>
        <p:nvSpPr>
          <p:cNvPr id="3" name="Text Placeholder 2">
            <a:extLst>
              <a:ext uri="{FF2B5EF4-FFF2-40B4-BE49-F238E27FC236}">
                <a16:creationId xmlns:a16="http://schemas.microsoft.com/office/drawing/2014/main" id="{B04A5806-A157-9690-2F9B-423B44194DB2}"/>
              </a:ext>
            </a:extLst>
          </p:cNvPr>
          <p:cNvSpPr>
            <a:spLocks noGrp="1"/>
          </p:cNvSpPr>
          <p:nvPr>
            <p:ph type="body" sz="quarter" idx="16"/>
          </p:nvPr>
        </p:nvSpPr>
        <p:spPr/>
        <p:txBody>
          <a:bodyPr/>
          <a:lstStyle/>
          <a:p>
            <a:r>
              <a:rPr lang="en-GB" dirty="0"/>
              <a:t>Build your confidence step by step</a:t>
            </a:r>
          </a:p>
        </p:txBody>
      </p:sp>
      <p:pic>
        <p:nvPicPr>
          <p:cNvPr id="5" name="Picture 4">
            <a:hlinkClick r:id="rId4"/>
            <a:extLst>
              <a:ext uri="{FF2B5EF4-FFF2-40B4-BE49-F238E27FC236}">
                <a16:creationId xmlns:a16="http://schemas.microsoft.com/office/drawing/2014/main" id="{A1C9CD14-0142-A1A1-710C-E00BB276E6B6}"/>
              </a:ext>
            </a:extLst>
          </p:cNvPr>
          <p:cNvPicPr>
            <a:picLocks noChangeAspect="1"/>
          </p:cNvPicPr>
          <p:nvPr/>
        </p:nvPicPr>
        <p:blipFill>
          <a:blip r:embed="rId5"/>
          <a:stretch>
            <a:fillRect/>
          </a:stretch>
        </p:blipFill>
        <p:spPr>
          <a:xfrm>
            <a:off x="-152400" y="2167038"/>
            <a:ext cx="5348134" cy="3903562"/>
          </a:xfrm>
          <a:prstGeom prst="rect">
            <a:avLst/>
          </a:prstGeom>
        </p:spPr>
      </p:pic>
    </p:spTree>
    <p:extLst>
      <p:ext uri="{BB962C8B-B14F-4D97-AF65-F5344CB8AC3E}">
        <p14:creationId xmlns:p14="http://schemas.microsoft.com/office/powerpoint/2010/main" val="2396369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623657-E69D-31A1-C99E-3C8A8FD7EE4A}"/>
              </a:ext>
            </a:extLst>
          </p:cNvPr>
          <p:cNvSpPr>
            <a:spLocks noGrp="1"/>
          </p:cNvSpPr>
          <p:nvPr>
            <p:ph type="body" sz="quarter" idx="18"/>
          </p:nvPr>
        </p:nvSpPr>
        <p:spPr/>
        <p:txBody>
          <a:bodyPr/>
          <a:lstStyle/>
          <a:p>
            <a:pPr marL="0" indent="0"/>
            <a:r>
              <a:rPr lang="en-GB" sz="2000" dirty="0"/>
              <a:t>Two non-negotiable rules apply from day one. First, never enter personally identifiable information about yourself or your students into open AI tools such as ChatGPT or Gemini. These tools may store and process data you input in ways that conflict with GDPR and your institution's data protection policies. If you need to use student-related examples, anonymise them completely or use fictional scenarios. Always consult your institution's data protection officer before using a new AI tool.</a:t>
            </a:r>
          </a:p>
          <a:p>
            <a:pPr marL="0" indent="0"/>
            <a:endParaRPr lang="en-GB" sz="2000" dirty="0"/>
          </a:p>
          <a:p>
            <a:pPr marL="0" indent="0"/>
            <a:r>
              <a:rPr lang="en-GB" sz="2000" dirty="0"/>
              <a:t>Common Sense Education (2024); New guidelines to help teachers lead Europe’s digital education (Mar 2026)</a:t>
            </a:r>
          </a:p>
        </p:txBody>
      </p:sp>
      <p:sp>
        <p:nvSpPr>
          <p:cNvPr id="3" name="Text Placeholder 2">
            <a:extLst>
              <a:ext uri="{FF2B5EF4-FFF2-40B4-BE49-F238E27FC236}">
                <a16:creationId xmlns:a16="http://schemas.microsoft.com/office/drawing/2014/main" id="{78914D51-D7E4-9F91-4912-5705B3E6D581}"/>
              </a:ext>
            </a:extLst>
          </p:cNvPr>
          <p:cNvSpPr>
            <a:spLocks noGrp="1"/>
          </p:cNvSpPr>
          <p:nvPr>
            <p:ph type="body" sz="quarter" idx="16"/>
          </p:nvPr>
        </p:nvSpPr>
        <p:spPr/>
        <p:txBody>
          <a:bodyPr/>
          <a:lstStyle/>
          <a:p>
            <a:r>
              <a:rPr lang="en-GB" dirty="0"/>
              <a:t>Protect privacy and verify everything</a:t>
            </a:r>
          </a:p>
        </p:txBody>
      </p:sp>
      <p:pic>
        <p:nvPicPr>
          <p:cNvPr id="6" name="Picture Placeholder 5">
            <a:hlinkClick r:id="rId2"/>
            <a:extLst>
              <a:ext uri="{FF2B5EF4-FFF2-40B4-BE49-F238E27FC236}">
                <a16:creationId xmlns:a16="http://schemas.microsoft.com/office/drawing/2014/main" id="{55A3CE23-F582-681F-9381-D3E718D429FE}"/>
              </a:ext>
            </a:extLst>
          </p:cNvPr>
          <p:cNvPicPr>
            <a:picLocks noGrp="1" noChangeAspect="1"/>
          </p:cNvPicPr>
          <p:nvPr>
            <p:ph type="pic" sz="quarter" idx="10"/>
          </p:nvPr>
        </p:nvPicPr>
        <p:blipFill>
          <a:blip r:embed="rId3"/>
          <a:srcRect l="8326" r="35938"/>
          <a:stretch>
            <a:fillRect/>
          </a:stretch>
        </p:blipFill>
        <p:spPr>
          <a:xfrm>
            <a:off x="0" y="1561018"/>
            <a:ext cx="5130800" cy="3913188"/>
          </a:xfrm>
          <a:prstGeom prst="rect">
            <a:avLst/>
          </a:prstGeom>
          <a:solidFill>
            <a:srgbClr val="FFFFFF">
              <a:lumMod val="85000"/>
            </a:srgbClr>
          </a:solidFill>
        </p:spPr>
      </p:pic>
    </p:spTree>
    <p:extLst>
      <p:ext uri="{BB962C8B-B14F-4D97-AF65-F5344CB8AC3E}">
        <p14:creationId xmlns:p14="http://schemas.microsoft.com/office/powerpoint/2010/main" val="3101140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Unit 1- Why AI in VET?</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a:lstStyle/>
          <a:p>
            <a:r>
              <a:rPr lang="en-GB" dirty="0"/>
              <a:t>Unit 2- Tips for introduction of AI</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Unit 3- Ethical Considerations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a:t>Unit 4- Benefits of AI in teaching and learning</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a:t>Unit 5- AI tools for teaching and learning</a:t>
            </a:r>
            <a:endParaRPr lang="en-IE"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US" dirty="0"/>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207B-A116-A629-0C94-79C3F8188C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235402-CFA3-8CCF-FBAB-3A574509E6B6}"/>
              </a:ext>
            </a:extLst>
          </p:cNvPr>
          <p:cNvSpPr>
            <a:spLocks noGrp="1"/>
          </p:cNvSpPr>
          <p:nvPr>
            <p:ph type="body" sz="quarter" idx="18"/>
          </p:nvPr>
        </p:nvSpPr>
        <p:spPr>
          <a:xfrm>
            <a:off x="6174954" y="1998980"/>
            <a:ext cx="4867011" cy="4859020"/>
          </a:xfrm>
        </p:spPr>
        <p:txBody>
          <a:bodyPr/>
          <a:lstStyle/>
          <a:p>
            <a:pPr marL="0" indent="0"/>
            <a:r>
              <a:rPr lang="en-GB" sz="2000" dirty="0"/>
              <a:t>Second, always verify AI-generated content before using it with learners. AI tools can produce text that reads confidently but may contain factual errors, outdated information, or fabricated references. This is especially important in VET, where inaccurate safety information or incorrect technical procedures could have real consequences. Build a habit of checking AI outputs against trusted sources, and model this critical evaluation practice for your students, teaching them to question AI is as important as teaching them to use it.</a:t>
            </a:r>
          </a:p>
          <a:p>
            <a:pPr marL="0" indent="0"/>
            <a:r>
              <a:rPr lang="en-GB" sz="2000" dirty="0"/>
              <a:t>Common Sense Education (2024); New guidelines to help teachers lead Europe’s digital education (Mar 2026)</a:t>
            </a:r>
          </a:p>
        </p:txBody>
      </p:sp>
      <p:sp>
        <p:nvSpPr>
          <p:cNvPr id="3" name="Text Placeholder 2">
            <a:extLst>
              <a:ext uri="{FF2B5EF4-FFF2-40B4-BE49-F238E27FC236}">
                <a16:creationId xmlns:a16="http://schemas.microsoft.com/office/drawing/2014/main" id="{FD26BC28-5E0C-793A-A68A-736B32A62F0C}"/>
              </a:ext>
            </a:extLst>
          </p:cNvPr>
          <p:cNvSpPr>
            <a:spLocks noGrp="1"/>
          </p:cNvSpPr>
          <p:nvPr>
            <p:ph type="body" sz="quarter" idx="16"/>
          </p:nvPr>
        </p:nvSpPr>
        <p:spPr/>
        <p:txBody>
          <a:bodyPr/>
          <a:lstStyle/>
          <a:p>
            <a:r>
              <a:rPr lang="en-GB" dirty="0"/>
              <a:t>Protect privacy and verify everything</a:t>
            </a:r>
          </a:p>
        </p:txBody>
      </p:sp>
      <p:pic>
        <p:nvPicPr>
          <p:cNvPr id="10" name="Picture Placeholder 9">
            <a:hlinkClick r:id="rId2"/>
            <a:extLst>
              <a:ext uri="{FF2B5EF4-FFF2-40B4-BE49-F238E27FC236}">
                <a16:creationId xmlns:a16="http://schemas.microsoft.com/office/drawing/2014/main" id="{1D28A976-1CC6-2E8D-D123-F55250551C30}"/>
              </a:ext>
            </a:extLst>
          </p:cNvPr>
          <p:cNvPicPr>
            <a:picLocks noGrp="1" noChangeAspect="1"/>
          </p:cNvPicPr>
          <p:nvPr>
            <p:ph type="pic" sz="quarter" idx="10"/>
          </p:nvPr>
        </p:nvPicPr>
        <p:blipFill>
          <a:blip r:embed="rId3"/>
          <a:srcRect t="22896" b="22896"/>
          <a:stretch/>
        </p:blipFill>
        <p:spPr>
          <a:prstGeom prst="rect">
            <a:avLst/>
          </a:prstGeom>
          <a:solidFill>
            <a:srgbClr val="FFFFFF">
              <a:lumMod val="85000"/>
            </a:srgbClr>
          </a:solidFill>
        </p:spPr>
      </p:pic>
    </p:spTree>
    <p:extLst>
      <p:ext uri="{BB962C8B-B14F-4D97-AF65-F5344CB8AC3E}">
        <p14:creationId xmlns:p14="http://schemas.microsoft.com/office/powerpoint/2010/main" val="96628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2908301" y="78468"/>
            <a:ext cx="8807244" cy="1384300"/>
          </a:xfrm>
        </p:spPr>
        <p:txBody>
          <a:bodyPr/>
          <a:lstStyle/>
          <a:p>
            <a:r>
              <a:rPr lang="en-GB" sz="3200" dirty="0"/>
              <a:t>Three habits of effective AI-using educators</a:t>
            </a:r>
            <a:r>
              <a:rPr lang="en-US" sz="3200" dirty="0"/>
              <a:t>?</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5051023" y="942882"/>
            <a:ext cx="6423945" cy="999383"/>
          </a:xfrm>
        </p:spPr>
        <p:txBody>
          <a:bodyPr/>
          <a:lstStyle/>
          <a:p>
            <a:r>
              <a:rPr lang="en-GB" sz="2000" b="1" dirty="0"/>
              <a:t>Verify before you share.  </a:t>
            </a:r>
            <a:r>
              <a:rPr lang="en-GB" sz="2000" dirty="0"/>
              <a:t>AI tools can generate plausible errors and fabricated references, always fact-check outputs against trusted sources before using them with learners. (UNESCO, 2023)</a:t>
            </a:r>
            <a:endParaRPr lang="en-US" sz="20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01</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543268" y="2874763"/>
            <a:ext cx="6819014" cy="1384300"/>
          </a:xfrm>
        </p:spPr>
        <p:txBody>
          <a:bodyPr/>
          <a:lstStyle/>
          <a:p>
            <a:r>
              <a:rPr lang="en-GB" sz="2000" b="1" dirty="0"/>
              <a:t>Protect data at all times.  </a:t>
            </a:r>
            <a:r>
              <a:rPr lang="en-GB" sz="2000" dirty="0"/>
              <a:t>Never input student names, grades, or personal details into open AI platforms, use anonymised or fictional examples instead. (New guidelines to help teachers lead Europe’s digital education, Mar 2026); GDPR)</a:t>
            </a:r>
            <a:endParaRPr lang="en-US" sz="20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02</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527769" y="4632854"/>
            <a:ext cx="6953256" cy="1653646"/>
          </a:xfrm>
        </p:spPr>
        <p:txBody>
          <a:bodyPr/>
          <a:lstStyle/>
          <a:p>
            <a:r>
              <a:rPr lang="en-GB" sz="2000" b="1" dirty="0"/>
              <a:t>Reflect on what you gain and lose.  </a:t>
            </a:r>
            <a:r>
              <a:rPr lang="en-GB" sz="2000" dirty="0"/>
              <a:t>AI may save time on brainstorming or drafting, but be intentional about preserving the creative, relational, and critical-thinking elements of your teaching. (Common Sense Education, 2024)</a:t>
            </a:r>
            <a:endParaRPr lang="en-US" sz="2000" dirty="0"/>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03</a:t>
            </a:r>
          </a:p>
        </p:txBody>
      </p:sp>
      <p:pic>
        <p:nvPicPr>
          <p:cNvPr id="4" name="Picture Placeholder 5">
            <a:extLst>
              <a:ext uri="{FF2B5EF4-FFF2-40B4-BE49-F238E27FC236}">
                <a16:creationId xmlns:a16="http://schemas.microsoft.com/office/drawing/2014/main" id="{574A63B1-4C66-FDEB-0014-7B9BA91E4A46}"/>
              </a:ext>
            </a:extLst>
          </p:cNvPr>
          <p:cNvPicPr>
            <a:picLocks noGrp="1" noChangeAspect="1"/>
          </p:cNvPicPr>
          <p:nvPr>
            <p:ph type="pic" sz="quarter" idx="41"/>
          </p:nvPr>
        </p:nvPicPr>
        <p:blipFill>
          <a:blip r:embed="rId3" cstate="screen">
            <a:extLst>
              <a:ext uri="{28A0092B-C50C-407E-A947-70E740481C1C}">
                <a14:useLocalDpi xmlns:a14="http://schemas.microsoft.com/office/drawing/2010/main"/>
              </a:ext>
            </a:extLst>
          </a:blip>
          <a:srcRect/>
          <a:stretch>
            <a:fillRect/>
          </a:stretch>
        </p:blipFill>
        <p:spPr/>
      </p:pic>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6148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69C36-461C-49BA-557D-7513E1AB93B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8295B2-8FA6-2C6F-4E05-1DB7F2AAF6D9}"/>
              </a:ext>
            </a:extLst>
          </p:cNvPr>
          <p:cNvSpPr>
            <a:spLocks noGrp="1"/>
          </p:cNvSpPr>
          <p:nvPr>
            <p:ph type="body" sz="quarter" idx="18"/>
          </p:nvPr>
        </p:nvSpPr>
        <p:spPr/>
        <p:txBody>
          <a:bodyPr/>
          <a:lstStyle/>
          <a:p>
            <a:pPr marL="0" indent="0"/>
            <a:r>
              <a:rPr lang="en-GB" sz="2000" dirty="0"/>
              <a:t>The EDU-AI project (2024–2025), coordinated by ART+INN in Lithuania, trained VET teachers across Lithuania, Belgium, and Italy to integrate AI into their practice through a multilingual digital toolkit with micro-learning modules at basic, intermediate, and advanced levels. Before the project, 66.7% of participants had no prior AI training. After hands-on workshops, teachers' self-rated 'good' understanding of AI rose by nearly 30 percentage points, demonstrating that structured, practical training can rapidly build confidence.</a:t>
            </a:r>
          </a:p>
          <a:p>
            <a:pPr marL="0" indent="0"/>
            <a:r>
              <a:rPr lang="en-GB" sz="2000" dirty="0"/>
              <a:t>EDU-AI Project (2025)</a:t>
            </a:r>
          </a:p>
        </p:txBody>
      </p:sp>
      <p:sp>
        <p:nvSpPr>
          <p:cNvPr id="3" name="Text Placeholder 2">
            <a:extLst>
              <a:ext uri="{FF2B5EF4-FFF2-40B4-BE49-F238E27FC236}">
                <a16:creationId xmlns:a16="http://schemas.microsoft.com/office/drawing/2014/main" id="{1E6EFB99-4BD4-4ADC-2D4F-E45F7C6CC86E}"/>
              </a:ext>
            </a:extLst>
          </p:cNvPr>
          <p:cNvSpPr>
            <a:spLocks noGrp="1"/>
          </p:cNvSpPr>
          <p:nvPr>
            <p:ph type="body" sz="quarter" idx="16"/>
          </p:nvPr>
        </p:nvSpPr>
        <p:spPr>
          <a:xfrm>
            <a:off x="533400" y="818657"/>
            <a:ext cx="7480445" cy="1031625"/>
          </a:xfrm>
        </p:spPr>
        <p:txBody>
          <a:bodyPr/>
          <a:lstStyle/>
          <a:p>
            <a:r>
              <a:rPr lang="en-GB" dirty="0"/>
              <a:t>CASE STUDY  EDU-AI Erasmus+ </a:t>
            </a:r>
            <a:r>
              <a:rPr lang="en-GB" dirty="0" err="1"/>
              <a:t>Project,Training</a:t>
            </a:r>
            <a:r>
              <a:rPr lang="en-GB" dirty="0"/>
              <a:t> VET Teachers in Three Countries</a:t>
            </a:r>
          </a:p>
        </p:txBody>
      </p:sp>
      <p:pic>
        <p:nvPicPr>
          <p:cNvPr id="8" name="Picture Placeholder 7">
            <a:extLst>
              <a:ext uri="{FF2B5EF4-FFF2-40B4-BE49-F238E27FC236}">
                <a16:creationId xmlns:a16="http://schemas.microsoft.com/office/drawing/2014/main" id="{1EC3AA24-3FFE-57FA-C47E-9808DFFD478F}"/>
              </a:ext>
            </a:extLst>
          </p:cNvPr>
          <p:cNvPicPr>
            <a:picLocks noGrp="1" noChangeAspect="1"/>
          </p:cNvPicPr>
          <p:nvPr>
            <p:ph type="pic" sz="quarter" idx="10"/>
          </p:nvPr>
        </p:nvPicPr>
        <p:blipFill>
          <a:blip r:embed="rId2"/>
          <a:srcRect l="34151" r="34151"/>
          <a:stretch/>
        </p:blipFill>
        <p:spPr>
          <a:prstGeom prst="rect">
            <a:avLst/>
          </a:prstGeom>
          <a:solidFill>
            <a:srgbClr val="FFFFFF">
              <a:lumMod val="85000"/>
            </a:srgbClr>
          </a:solidFill>
        </p:spPr>
      </p:pic>
    </p:spTree>
    <p:extLst>
      <p:ext uri="{BB962C8B-B14F-4D97-AF65-F5344CB8AC3E}">
        <p14:creationId xmlns:p14="http://schemas.microsoft.com/office/powerpoint/2010/main" val="80371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905B7-A2F3-A969-042B-FB9ACC2219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F4595C-16BA-B9C5-770E-CBDCD4193EC4}"/>
              </a:ext>
            </a:extLst>
          </p:cNvPr>
          <p:cNvSpPr>
            <a:spLocks noGrp="1"/>
          </p:cNvSpPr>
          <p:nvPr>
            <p:ph type="body" sz="quarter" idx="18"/>
          </p:nvPr>
        </p:nvSpPr>
        <p:spPr>
          <a:xfrm>
            <a:off x="5842000" y="2076098"/>
            <a:ext cx="4968611" cy="3913188"/>
          </a:xfrm>
        </p:spPr>
        <p:txBody>
          <a:bodyPr/>
          <a:lstStyle/>
          <a:p>
            <a:pPr marL="0" indent="0"/>
            <a:r>
              <a:rPr lang="en-GB" b="1" dirty="0"/>
              <a:t>Google: Generative AI for Educators</a:t>
            </a:r>
          </a:p>
          <a:p>
            <a:pPr marL="0" indent="0"/>
            <a:endParaRPr lang="en-GB" b="1" dirty="0"/>
          </a:p>
          <a:p>
            <a:pPr marL="0" indent="0"/>
            <a:r>
              <a:rPr lang="en-GB" dirty="0"/>
              <a:t>Free ~2-hour self-paced course covering hands-on use of Google Gemini and </a:t>
            </a:r>
            <a:r>
              <a:rPr lang="en-GB" dirty="0" err="1"/>
              <a:t>NotebookLM</a:t>
            </a:r>
            <a:r>
              <a:rPr lang="en-GB" dirty="0"/>
              <a:t> for lesson planning, assessment, and feedback. Includes a certificate of completion.</a:t>
            </a:r>
          </a:p>
          <a:p>
            <a:pPr marL="0" indent="0"/>
            <a:r>
              <a:rPr lang="en-GB" dirty="0"/>
              <a:t>https://grow.google/ai-for-educators/</a:t>
            </a:r>
          </a:p>
          <a:p>
            <a:pPr marL="0" indent="0"/>
            <a:endParaRPr lang="en-GB" dirty="0"/>
          </a:p>
        </p:txBody>
      </p:sp>
      <p:sp>
        <p:nvSpPr>
          <p:cNvPr id="3" name="Text Placeholder 2">
            <a:extLst>
              <a:ext uri="{FF2B5EF4-FFF2-40B4-BE49-F238E27FC236}">
                <a16:creationId xmlns:a16="http://schemas.microsoft.com/office/drawing/2014/main" id="{E751AF2C-603C-5E9C-5331-0360E62DD8F3}"/>
              </a:ext>
            </a:extLst>
          </p:cNvPr>
          <p:cNvSpPr>
            <a:spLocks noGrp="1"/>
          </p:cNvSpPr>
          <p:nvPr>
            <p:ph type="body" sz="quarter" idx="16"/>
          </p:nvPr>
        </p:nvSpPr>
        <p:spPr/>
        <p:txBody>
          <a:bodyPr/>
          <a:lstStyle/>
          <a:p>
            <a:r>
              <a:rPr lang="en-GB" dirty="0"/>
              <a:t>Additional resource</a:t>
            </a:r>
          </a:p>
        </p:txBody>
      </p:sp>
      <p:pic>
        <p:nvPicPr>
          <p:cNvPr id="8" name="Picture Placeholder 7">
            <a:hlinkClick r:id="rId2"/>
            <a:extLst>
              <a:ext uri="{FF2B5EF4-FFF2-40B4-BE49-F238E27FC236}">
                <a16:creationId xmlns:a16="http://schemas.microsoft.com/office/drawing/2014/main" id="{98657BD8-1FEE-310D-3909-7C9DE5011C8F}"/>
              </a:ext>
            </a:extLst>
          </p:cNvPr>
          <p:cNvPicPr>
            <a:picLocks noGrp="1" noChangeAspect="1"/>
          </p:cNvPicPr>
          <p:nvPr>
            <p:ph type="pic" sz="quarter" idx="10"/>
          </p:nvPr>
        </p:nvPicPr>
        <p:blipFill>
          <a:blip r:embed="rId3"/>
          <a:srcRect l="10389" r="20874"/>
          <a:stretch>
            <a:fillRect/>
          </a:stretch>
        </p:blipFill>
        <p:spPr>
          <a:xfrm>
            <a:off x="1" y="1472406"/>
            <a:ext cx="5235902" cy="3913188"/>
          </a:xfrm>
          <a:prstGeom prst="rect">
            <a:avLst/>
          </a:prstGeom>
          <a:solidFill>
            <a:srgbClr val="FFFFFF">
              <a:lumMod val="85000"/>
            </a:srgbClr>
          </a:solidFill>
        </p:spPr>
      </p:pic>
    </p:spTree>
    <p:extLst>
      <p:ext uri="{BB962C8B-B14F-4D97-AF65-F5344CB8AC3E}">
        <p14:creationId xmlns:p14="http://schemas.microsoft.com/office/powerpoint/2010/main" val="341727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434696" y="2622424"/>
            <a:ext cx="6010480" cy="2253043"/>
          </a:xfrm>
        </p:spPr>
        <p:txBody>
          <a:bodyPr/>
          <a:lstStyle/>
          <a:p>
            <a:r>
              <a:rPr lang="en-US" dirty="0"/>
              <a:t>Unit 3- </a:t>
            </a:r>
          </a:p>
          <a:p>
            <a:r>
              <a:rPr lang="en-US" dirty="0"/>
              <a:t>Ethical Considerations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15668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613876" y="1726635"/>
            <a:ext cx="5090964" cy="4377696"/>
          </a:xfrm>
        </p:spPr>
        <p:txBody>
          <a:bodyPr/>
          <a:lstStyle/>
          <a:p>
            <a:pPr marL="0"/>
            <a:r>
              <a:rPr lang="en-GB" sz="2000" dirty="0"/>
              <a:t>As AI tools become more accessible, the temptation is to focus on what they can do and worry about ethics later. This is a mistake. </a:t>
            </a:r>
          </a:p>
          <a:p>
            <a:pPr marL="0"/>
            <a:r>
              <a:rPr lang="en-GB" sz="2000" b="1" dirty="0">
                <a:solidFill>
                  <a:schemeClr val="tx1">
                    <a:lumMod val="40000"/>
                    <a:lumOff val="60000"/>
                  </a:schemeClr>
                </a:solidFill>
                <a:hlinkClick r:id="rId3">
                  <a:extLst>
                    <a:ext uri="{A12FA001-AC4F-418D-AE19-62706E023703}">
                      <ahyp:hlinkClr xmlns:ahyp="http://schemas.microsoft.com/office/drawing/2018/hyperlinkcolor" val="tx"/>
                    </a:ext>
                  </a:extLst>
                </a:hlinkClick>
              </a:rPr>
              <a:t>UNESCO Director-General Audrey Azoulay stated on International Day of Education 2025</a:t>
            </a:r>
            <a:r>
              <a:rPr lang="en-GB" sz="2000" dirty="0"/>
              <a:t>: 'AI offers major opportunities for education, provided that its deployment in schools is guided by clear ethical principles.' The ethical dimensions of AI- bias, privacy, transparency, fairness, and environmental impact, are foundational to using AI well, and </a:t>
            </a:r>
            <a:r>
              <a:rPr lang="en-GB" sz="2000" b="1" dirty="0"/>
              <a:t>VET educators have a responsibility to model ethical practice from the very first interaction</a:t>
            </a:r>
            <a:r>
              <a:rPr lang="en-GB" sz="2000" dirty="0"/>
              <a:t>.</a:t>
            </a:r>
            <a:endParaRPr lang="en-IE" sz="2000" dirty="0"/>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791158" y="260747"/>
            <a:ext cx="4913682" cy="992652"/>
          </a:xfrm>
        </p:spPr>
        <p:txBody>
          <a:bodyPr/>
          <a:lstStyle/>
          <a:p>
            <a:r>
              <a:rPr lang="en-GB" dirty="0"/>
              <a:t>Ethics must travel alongside adoption</a:t>
            </a:r>
            <a:endParaRPr lang="en-IE" dirty="0"/>
          </a:p>
        </p:txBody>
      </p:sp>
      <p:sp>
        <p:nvSpPr>
          <p:cNvPr id="17" name="Freeform 16">
            <a:extLst>
              <a:ext uri="{FF2B5EF4-FFF2-40B4-BE49-F238E27FC236}">
                <a16:creationId xmlns:a16="http://schemas.microsoft.com/office/drawing/2014/main" id="{DC62731C-F2FD-33D7-65DB-AE2084A33F7F}"/>
              </a:ext>
            </a:extLst>
          </p:cNvPr>
          <p:cNvSpPr/>
          <p:nvPr/>
        </p:nvSpPr>
        <p:spPr>
          <a:xfrm rot="5551673">
            <a:off x="10696721" y="5034762"/>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a:hlinkClick r:id="rId3"/>
            <a:extLst>
              <a:ext uri="{FF2B5EF4-FFF2-40B4-BE49-F238E27FC236}">
                <a16:creationId xmlns:a16="http://schemas.microsoft.com/office/drawing/2014/main" id="{FA42A790-AD63-25E5-A186-16AF78C925AC}"/>
              </a:ext>
            </a:extLst>
          </p:cNvPr>
          <p:cNvPicPr>
            <a:picLocks noGrp="1" noChangeAspect="1"/>
          </p:cNvPicPr>
          <p:nvPr>
            <p:ph type="pic" sz="quarter" idx="44"/>
          </p:nvPr>
        </p:nvPicPr>
        <p:blipFill>
          <a:blip r:embed="rId4"/>
          <a:srcRect l="6170" r="6170"/>
          <a:stretch/>
        </p:blipFill>
        <p:spPr>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3858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636756" y="1995803"/>
            <a:ext cx="4639192" cy="4377696"/>
          </a:xfrm>
        </p:spPr>
        <p:txBody>
          <a:bodyPr/>
          <a:lstStyle/>
          <a:p>
            <a:pPr marL="0"/>
            <a:r>
              <a:rPr lang="en-GB" sz="2000" dirty="0"/>
              <a:t>The </a:t>
            </a:r>
            <a:r>
              <a:rPr lang="en-GB" sz="2000" b="1" dirty="0"/>
              <a:t>EU AI Act (Regulation 2024/1689) </a:t>
            </a:r>
            <a:r>
              <a:rPr lang="en-GB" sz="2000" dirty="0"/>
              <a:t>classifies AI in education as a 'high-risk' area. AI systems used for determining access to educational institutions, evaluating learning outcomes, or monitoring behaviour during examinations are all subject to stringent requirements including risk management, data governance, transparency, and human oversight. The Act also bans emotion recognition systems in educational institutions entirely (effective February 2025). </a:t>
            </a:r>
            <a:r>
              <a:rPr lang="en-GB" sz="2000" b="1" dirty="0"/>
              <a:t>These regulations directly shape what AI tools VET institutions can and cannot use.</a:t>
            </a:r>
            <a:endParaRPr lang="en-IE" sz="2000" b="1" dirty="0"/>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518573" y="484501"/>
            <a:ext cx="4757375" cy="992652"/>
          </a:xfrm>
        </p:spPr>
        <p:txBody>
          <a:bodyPr/>
          <a:lstStyle/>
          <a:p>
            <a:r>
              <a:rPr lang="en-GB" dirty="0"/>
              <a:t>Ethics must travel alongside adoption</a:t>
            </a:r>
            <a:endParaRPr lang="en-US" dirty="0"/>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hlinkClick r:id="rId3"/>
            <a:extLst>
              <a:ext uri="{FF2B5EF4-FFF2-40B4-BE49-F238E27FC236}">
                <a16:creationId xmlns:a16="http://schemas.microsoft.com/office/drawing/2014/main" id="{DA7A96A1-9E77-177F-ECCD-1525442F0384}"/>
              </a:ext>
            </a:extLst>
          </p:cNvPr>
          <p:cNvPicPr>
            <a:picLocks noGrp="1" noChangeAspect="1"/>
          </p:cNvPicPr>
          <p:nvPr>
            <p:ph type="pic" sz="quarter" idx="44"/>
          </p:nvPr>
        </p:nvPicPr>
        <p:blipFill>
          <a:blip r:embed="rId4"/>
          <a:srcRect l="13809" r="13809"/>
          <a:stretch/>
        </p:blipFill>
        <p:spPr>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43238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9F8A-C21D-38C8-A2A8-ED9B514EAD3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EBC01D-3D17-B48A-82B7-77A607F89F78}"/>
              </a:ext>
            </a:extLst>
          </p:cNvPr>
          <p:cNvSpPr>
            <a:spLocks noGrp="1"/>
          </p:cNvSpPr>
          <p:nvPr>
            <p:ph type="body" sz="quarter" idx="18"/>
          </p:nvPr>
        </p:nvSpPr>
        <p:spPr/>
        <p:txBody>
          <a:bodyPr/>
          <a:lstStyle/>
          <a:p>
            <a:pPr marL="0" indent="0"/>
            <a:r>
              <a:rPr lang="en-GB" sz="2000" dirty="0"/>
              <a:t>AI systems learn from data, and data reflects the world's existing inequalities. This means AI can reproduce and even amplify biases if we are not vigilant. Research has shown that AI-powered plagiarism detection tools disproportionately flag the writing of students for whom the language of instruction is not their first language, even when their work was written entirely without AI assistance. In another case, an AI-based dropout prediction tool disproportionately identified minority students as at-risk, risking the creation of self-fulfilling prophecies.</a:t>
            </a:r>
          </a:p>
          <a:p>
            <a:pPr marL="0" indent="0"/>
            <a:r>
              <a:rPr lang="en-GB" sz="2000" dirty="0"/>
              <a:t>The practical lesson is straightforward: </a:t>
            </a:r>
            <a:r>
              <a:rPr lang="en-GB" sz="2000" b="1" dirty="0"/>
              <a:t>never use AI as the sole basis for consequential decisions about learners, admissions, grades, progression, or disciplinary actions. </a:t>
            </a:r>
            <a:r>
              <a:rPr lang="en-GB" sz="2000" dirty="0"/>
              <a:t>Always apply human judgement as the final check. When you use AI to generate content, review it for stereotypes, cultural assumptions, and one-sided perspectives. AI outputs are suggestions, not verdicts, and our professional responsibility to our learners remains unchanged.</a:t>
            </a:r>
          </a:p>
          <a:p>
            <a:pPr marL="0" indent="0"/>
            <a:endParaRPr lang="en-GB" sz="2000" dirty="0"/>
          </a:p>
          <a:p>
            <a:pPr marL="0" indent="0"/>
            <a:r>
              <a:rPr lang="en-GB" sz="2000" dirty="0">
                <a:solidFill>
                  <a:srgbClr val="00B0F0"/>
                </a:solidFill>
              </a:rPr>
              <a:t>Federation of American Scientists (2024); EdTech Magazine (2025)</a:t>
            </a:r>
          </a:p>
        </p:txBody>
      </p:sp>
      <p:sp>
        <p:nvSpPr>
          <p:cNvPr id="3" name="Text Placeholder 2">
            <a:extLst>
              <a:ext uri="{FF2B5EF4-FFF2-40B4-BE49-F238E27FC236}">
                <a16:creationId xmlns:a16="http://schemas.microsoft.com/office/drawing/2014/main" id="{D50A2CEE-16B5-7EF5-EACB-8B422068AA5A}"/>
              </a:ext>
            </a:extLst>
          </p:cNvPr>
          <p:cNvSpPr>
            <a:spLocks noGrp="1"/>
          </p:cNvSpPr>
          <p:nvPr>
            <p:ph type="body" sz="quarter" idx="16"/>
          </p:nvPr>
        </p:nvSpPr>
        <p:spPr/>
        <p:txBody>
          <a:bodyPr/>
          <a:lstStyle/>
          <a:p>
            <a:r>
              <a:rPr lang="en-GB" dirty="0"/>
              <a:t>Bias, fairness, and the limits of AI judgement</a:t>
            </a:r>
            <a:endParaRPr lang="en-US" dirty="0"/>
          </a:p>
        </p:txBody>
      </p:sp>
    </p:spTree>
    <p:extLst>
      <p:ext uri="{BB962C8B-B14F-4D97-AF65-F5344CB8AC3E}">
        <p14:creationId xmlns:p14="http://schemas.microsoft.com/office/powerpoint/2010/main" val="1722726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943600" y="1612373"/>
            <a:ext cx="5365102" cy="3913188"/>
          </a:xfrm>
          <a:prstGeom prst="rect">
            <a:avLst/>
          </a:prstGeom>
        </p:spPr>
        <p:txBody>
          <a:bodyPr/>
          <a:lstStyle/>
          <a:p>
            <a:pPr marL="0"/>
            <a:r>
              <a:rPr lang="en-GB" sz="2000" dirty="0"/>
              <a:t>Data privacy is non-negotiable. Under GDPR, student data is protected personal data, and inputting it into open AI platforms without proper safeguards can constitute a data breach. </a:t>
            </a:r>
          </a:p>
          <a:p>
            <a:pPr marL="0"/>
            <a:r>
              <a:rPr lang="en-GB" sz="2000" dirty="0"/>
              <a:t>Practical rules include: never enter student names, grades, or identifiable details into tools like ChatGPT; check whether your institution has approved specific AI tools with appropriate data processing agreements; and consult your data protection officer before adopting any new tool.</a:t>
            </a:r>
            <a:endParaRPr lang="en-US" sz="2000"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4819103" y="150713"/>
            <a:ext cx="6489599" cy="992652"/>
          </a:xfrm>
          <a:prstGeom prst="rect">
            <a:avLst/>
          </a:prstGeom>
        </p:spPr>
        <p:txBody>
          <a:bodyPr/>
          <a:lstStyle/>
          <a:p>
            <a:r>
              <a:rPr lang="en-GB" dirty="0"/>
              <a:t>Data privacy, academic integrity, and environmental impact</a:t>
            </a:r>
            <a:endParaRPr lang="en-US" dirty="0"/>
          </a:p>
        </p:txBody>
      </p:sp>
      <p:pic>
        <p:nvPicPr>
          <p:cNvPr id="8" name="Picture Placeholder 7">
            <a:hlinkClick r:id="rId3"/>
            <a:extLst>
              <a:ext uri="{FF2B5EF4-FFF2-40B4-BE49-F238E27FC236}">
                <a16:creationId xmlns:a16="http://schemas.microsoft.com/office/drawing/2014/main" id="{78C6457B-7307-CA23-8E46-2898B54FFD2B}"/>
              </a:ext>
            </a:extLst>
          </p:cNvPr>
          <p:cNvPicPr>
            <a:picLocks noGrp="1" noChangeAspect="1"/>
          </p:cNvPicPr>
          <p:nvPr>
            <p:ph type="pic" sz="quarter" idx="10"/>
          </p:nvPr>
        </p:nvPicPr>
        <p:blipFill>
          <a:blip r:embed="rId4"/>
          <a:srcRect l="2644" r="2644"/>
          <a:stretch/>
        </p:blipFill>
        <p:spPr>
          <a:prstGeom prst="rect">
            <a:avLst/>
          </a:prstGeom>
          <a:solidFill>
            <a:srgbClr val="FFFFFF">
              <a:lumMod val="85000"/>
            </a:srgbClr>
          </a:solidFill>
        </p:spPr>
      </p:pic>
    </p:spTree>
    <p:extLst>
      <p:ext uri="{BB962C8B-B14F-4D97-AF65-F5344CB8AC3E}">
        <p14:creationId xmlns:p14="http://schemas.microsoft.com/office/powerpoint/2010/main" val="2155738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B4E0-DB40-0223-6F98-27EC3AFF1B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010DE0-AB6A-7CC5-55F8-9AA0F829E6B4}"/>
              </a:ext>
            </a:extLst>
          </p:cNvPr>
          <p:cNvSpPr>
            <a:spLocks noGrp="1"/>
          </p:cNvSpPr>
          <p:nvPr>
            <p:ph type="body" sz="quarter" idx="18"/>
          </p:nvPr>
        </p:nvSpPr>
        <p:spPr>
          <a:xfrm>
            <a:off x="5943600" y="1612373"/>
            <a:ext cx="5365102" cy="3913188"/>
          </a:xfrm>
          <a:prstGeom prst="rect">
            <a:avLst/>
          </a:prstGeom>
        </p:spPr>
        <p:txBody>
          <a:bodyPr/>
          <a:lstStyle/>
          <a:p>
            <a:pPr marL="0"/>
            <a:r>
              <a:rPr lang="en-GB" sz="2000" dirty="0"/>
              <a:t>Academic integrity requires new conversations with learners. UNESCO (2023) recommends that teachers clearly define the boundaries of acceptable AI use for each task and require students to report how they used AI in their work. </a:t>
            </a:r>
          </a:p>
          <a:p>
            <a:pPr marL="0"/>
            <a:r>
              <a:rPr lang="en-GB" sz="2000" dirty="0"/>
              <a:t>Finally, AI's environmental impact is particularly relevant for the </a:t>
            </a:r>
            <a:r>
              <a:rPr lang="en-GB" sz="2000" dirty="0" err="1"/>
              <a:t>SUSTaiN</a:t>
            </a:r>
            <a:r>
              <a:rPr lang="en-GB" sz="2000" dirty="0"/>
              <a:t> project, a single generative AI query consumes approximately 4–5 times the energy of a standard web search, and training large AI models can emit hundreds of tonnes of CO₂. Discussing these trade-offs openly is both an ethical obligation and a sustainability lesson.</a:t>
            </a:r>
            <a:endParaRPr lang="en-US" sz="2000" dirty="0"/>
          </a:p>
        </p:txBody>
      </p:sp>
      <p:sp>
        <p:nvSpPr>
          <p:cNvPr id="5" name="Text Placeholder 4">
            <a:extLst>
              <a:ext uri="{FF2B5EF4-FFF2-40B4-BE49-F238E27FC236}">
                <a16:creationId xmlns:a16="http://schemas.microsoft.com/office/drawing/2014/main" id="{2EADA41F-6423-57F4-2F5A-10CDD9B7D771}"/>
              </a:ext>
            </a:extLst>
          </p:cNvPr>
          <p:cNvSpPr>
            <a:spLocks noGrp="1"/>
          </p:cNvSpPr>
          <p:nvPr>
            <p:ph type="body" sz="quarter" idx="16"/>
          </p:nvPr>
        </p:nvSpPr>
        <p:spPr>
          <a:xfrm>
            <a:off x="4819103" y="150713"/>
            <a:ext cx="6489599" cy="992652"/>
          </a:xfrm>
          <a:prstGeom prst="rect">
            <a:avLst/>
          </a:prstGeom>
        </p:spPr>
        <p:txBody>
          <a:bodyPr/>
          <a:lstStyle/>
          <a:p>
            <a:r>
              <a:rPr lang="en-GB" dirty="0"/>
              <a:t>Data privacy, academic integrity, and environmental impact</a:t>
            </a:r>
            <a:endParaRPr lang="en-US" dirty="0"/>
          </a:p>
        </p:txBody>
      </p:sp>
      <p:pic>
        <p:nvPicPr>
          <p:cNvPr id="7" name="Picture Placeholder 6">
            <a:hlinkClick r:id="rId3"/>
            <a:extLst>
              <a:ext uri="{FF2B5EF4-FFF2-40B4-BE49-F238E27FC236}">
                <a16:creationId xmlns:a16="http://schemas.microsoft.com/office/drawing/2014/main" id="{E9BDA6D9-F5A6-4D0B-2E54-510A28D3B7F8}"/>
              </a:ext>
            </a:extLst>
          </p:cNvPr>
          <p:cNvPicPr>
            <a:picLocks noGrp="1" noChangeAspect="1"/>
          </p:cNvPicPr>
          <p:nvPr>
            <p:ph type="pic" sz="quarter" idx="10"/>
          </p:nvPr>
        </p:nvPicPr>
        <p:blipFill>
          <a:blip r:embed="rId4"/>
          <a:srcRect t="23337" b="23337"/>
          <a:stretch/>
        </p:blipFill>
        <p:spPr>
          <a:prstGeom prst="rect">
            <a:avLst/>
          </a:prstGeom>
          <a:solidFill>
            <a:srgbClr val="FFFFFF">
              <a:lumMod val="85000"/>
            </a:srgbClr>
          </a:solidFill>
        </p:spPr>
      </p:pic>
    </p:spTree>
    <p:extLst>
      <p:ext uri="{BB962C8B-B14F-4D97-AF65-F5344CB8AC3E}">
        <p14:creationId xmlns:p14="http://schemas.microsoft.com/office/powerpoint/2010/main" val="269921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677194" y="1307574"/>
            <a:ext cx="10595237" cy="5302546"/>
          </a:xfrm>
          <a:prstGeom prst="rect">
            <a:avLst/>
          </a:prstGeom>
        </p:spPr>
        <p:txBody>
          <a:bodyPr/>
          <a:lstStyle/>
          <a:p>
            <a:pPr marL="0" indent="0"/>
            <a:r>
              <a:rPr lang="en-GB" sz="2000" dirty="0"/>
              <a:t>By the end of this module, I will be able to…</a:t>
            </a:r>
          </a:p>
          <a:p>
            <a:pPr marL="342900" indent="-342900">
              <a:buFont typeface="Arial" panose="020B0604020202020204" pitchFamily="34" charset="0"/>
              <a:buChar char="•"/>
            </a:pPr>
            <a:r>
              <a:rPr lang="en-GB" sz="2000" dirty="0"/>
              <a:t>Explain why AI is relevant to vocational education and training today, and how it connects to the twin green and digital transitions shaping Europe's workforce.</a:t>
            </a:r>
          </a:p>
          <a:p>
            <a:pPr marL="342900" indent="-342900">
              <a:buFont typeface="Arial" panose="020B0604020202020204" pitchFamily="34" charset="0"/>
              <a:buChar char="•"/>
            </a:pPr>
            <a:r>
              <a:rPr lang="en-GB" sz="2000" dirty="0"/>
              <a:t>Identify practical, low-risk strategies for introducing AI tools into my own teaching practice, starting with small, purposeful steps.</a:t>
            </a:r>
          </a:p>
          <a:p>
            <a:pPr marL="342900" indent="-342900">
              <a:buFont typeface="Arial" panose="020B0604020202020204" pitchFamily="34" charset="0"/>
              <a:buChar char="•"/>
            </a:pPr>
            <a:r>
              <a:rPr lang="en-GB" sz="2000" dirty="0"/>
              <a:t>Recognise the key ethical considerations, including bias, data privacy, academic integrity, and environmental impact, that I must keep in mind when using AI in VET.</a:t>
            </a:r>
          </a:p>
          <a:p>
            <a:pPr marL="342900" indent="-342900">
              <a:buFont typeface="Arial" panose="020B0604020202020204" pitchFamily="34" charset="0"/>
              <a:buChar char="•"/>
            </a:pPr>
            <a:r>
              <a:rPr lang="en-GB" sz="2000" dirty="0"/>
              <a:t>Describe at least three evidence-based benefits of AI for teaching and learning in vocational contexts, including personalisation, workload reduction, and inclusive education.</a:t>
            </a:r>
          </a:p>
          <a:p>
            <a:pPr marL="342900" indent="-342900">
              <a:buFont typeface="Arial" panose="020B0604020202020204" pitchFamily="34" charset="0"/>
              <a:buChar char="•"/>
            </a:pPr>
            <a:r>
              <a:rPr lang="en-GB" sz="2000" dirty="0"/>
              <a:t>Select and begin using at least two AI tools that are appropriate for my vocational subject area and my learners' needs.</a:t>
            </a:r>
          </a:p>
          <a:p>
            <a:pPr marL="342900" indent="-342900">
              <a:buFont typeface="Arial" panose="020B0604020202020204" pitchFamily="34" charset="0"/>
              <a:buChar char="•"/>
            </a:pPr>
            <a:r>
              <a:rPr lang="en-GB" sz="2000" dirty="0"/>
              <a:t>Reflect critically on how AI can support, but never replace, the human, social, and practical dimensions of vocational education.</a:t>
            </a:r>
          </a:p>
          <a:p>
            <a:endParaRPr lang="en-US" dirty="0"/>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xfrm>
            <a:off x="677193" y="503920"/>
            <a:ext cx="10595237" cy="803654"/>
          </a:xfrm>
          <a:prstGeom prst="rect">
            <a:avLst/>
          </a:prstGeom>
        </p:spPr>
        <p:txBody>
          <a:bodyPr/>
          <a:lstStyle/>
          <a:p>
            <a:r>
              <a:rPr lang="en-US" dirty="0"/>
              <a:t>Learning Objectives</a:t>
            </a:r>
          </a:p>
        </p:txBody>
      </p:sp>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C833-1850-A36E-9A8D-72FCCA2455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AFD0A0-DD8D-9DF6-FAFE-3D3C2A422857}"/>
              </a:ext>
            </a:extLst>
          </p:cNvPr>
          <p:cNvSpPr>
            <a:spLocks noGrp="1"/>
          </p:cNvSpPr>
          <p:nvPr>
            <p:ph type="body" sz="quarter" idx="18"/>
          </p:nvPr>
        </p:nvSpPr>
        <p:spPr/>
        <p:txBody>
          <a:bodyPr/>
          <a:lstStyle/>
          <a:p>
            <a:pPr marL="0" indent="0"/>
            <a:r>
              <a:rPr lang="en-GB" sz="2000" dirty="0"/>
              <a:t>The AI4InclusiveEducation project, developed by La </a:t>
            </a:r>
            <a:r>
              <a:rPr lang="en-GB" sz="2000" dirty="0" err="1"/>
              <a:t>Scientothèque</a:t>
            </a:r>
            <a:r>
              <a:rPr lang="en-GB" sz="2000" dirty="0"/>
              <a:t> in Belgium as part of the Erasmus+ </a:t>
            </a:r>
            <a:r>
              <a:rPr lang="en-GB" sz="2000" dirty="0" err="1"/>
              <a:t>SteamCity</a:t>
            </a:r>
            <a:r>
              <a:rPr lang="en-GB" sz="2000" dirty="0"/>
              <a:t> initiative, received the UNESCO King Hamad Prize in 2025 for promoting responsible AI use in education. The project provides AI education from a civic and interdisciplinary perspective for young people aged 10–18, particularly from disadvantaged communities, exploring data privacy, algorithmic bias, and misinformation through activities anchored in local issues. The project has reached more than 6,000 learners and 300 teachers through open-access modules.</a:t>
            </a:r>
          </a:p>
        </p:txBody>
      </p:sp>
      <p:sp>
        <p:nvSpPr>
          <p:cNvPr id="3" name="Text Placeholder 2">
            <a:extLst>
              <a:ext uri="{FF2B5EF4-FFF2-40B4-BE49-F238E27FC236}">
                <a16:creationId xmlns:a16="http://schemas.microsoft.com/office/drawing/2014/main" id="{53B6B383-600F-23EE-586D-7A5FA137D4B0}"/>
              </a:ext>
            </a:extLst>
          </p:cNvPr>
          <p:cNvSpPr>
            <a:spLocks noGrp="1"/>
          </p:cNvSpPr>
          <p:nvPr>
            <p:ph type="body" sz="quarter" idx="16"/>
          </p:nvPr>
        </p:nvSpPr>
        <p:spPr>
          <a:xfrm>
            <a:off x="533400" y="1034557"/>
            <a:ext cx="7480445" cy="1031625"/>
          </a:xfrm>
        </p:spPr>
        <p:txBody>
          <a:bodyPr/>
          <a:lstStyle/>
          <a:p>
            <a:r>
              <a:rPr lang="en-GB" dirty="0"/>
              <a:t>CASE STUDY  AI4InclusiveEducation (Belgium) UNESCO Prize Winner 2025</a:t>
            </a:r>
          </a:p>
        </p:txBody>
      </p:sp>
      <p:pic>
        <p:nvPicPr>
          <p:cNvPr id="8" name="Picture Placeholder 7">
            <a:extLst>
              <a:ext uri="{FF2B5EF4-FFF2-40B4-BE49-F238E27FC236}">
                <a16:creationId xmlns:a16="http://schemas.microsoft.com/office/drawing/2014/main" id="{A450737D-B637-93E1-6132-46687A45A240}"/>
              </a:ext>
            </a:extLst>
          </p:cNvPr>
          <p:cNvPicPr>
            <a:picLocks noGrp="1" noChangeAspect="1"/>
          </p:cNvPicPr>
          <p:nvPr>
            <p:ph type="pic" sz="quarter" idx="10"/>
          </p:nvPr>
        </p:nvPicPr>
        <p:blipFill>
          <a:blip r:embed="rId3"/>
          <a:srcRect l="7835" r="7835"/>
          <a:stretch/>
        </p:blipFill>
        <p:spPr>
          <a:prstGeom prst="rect">
            <a:avLst/>
          </a:prstGeom>
          <a:solidFill>
            <a:srgbClr val="FFFFFF">
              <a:lumMod val="85000"/>
            </a:srgbClr>
          </a:solidFill>
        </p:spPr>
      </p:pic>
    </p:spTree>
    <p:extLst>
      <p:ext uri="{BB962C8B-B14F-4D97-AF65-F5344CB8AC3E}">
        <p14:creationId xmlns:p14="http://schemas.microsoft.com/office/powerpoint/2010/main" val="3426249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1ECB-97E8-2851-1347-05C9C68D0B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CF55C9-6CB8-93BC-398D-89AB8A89F93D}"/>
              </a:ext>
            </a:extLst>
          </p:cNvPr>
          <p:cNvSpPr>
            <a:spLocks noGrp="1"/>
          </p:cNvSpPr>
          <p:nvPr>
            <p:ph type="body" sz="quarter" idx="18"/>
          </p:nvPr>
        </p:nvSpPr>
        <p:spPr>
          <a:xfrm>
            <a:off x="5943600" y="1612373"/>
            <a:ext cx="5365102" cy="3913188"/>
          </a:xfrm>
          <a:prstGeom prst="rect">
            <a:avLst/>
          </a:prstGeom>
        </p:spPr>
        <p:txBody>
          <a:bodyPr/>
          <a:lstStyle/>
          <a:p>
            <a:pPr marL="0"/>
            <a:r>
              <a:rPr lang="en-GB" b="1" dirty="0"/>
              <a:t>European Commission: Ethical Guidelines on AI for Educators</a:t>
            </a:r>
          </a:p>
          <a:p>
            <a:pPr marL="0"/>
            <a:r>
              <a:rPr lang="en-GB" dirty="0"/>
              <a:t>Practical, scenario-based guidance for teachers with little or no prior AI experience. Available in all EU languages and promoted through Erasmus+.</a:t>
            </a:r>
          </a:p>
          <a:p>
            <a:pPr marL="0"/>
            <a:endParaRPr lang="en-GB" dirty="0"/>
          </a:p>
          <a:p>
            <a:pPr marL="0"/>
            <a:r>
              <a:rPr lang="en-GB" i="1" dirty="0">
                <a:hlinkClick r:id="rId3"/>
              </a:rPr>
              <a:t>https://education.ec.europa.eu/focus-topics/digital-education/action-plan/action-6</a:t>
            </a:r>
            <a:r>
              <a:rPr lang="en-GB" i="1" dirty="0"/>
              <a:t> </a:t>
            </a:r>
            <a:endParaRPr lang="en-GB" dirty="0"/>
          </a:p>
          <a:p>
            <a:pPr marL="0"/>
            <a:endParaRPr lang="en-US" dirty="0"/>
          </a:p>
        </p:txBody>
      </p:sp>
      <p:sp>
        <p:nvSpPr>
          <p:cNvPr id="5" name="Text Placeholder 4">
            <a:extLst>
              <a:ext uri="{FF2B5EF4-FFF2-40B4-BE49-F238E27FC236}">
                <a16:creationId xmlns:a16="http://schemas.microsoft.com/office/drawing/2014/main" id="{0E39D40A-2007-50A7-F0CC-0186B2270CAF}"/>
              </a:ext>
            </a:extLst>
          </p:cNvPr>
          <p:cNvSpPr>
            <a:spLocks noGrp="1"/>
          </p:cNvSpPr>
          <p:nvPr>
            <p:ph type="body" sz="quarter" idx="16"/>
          </p:nvPr>
        </p:nvSpPr>
        <p:spPr>
          <a:prstGeom prst="rect">
            <a:avLst/>
          </a:prstGeom>
        </p:spPr>
        <p:txBody>
          <a:bodyPr/>
          <a:lstStyle/>
          <a:p>
            <a:r>
              <a:rPr lang="en-US" dirty="0"/>
              <a:t>ADDITIONAL RESOURCE</a:t>
            </a:r>
          </a:p>
        </p:txBody>
      </p:sp>
      <p:pic>
        <p:nvPicPr>
          <p:cNvPr id="4" name="Picture Placeholder 3">
            <a:extLst>
              <a:ext uri="{FF2B5EF4-FFF2-40B4-BE49-F238E27FC236}">
                <a16:creationId xmlns:a16="http://schemas.microsoft.com/office/drawing/2014/main" id="{E9823761-EC07-CFEF-F473-227345542302}"/>
              </a:ext>
            </a:extLst>
          </p:cNvPr>
          <p:cNvPicPr>
            <a:picLocks noGrp="1" noChangeAspect="1"/>
          </p:cNvPicPr>
          <p:nvPr>
            <p:ph type="pic" sz="quarter" idx="10"/>
          </p:nvPr>
        </p:nvPicPr>
        <p:blipFill>
          <a:blip r:embed="rId4"/>
          <a:srcRect l="5407" r="5407"/>
          <a:stretch/>
        </p:blipFill>
        <p:spPr>
          <a:prstGeom prst="rect">
            <a:avLst/>
          </a:prstGeom>
          <a:solidFill>
            <a:srgbClr val="FFFFFF">
              <a:lumMod val="85000"/>
            </a:srgbClr>
          </a:solidFill>
        </p:spPr>
      </p:pic>
    </p:spTree>
    <p:extLst>
      <p:ext uri="{BB962C8B-B14F-4D97-AF65-F5344CB8AC3E}">
        <p14:creationId xmlns:p14="http://schemas.microsoft.com/office/powerpoint/2010/main" val="190794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434696" y="2622424"/>
            <a:ext cx="6010480" cy="2253043"/>
          </a:xfrm>
        </p:spPr>
        <p:txBody>
          <a:bodyPr/>
          <a:lstStyle/>
          <a:p>
            <a:r>
              <a:rPr lang="en-US" dirty="0"/>
              <a:t>Unit 4-</a:t>
            </a:r>
          </a:p>
          <a:p>
            <a:r>
              <a:rPr lang="en-US" dirty="0"/>
              <a:t>Benefits of AI in teaching and learning</a:t>
            </a:r>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702034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p:txBody>
          <a:bodyPr/>
          <a:lstStyle/>
          <a:p>
            <a:pPr marL="0"/>
            <a:r>
              <a:rPr lang="en-GB" sz="2000" dirty="0"/>
              <a:t>One of AI's most compelling benefits in education is its ability to personalise learning at a scale no single teacher can achieve alone. </a:t>
            </a:r>
          </a:p>
          <a:p>
            <a:pPr marL="0"/>
            <a:r>
              <a:rPr lang="en-GB" sz="2000" dirty="0"/>
              <a:t>A meta-analysis of AI-assisted personalised learning studies (2019–2024) found a medium-to-large positive effect on learning outcomes compared to non-adaptive approaches, with improvements of 0.36 standard deviations in overall academic achievement. </a:t>
            </a:r>
          </a:p>
          <a:p>
            <a:pPr marL="0"/>
            <a:r>
              <a:rPr lang="en-GB" sz="2000" dirty="0"/>
              <a:t>In a particularly striking 2025 result, students using AI tutors at Harvard University's physics department learned more than twice as much in less time compared to traditional active-learning classrooms.</a:t>
            </a:r>
            <a:endParaRPr lang="en-US" sz="2000"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1246695"/>
            <a:ext cx="7178174" cy="1031625"/>
          </a:xfrm>
        </p:spPr>
        <p:txBody>
          <a:bodyPr/>
          <a:lstStyle/>
          <a:p>
            <a:r>
              <a:rPr lang="en-US" dirty="0" err="1"/>
              <a:t>Personalisation</a:t>
            </a:r>
            <a:r>
              <a:rPr lang="en-US" dirty="0"/>
              <a:t> that actually works</a:t>
            </a:r>
          </a:p>
        </p:txBody>
      </p:sp>
      <p:pic>
        <p:nvPicPr>
          <p:cNvPr id="8" name="Picture Placeholder 7">
            <a:extLst>
              <a:ext uri="{FF2B5EF4-FFF2-40B4-BE49-F238E27FC236}">
                <a16:creationId xmlns:a16="http://schemas.microsoft.com/office/drawing/2014/main" id="{330DC2B4-5E6E-2BB3-C0D8-FBA1348585C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09141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92FD9-799B-CB10-3D6C-5BF2B261404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A180B04-C62A-224A-4415-6884281BA458}"/>
              </a:ext>
            </a:extLst>
          </p:cNvPr>
          <p:cNvSpPr>
            <a:spLocks noGrp="1"/>
          </p:cNvSpPr>
          <p:nvPr>
            <p:ph type="body" sz="quarter" idx="18"/>
          </p:nvPr>
        </p:nvSpPr>
        <p:spPr/>
        <p:txBody>
          <a:bodyPr/>
          <a:lstStyle/>
          <a:p>
            <a:pPr marL="0"/>
            <a:r>
              <a:rPr lang="en-GB" sz="2000" dirty="0"/>
              <a:t>In VET specifically, AI-driven personalisation takes on a practical urgency. Vocational classrooms often bring together learners with widely varying prior knowledge, language abilities, and learning speeds. AI tools like </a:t>
            </a:r>
            <a:r>
              <a:rPr lang="en-GB" sz="2000" b="1" dirty="0">
                <a:hlinkClick r:id="rId3"/>
              </a:rPr>
              <a:t>Diffit</a:t>
            </a:r>
            <a:r>
              <a:rPr lang="en-GB" sz="2000" dirty="0"/>
              <a:t> can take a complex technical manual and produce versions at multiple reading levels in minutes, while ChatGPT can generate scaffolded explanations of the same concept at different complexity levels. </a:t>
            </a:r>
          </a:p>
          <a:p>
            <a:pPr marL="0"/>
            <a:r>
              <a:rPr lang="en-GB" sz="2000" dirty="0"/>
              <a:t>For VET educators serving diverse cohorts, including adult learners, migrants, and career changers, this kind of rapid, targeted adaptation is a practical necessity.</a:t>
            </a:r>
            <a:endParaRPr lang="en-US" sz="2000" dirty="0"/>
          </a:p>
        </p:txBody>
      </p:sp>
      <p:sp>
        <p:nvSpPr>
          <p:cNvPr id="2" name="Text Placeholder 1">
            <a:extLst>
              <a:ext uri="{FF2B5EF4-FFF2-40B4-BE49-F238E27FC236}">
                <a16:creationId xmlns:a16="http://schemas.microsoft.com/office/drawing/2014/main" id="{1C417D21-B088-978A-53CD-1E1EDE0CFF5C}"/>
              </a:ext>
            </a:extLst>
          </p:cNvPr>
          <p:cNvSpPr>
            <a:spLocks noGrp="1"/>
          </p:cNvSpPr>
          <p:nvPr>
            <p:ph type="body" sz="quarter" idx="16"/>
          </p:nvPr>
        </p:nvSpPr>
        <p:spPr>
          <a:xfrm>
            <a:off x="835671" y="1246695"/>
            <a:ext cx="7178174" cy="1031625"/>
          </a:xfrm>
        </p:spPr>
        <p:txBody>
          <a:bodyPr/>
          <a:lstStyle/>
          <a:p>
            <a:r>
              <a:rPr lang="en-US" dirty="0" err="1"/>
              <a:t>Personalisation</a:t>
            </a:r>
            <a:r>
              <a:rPr lang="en-US" dirty="0"/>
              <a:t> that actually works</a:t>
            </a:r>
          </a:p>
        </p:txBody>
      </p:sp>
      <p:pic>
        <p:nvPicPr>
          <p:cNvPr id="8" name="Picture Placeholder 7">
            <a:extLst>
              <a:ext uri="{FF2B5EF4-FFF2-40B4-BE49-F238E27FC236}">
                <a16:creationId xmlns:a16="http://schemas.microsoft.com/office/drawing/2014/main" id="{7E3D8C90-5B5E-526C-A667-C68D2A9CE87A}"/>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5662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DF85-4CCB-C224-E8F8-604054250D42}"/>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993CE777-3D2E-CCBD-DCFB-140F05759A83}"/>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C07E27EA-604A-7732-8582-B322EF2BEA4A}"/>
              </a:ext>
            </a:extLst>
          </p:cNvPr>
          <p:cNvSpPr>
            <a:spLocks noGrp="1"/>
          </p:cNvSpPr>
          <p:nvPr>
            <p:ph type="body" sz="quarter" idx="18"/>
          </p:nvPr>
        </p:nvSpPr>
        <p:spPr>
          <a:xfrm>
            <a:off x="6613876" y="1452064"/>
            <a:ext cx="5260624" cy="4377696"/>
          </a:xfrm>
        </p:spPr>
        <p:txBody>
          <a:bodyPr/>
          <a:lstStyle/>
          <a:p>
            <a:pPr marL="0"/>
            <a:r>
              <a:rPr lang="en-GB" sz="2000" dirty="0"/>
              <a:t>VET educators consistently report that administrative tasks, planning lessons, drafting assessments, writing feedback, managing documentation, consume time they would rather spend with learners. </a:t>
            </a:r>
          </a:p>
          <a:p>
            <a:pPr marL="0"/>
            <a:r>
              <a:rPr lang="en-GB" sz="2000" dirty="0"/>
              <a:t>A UK Education Endowment Foundation pilot (2023) found that using ChatGPT for administrative tasks reduced planning and admin time by approximately 31%, or around 25 minutes per week per teacher. Other studies report teachers using AI at least weekly save an average of 5.9 hours per week, with 55% saying AI has given them more time for direct student interaction.</a:t>
            </a:r>
            <a:endParaRPr lang="en-IE" sz="2000" dirty="0"/>
          </a:p>
        </p:txBody>
      </p:sp>
      <p:sp>
        <p:nvSpPr>
          <p:cNvPr id="7" name="Text Placeholder 6">
            <a:extLst>
              <a:ext uri="{FF2B5EF4-FFF2-40B4-BE49-F238E27FC236}">
                <a16:creationId xmlns:a16="http://schemas.microsoft.com/office/drawing/2014/main" id="{6EBF0C47-CAF2-A5D6-6009-9FF63CC6FFF5}"/>
              </a:ext>
            </a:extLst>
          </p:cNvPr>
          <p:cNvSpPr>
            <a:spLocks noGrp="1"/>
          </p:cNvSpPr>
          <p:nvPr>
            <p:ph type="body" sz="quarter" idx="16"/>
          </p:nvPr>
        </p:nvSpPr>
        <p:spPr>
          <a:xfrm>
            <a:off x="6791158" y="260747"/>
            <a:ext cx="4757375" cy="992652"/>
          </a:xfrm>
        </p:spPr>
        <p:txBody>
          <a:bodyPr/>
          <a:lstStyle/>
          <a:p>
            <a:r>
              <a:rPr lang="en-GB" dirty="0"/>
              <a:t>Reclaiming time for what matters most</a:t>
            </a:r>
            <a:endParaRPr lang="en-IE" dirty="0"/>
          </a:p>
        </p:txBody>
      </p:sp>
      <p:sp>
        <p:nvSpPr>
          <p:cNvPr id="17" name="Freeform 16">
            <a:extLst>
              <a:ext uri="{FF2B5EF4-FFF2-40B4-BE49-F238E27FC236}">
                <a16:creationId xmlns:a16="http://schemas.microsoft.com/office/drawing/2014/main" id="{BA3D60A9-8EAA-988D-3AFD-7999887ED0A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48163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638B-4C45-2A83-51C5-B3416FFD035B}"/>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FDA09D63-ED20-EBFB-A9CF-02ADE1AE8453}"/>
              </a:ext>
            </a:extLst>
          </p:cNvPr>
          <p:cNvPicPr>
            <a:picLocks noGrp="1" noChangeAspect="1"/>
          </p:cNvPicPr>
          <p:nvPr>
            <p:ph type="pic" sz="quarter" idx="44"/>
          </p:nvPr>
        </p:nvPicPr>
        <p:blipFill>
          <a:blip r:embed="rId3"/>
          <a:srcRect/>
          <a:stretch/>
        </p:blipFill>
        <p:spPr/>
      </p:pic>
      <p:sp>
        <p:nvSpPr>
          <p:cNvPr id="8" name="Text Placeholder 7">
            <a:extLst>
              <a:ext uri="{FF2B5EF4-FFF2-40B4-BE49-F238E27FC236}">
                <a16:creationId xmlns:a16="http://schemas.microsoft.com/office/drawing/2014/main" id="{0F3E45C5-7D8B-AE3F-72B6-0DB6FD6A32A2}"/>
              </a:ext>
            </a:extLst>
          </p:cNvPr>
          <p:cNvSpPr>
            <a:spLocks noGrp="1"/>
          </p:cNvSpPr>
          <p:nvPr>
            <p:ph type="body" sz="quarter" idx="18"/>
          </p:nvPr>
        </p:nvSpPr>
        <p:spPr>
          <a:xfrm>
            <a:off x="6613876" y="1452064"/>
            <a:ext cx="5260624" cy="4377696"/>
          </a:xfrm>
        </p:spPr>
        <p:txBody>
          <a:bodyPr/>
          <a:lstStyle/>
          <a:p>
            <a:pPr marL="0"/>
            <a:r>
              <a:rPr lang="en-GB" sz="2000" dirty="0"/>
              <a:t>The UK Department for Education invested £3 million in AI-powered tools for teachers, recognising that generative AI can help the education workforce by reducing administrative burdens. For VET trainers who divide their time between classroom instruction, workshop supervision, employer liaison, and documentation, even modest time savings can translate into meaningfully more time for the high-value, human parts of their role, mentoring, demonstrating, and coaching learners through practical tasks.</a:t>
            </a:r>
            <a:endParaRPr lang="en-IE" sz="2000" dirty="0"/>
          </a:p>
        </p:txBody>
      </p:sp>
      <p:sp>
        <p:nvSpPr>
          <p:cNvPr id="7" name="Text Placeholder 6">
            <a:extLst>
              <a:ext uri="{FF2B5EF4-FFF2-40B4-BE49-F238E27FC236}">
                <a16:creationId xmlns:a16="http://schemas.microsoft.com/office/drawing/2014/main" id="{AA41CA8B-CB1A-0454-0EBE-CFA0EAE2E295}"/>
              </a:ext>
            </a:extLst>
          </p:cNvPr>
          <p:cNvSpPr>
            <a:spLocks noGrp="1"/>
          </p:cNvSpPr>
          <p:nvPr>
            <p:ph type="body" sz="quarter" idx="16"/>
          </p:nvPr>
        </p:nvSpPr>
        <p:spPr>
          <a:xfrm>
            <a:off x="6791158" y="260747"/>
            <a:ext cx="4757375" cy="992652"/>
          </a:xfrm>
        </p:spPr>
        <p:txBody>
          <a:bodyPr/>
          <a:lstStyle/>
          <a:p>
            <a:r>
              <a:rPr lang="en-GB" dirty="0"/>
              <a:t>Reclaiming time for what matters most</a:t>
            </a:r>
            <a:endParaRPr lang="en-IE" dirty="0"/>
          </a:p>
        </p:txBody>
      </p:sp>
      <p:sp>
        <p:nvSpPr>
          <p:cNvPr id="17" name="Freeform 16">
            <a:extLst>
              <a:ext uri="{FF2B5EF4-FFF2-40B4-BE49-F238E27FC236}">
                <a16:creationId xmlns:a16="http://schemas.microsoft.com/office/drawing/2014/main" id="{3DA6F5F5-EC9A-6097-09FF-F02DAEDB41FD}"/>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742072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prstGeom prst="rect">
            <a:avLst/>
          </a:prstGeom>
        </p:spPr>
        <p:txBody>
          <a:bodyPr/>
          <a:lstStyle/>
          <a:p>
            <a:pPr marL="0" indent="0"/>
            <a:r>
              <a:rPr lang="en-GB" sz="2000" dirty="0"/>
              <a:t>AI has significant potential to make VET more inclusive and accessible. The </a:t>
            </a:r>
            <a:r>
              <a:rPr lang="en-GB" sz="2000" dirty="0">
                <a:hlinkClick r:id="rId3"/>
              </a:rPr>
              <a:t>OECD's 2025 report on AI and neurodivergent learners in VET, </a:t>
            </a:r>
            <a:r>
              <a:rPr lang="en-GB" sz="2000" dirty="0"/>
              <a:t>based on interviews with over 50 stakeholders, found that AI and advanced technologies can make VET more adaptive, accessible, and inclusive for learners with autism, ADHD, dyslexia, and other conditions. Text-to-speech, speech-to-text, and generative AI tools allow learners to engage with materials in their preferred format, while extended reality environments provide psychologically safe spaces for practising skills before entering real workplaces.</a:t>
            </a:r>
          </a:p>
          <a:p>
            <a:pPr marL="0" indent="0"/>
            <a:r>
              <a:rPr lang="en-GB" sz="2000" dirty="0"/>
              <a:t>In Finland's largest special-needs VET college, 360° workplace scenes built with </a:t>
            </a:r>
            <a:r>
              <a:rPr lang="en-GB" sz="2000" dirty="0">
                <a:hlinkClick r:id="rId4"/>
              </a:rPr>
              <a:t>Thinglink</a:t>
            </a:r>
            <a:r>
              <a:rPr lang="en-GB" sz="2000" dirty="0"/>
              <a:t> and AR smart glasses allow learners to pre-visit work sites, rehearse task sequences, and build confidence before real-world placements. The broader point is powerful: AI does not only serve the most tech-savvy learners, when designed and used thoughtfully, it can be a force for equity, reaching those who have traditionally been underserved by conventional VET delivery.</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GB" dirty="0"/>
              <a:t>Supporting inclusion and bridging the skills gap</a:t>
            </a:r>
            <a:endParaRPr lang="en-US" dirty="0"/>
          </a:p>
        </p:txBody>
      </p:sp>
    </p:spTree>
    <p:extLst>
      <p:ext uri="{BB962C8B-B14F-4D97-AF65-F5344CB8AC3E}">
        <p14:creationId xmlns:p14="http://schemas.microsoft.com/office/powerpoint/2010/main" val="27300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08BBB-9CFD-6FC5-B032-93A031F918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3230D8-A67E-EF2A-6AB4-A48E255B8EB4}"/>
              </a:ext>
            </a:extLst>
          </p:cNvPr>
          <p:cNvSpPr>
            <a:spLocks noGrp="1"/>
          </p:cNvSpPr>
          <p:nvPr>
            <p:ph type="body" sz="quarter" idx="18"/>
          </p:nvPr>
        </p:nvSpPr>
        <p:spPr/>
        <p:txBody>
          <a:bodyPr/>
          <a:lstStyle/>
          <a:p>
            <a:pPr marL="0" indent="0"/>
            <a:r>
              <a:rPr lang="en-GB" sz="2000" dirty="0"/>
              <a:t>Researchers developed a </a:t>
            </a:r>
            <a:r>
              <a:rPr lang="en-GB" sz="2000" dirty="0" err="1"/>
              <a:t>multisensor</a:t>
            </a:r>
            <a:r>
              <a:rPr lang="en-GB" sz="2000" dirty="0"/>
              <a:t> AI-assisted welding trainer integrating HD cameras, RGB-D sensors, and machine learning algorithms to provide real-time, personalised feedback on learners' motor skills and technique. In a controlled trial, trainees using the AI-guided system demonstrated significantly improved welding accuracy and accelerated learning curves compared to both traditional instruction and non-AI virtual reality training. This 'embodied AI learning' approach is considered one of the most rigorous controlled studies of AI in TVET to date.</a:t>
            </a:r>
          </a:p>
        </p:txBody>
      </p:sp>
      <p:sp>
        <p:nvSpPr>
          <p:cNvPr id="3" name="Text Placeholder 2">
            <a:extLst>
              <a:ext uri="{FF2B5EF4-FFF2-40B4-BE49-F238E27FC236}">
                <a16:creationId xmlns:a16="http://schemas.microsoft.com/office/drawing/2014/main" id="{6FA7423F-DDDE-A9A7-B738-5CF3588B2378}"/>
              </a:ext>
            </a:extLst>
          </p:cNvPr>
          <p:cNvSpPr>
            <a:spLocks noGrp="1"/>
          </p:cNvSpPr>
          <p:nvPr>
            <p:ph type="body" sz="quarter" idx="16"/>
          </p:nvPr>
        </p:nvSpPr>
        <p:spPr>
          <a:xfrm>
            <a:off x="533400" y="1034557"/>
            <a:ext cx="7480445" cy="1031625"/>
          </a:xfrm>
        </p:spPr>
        <p:txBody>
          <a:bodyPr/>
          <a:lstStyle/>
          <a:p>
            <a:r>
              <a:rPr lang="en-GB" dirty="0"/>
              <a:t>CASE STUDY  AI-Guided XR Welding Trainer, Embodied AI Learning in TVET</a:t>
            </a:r>
          </a:p>
        </p:txBody>
      </p:sp>
      <p:pic>
        <p:nvPicPr>
          <p:cNvPr id="6" name="Picture Placeholder 5">
            <a:extLst>
              <a:ext uri="{FF2B5EF4-FFF2-40B4-BE49-F238E27FC236}">
                <a16:creationId xmlns:a16="http://schemas.microsoft.com/office/drawing/2014/main" id="{7523FD83-84E3-250A-BD78-14E190E7042B}"/>
              </a:ext>
            </a:extLst>
          </p:cNvPr>
          <p:cNvPicPr>
            <a:picLocks noGrp="1" noChangeAspect="1"/>
          </p:cNvPicPr>
          <p:nvPr>
            <p:ph type="pic" sz="quarter" idx="10"/>
          </p:nvPr>
        </p:nvPicPr>
        <p:blipFill>
          <a:blip r:embed="rId3"/>
          <a:srcRect l="31209" r="31209"/>
          <a:stretch/>
        </p:blipFill>
        <p:spPr>
          <a:prstGeom prst="rect">
            <a:avLst/>
          </a:prstGeom>
          <a:solidFill>
            <a:srgbClr val="FFFFFF">
              <a:lumMod val="85000"/>
            </a:srgbClr>
          </a:solidFill>
        </p:spPr>
      </p:pic>
    </p:spTree>
    <p:extLst>
      <p:ext uri="{BB962C8B-B14F-4D97-AF65-F5344CB8AC3E}">
        <p14:creationId xmlns:p14="http://schemas.microsoft.com/office/powerpoint/2010/main" val="4096923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F31A3-3ADB-B475-15D1-FB9C9C3444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1D1302F-4569-F73F-C15F-F3F2CEFC3FEC}"/>
              </a:ext>
            </a:extLst>
          </p:cNvPr>
          <p:cNvSpPr>
            <a:spLocks noGrp="1"/>
          </p:cNvSpPr>
          <p:nvPr>
            <p:ph type="body" sz="quarter" idx="18"/>
          </p:nvPr>
        </p:nvSpPr>
        <p:spPr>
          <a:xfrm>
            <a:off x="5943600" y="1612373"/>
            <a:ext cx="5365102" cy="3913188"/>
          </a:xfrm>
          <a:prstGeom prst="rect">
            <a:avLst/>
          </a:prstGeom>
        </p:spPr>
        <p:txBody>
          <a:bodyPr/>
          <a:lstStyle/>
          <a:p>
            <a:pPr marL="0"/>
            <a:r>
              <a:rPr lang="en-GB" b="1" dirty="0"/>
              <a:t>Sal Khan: How AI Could Save (Not Destroy) Education</a:t>
            </a:r>
          </a:p>
          <a:p>
            <a:pPr marL="0"/>
            <a:r>
              <a:rPr lang="en-GB" dirty="0"/>
              <a:t>A 15-minute TED Talk from 2023 demonstrating </a:t>
            </a:r>
            <a:r>
              <a:rPr lang="en-GB" dirty="0" err="1"/>
              <a:t>Khanmigo</a:t>
            </a:r>
            <a:r>
              <a:rPr lang="en-GB" dirty="0"/>
              <a:t>, an AI tutor, in real time. Highly accessible for beginners and a compelling introduction to the positive potential of AI in education.</a:t>
            </a:r>
          </a:p>
          <a:p>
            <a:pPr marL="0"/>
            <a:r>
              <a:rPr lang="en-GB" dirty="0">
                <a:hlinkClick r:id="rId3"/>
              </a:rPr>
              <a:t>'Sal Khan TED AI education 2023'</a:t>
            </a:r>
            <a:endParaRPr lang="en-US" dirty="0"/>
          </a:p>
        </p:txBody>
      </p:sp>
      <p:sp>
        <p:nvSpPr>
          <p:cNvPr id="5" name="Text Placeholder 4">
            <a:extLst>
              <a:ext uri="{FF2B5EF4-FFF2-40B4-BE49-F238E27FC236}">
                <a16:creationId xmlns:a16="http://schemas.microsoft.com/office/drawing/2014/main" id="{2D2FE68D-5D9D-7034-B6C1-CC033554C45C}"/>
              </a:ext>
            </a:extLst>
          </p:cNvPr>
          <p:cNvSpPr>
            <a:spLocks noGrp="1"/>
          </p:cNvSpPr>
          <p:nvPr>
            <p:ph type="body" sz="quarter" idx="16"/>
          </p:nvPr>
        </p:nvSpPr>
        <p:spPr>
          <a:prstGeom prst="rect">
            <a:avLst/>
          </a:prstGeom>
        </p:spPr>
        <p:txBody>
          <a:bodyPr/>
          <a:lstStyle/>
          <a:p>
            <a:r>
              <a:rPr lang="en-US" dirty="0"/>
              <a:t>ADDITIONAL RESOURCE</a:t>
            </a:r>
          </a:p>
        </p:txBody>
      </p:sp>
      <p:pic>
        <p:nvPicPr>
          <p:cNvPr id="10" name="Picture Placeholder 9">
            <a:extLst>
              <a:ext uri="{FF2B5EF4-FFF2-40B4-BE49-F238E27FC236}">
                <a16:creationId xmlns:a16="http://schemas.microsoft.com/office/drawing/2014/main" id="{A763C6D0-55EC-83DE-BF1E-7BDBA850D9BA}"/>
              </a:ext>
            </a:extLst>
          </p:cNvPr>
          <p:cNvPicPr>
            <a:picLocks noGrp="1" noChangeAspect="1"/>
          </p:cNvPicPr>
          <p:nvPr>
            <p:ph type="pic" sz="quarter" idx="10"/>
          </p:nvPr>
        </p:nvPicPr>
        <p:blipFill>
          <a:blip r:embed="rId4"/>
          <a:srcRect l="4010" r="4010"/>
          <a:stretch/>
        </p:blipFill>
        <p:spPr>
          <a:prstGeom prst="rect">
            <a:avLst/>
          </a:prstGeom>
          <a:solidFill>
            <a:srgbClr val="FFFFFF">
              <a:lumMod val="85000"/>
            </a:srgbClr>
          </a:solidFill>
        </p:spPr>
      </p:pic>
    </p:spTree>
    <p:extLst>
      <p:ext uri="{BB962C8B-B14F-4D97-AF65-F5344CB8AC3E}">
        <p14:creationId xmlns:p14="http://schemas.microsoft.com/office/powerpoint/2010/main" val="235928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Unit 1</a:t>
            </a:r>
          </a:p>
          <a:p>
            <a:r>
              <a:rPr lang="en-US" dirty="0"/>
              <a:t>Why AI in VET?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275D-2882-12A4-0C64-288FDEA9C5D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C2F3163-73E6-AE75-CE15-14C7B1CA4A77}"/>
              </a:ext>
            </a:extLst>
          </p:cNvPr>
          <p:cNvSpPr>
            <a:spLocks noGrp="1"/>
          </p:cNvSpPr>
          <p:nvPr>
            <p:ph type="body" sz="quarter" idx="16"/>
          </p:nvPr>
        </p:nvSpPr>
        <p:spPr>
          <a:xfrm>
            <a:off x="5434696" y="2622424"/>
            <a:ext cx="6010480" cy="2253043"/>
          </a:xfrm>
        </p:spPr>
        <p:txBody>
          <a:bodyPr/>
          <a:lstStyle/>
          <a:p>
            <a:r>
              <a:rPr lang="en-GB" dirty="0"/>
              <a:t>Unit 5-</a:t>
            </a:r>
          </a:p>
          <a:p>
            <a:r>
              <a:rPr lang="en-GB" dirty="0"/>
              <a:t>AI tools for teaching and learning</a:t>
            </a:r>
          </a:p>
        </p:txBody>
      </p:sp>
      <p:sp>
        <p:nvSpPr>
          <p:cNvPr id="5" name="Text Placeholder 4">
            <a:extLst>
              <a:ext uri="{FF2B5EF4-FFF2-40B4-BE49-F238E27FC236}">
                <a16:creationId xmlns:a16="http://schemas.microsoft.com/office/drawing/2014/main" id="{0602E62B-A982-69EB-8B55-AAE4885C8595}"/>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1080291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4FBA-3E68-C314-5CE0-358453064A1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2BF6491-A83E-9AF5-C4CD-BCF39B0062C6}"/>
              </a:ext>
            </a:extLst>
          </p:cNvPr>
          <p:cNvSpPr>
            <a:spLocks noGrp="1"/>
          </p:cNvSpPr>
          <p:nvPr>
            <p:ph type="body" sz="quarter" idx="18"/>
          </p:nvPr>
        </p:nvSpPr>
        <p:spPr>
          <a:prstGeom prst="rect">
            <a:avLst/>
          </a:prstGeom>
        </p:spPr>
        <p:txBody>
          <a:bodyPr/>
          <a:lstStyle/>
          <a:p>
            <a:pPr marL="0"/>
            <a:r>
              <a:rPr lang="en-GB" sz="2000" dirty="0"/>
              <a:t>The landscape of AI tools for education is expanding rapidly, and it can feel overwhelming. The good news is that you do not need to learn them all. The </a:t>
            </a:r>
            <a:r>
              <a:rPr lang="en-GB" sz="2000" b="1" dirty="0"/>
              <a:t>most effective approach is to identify one or two tools that match your current needs and your learners' context</a:t>
            </a:r>
            <a:r>
              <a:rPr lang="en-GB" sz="2000" dirty="0"/>
              <a:t>, experiment with them in a low-stakes setting, and build from there. Most of the tools covered in this unit offer free versions that are more than sufficient to get started, and if you can type a question or upload a document, you can use these tools.</a:t>
            </a:r>
          </a:p>
          <a:p>
            <a:pPr marL="0"/>
            <a:r>
              <a:rPr lang="en-GB" sz="2000" dirty="0"/>
              <a:t>When choosing a tool, ask three questions. First, does it address a real need in my practice, such as lesson planning, creating differentiated materials, assessment, or supporting multilingual learners? Second, is it free or affordable, and does it comply with my institution's data protection requirements? Third, will it genuinely save me time or improve my learners' experience, or am I adopting it just because it is new? </a:t>
            </a:r>
          </a:p>
          <a:p>
            <a:pPr marL="0"/>
            <a:r>
              <a:rPr lang="en-GB" sz="2000" dirty="0">
                <a:hlinkClick r:id="rId2"/>
              </a:rPr>
              <a:t>The UNESCO AI Competency Framework for Teachers (2024) </a:t>
            </a:r>
            <a:r>
              <a:rPr lang="en-GB" sz="2000" dirty="0"/>
              <a:t>encourages educators to evaluate AI tools not just for their technical capabilities, but for their alignment with pedagogical goals and ethical principles.</a:t>
            </a:r>
          </a:p>
        </p:txBody>
      </p:sp>
      <p:sp>
        <p:nvSpPr>
          <p:cNvPr id="5" name="Text Placeholder 4">
            <a:extLst>
              <a:ext uri="{FF2B5EF4-FFF2-40B4-BE49-F238E27FC236}">
                <a16:creationId xmlns:a16="http://schemas.microsoft.com/office/drawing/2014/main" id="{D38CB173-3A7C-8A45-ADC5-95240A7295A1}"/>
              </a:ext>
            </a:extLst>
          </p:cNvPr>
          <p:cNvSpPr>
            <a:spLocks noGrp="1"/>
          </p:cNvSpPr>
          <p:nvPr>
            <p:ph type="body" sz="quarter" idx="16"/>
          </p:nvPr>
        </p:nvSpPr>
        <p:spPr>
          <a:prstGeom prst="rect">
            <a:avLst/>
          </a:prstGeom>
        </p:spPr>
        <p:txBody>
          <a:bodyPr/>
          <a:lstStyle/>
          <a:p>
            <a:r>
              <a:rPr lang="en-GB" dirty="0"/>
              <a:t>You do not need to master every tool, start with one or two</a:t>
            </a:r>
            <a:endParaRPr lang="en-US" dirty="0"/>
          </a:p>
        </p:txBody>
      </p:sp>
    </p:spTree>
    <p:extLst>
      <p:ext uri="{BB962C8B-B14F-4D97-AF65-F5344CB8AC3E}">
        <p14:creationId xmlns:p14="http://schemas.microsoft.com/office/powerpoint/2010/main" val="2514030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629669" y="1726635"/>
            <a:ext cx="5198533" cy="4377696"/>
          </a:xfrm>
        </p:spPr>
        <p:txBody>
          <a:bodyPr/>
          <a:lstStyle/>
          <a:p>
            <a:pPr marL="0"/>
            <a:r>
              <a:rPr lang="en-GB" sz="2000" dirty="0"/>
              <a:t>AI tools can support VET educators at virtually every stage of the teaching workflow. For planning and content creation, tools like ChatGPT and MagicSchool.ai can generate lesson outlines, learning objectives, and activity ideas in minutes ,you provide the vocational context and the tool provides a first draft to refine. </a:t>
            </a:r>
          </a:p>
          <a:p>
            <a:pPr marL="0"/>
            <a:endParaRPr lang="en-GB" sz="2000" dirty="0"/>
          </a:p>
          <a:p>
            <a:pPr marL="0"/>
            <a:r>
              <a:rPr lang="en-GB" sz="2000" dirty="0"/>
              <a:t>For differentiation and accessibility,</a:t>
            </a:r>
            <a:r>
              <a:rPr lang="en-GB" sz="2000" dirty="0">
                <a:solidFill>
                  <a:srgbClr val="87A66E"/>
                </a:solidFill>
                <a:hlinkClick r:id="rId3">
                  <a:extLst>
                    <a:ext uri="{A12FA001-AC4F-418D-AE19-62706E023703}">
                      <ahyp:hlinkClr xmlns:ahyp="http://schemas.microsoft.com/office/drawing/2018/hyperlinkcolor" val="tx"/>
                    </a:ext>
                  </a:extLst>
                </a:hlinkClick>
              </a:rPr>
              <a:t> </a:t>
            </a:r>
            <a:r>
              <a:rPr lang="en-GB" sz="2000" dirty="0">
                <a:hlinkClick r:id="rId3">
                  <a:extLst>
                    <a:ext uri="{A12FA001-AC4F-418D-AE19-62706E023703}">
                      <ahyp:hlinkClr xmlns:ahyp="http://schemas.microsoft.com/office/drawing/2018/hyperlinkcolor" val="tx"/>
                    </a:ext>
                  </a:extLst>
                </a:hlinkClick>
              </a:rPr>
              <a:t>Diffit </a:t>
            </a:r>
            <a:r>
              <a:rPr lang="en-GB" sz="2000" dirty="0"/>
              <a:t>can adapt technical texts to multiple reading levels, and Twee can create language exercises using workplace-specific vocabulary, critical for programmes with multilingual learners.</a:t>
            </a:r>
            <a:endParaRPr lang="en-IE" sz="2000" dirty="0"/>
          </a:p>
        </p:txBody>
      </p:sp>
      <p:sp>
        <p:nvSpPr>
          <p:cNvPr id="7" name="Text Placeholder 6">
            <a:extLst>
              <a:ext uri="{FF2B5EF4-FFF2-40B4-BE49-F238E27FC236}">
                <a16:creationId xmlns:a16="http://schemas.microsoft.com/office/drawing/2014/main" id="{C9E81492-C0D2-9527-7D2B-1E158C258BC2}"/>
              </a:ext>
            </a:extLst>
          </p:cNvPr>
          <p:cNvSpPr>
            <a:spLocks noGrp="1"/>
          </p:cNvSpPr>
          <p:nvPr>
            <p:ph type="body" sz="quarter" idx="16"/>
          </p:nvPr>
        </p:nvSpPr>
        <p:spPr>
          <a:xfrm>
            <a:off x="6350000" y="260747"/>
            <a:ext cx="5198533" cy="992652"/>
          </a:xfrm>
        </p:spPr>
        <p:txBody>
          <a:bodyPr/>
          <a:lstStyle/>
          <a:p>
            <a:r>
              <a:rPr lang="en-GB" dirty="0"/>
              <a:t>AI tools across the teaching workflow</a:t>
            </a:r>
            <a:endParaRPr lang="en-IE" dirty="0"/>
          </a:p>
        </p:txBody>
      </p:sp>
      <p:sp>
        <p:nvSpPr>
          <p:cNvPr id="17" name="Freeform 16">
            <a:extLst>
              <a:ext uri="{FF2B5EF4-FFF2-40B4-BE49-F238E27FC236}">
                <a16:creationId xmlns:a16="http://schemas.microsoft.com/office/drawing/2014/main" id="{C8360E4A-8E65-C345-8A2D-83BC68CF6896}"/>
              </a:ext>
            </a:extLst>
          </p:cNvPr>
          <p:cNvSpPr/>
          <p:nvPr/>
        </p:nvSpPr>
        <p:spPr>
          <a:xfrm rot="5551673">
            <a:off x="10633221" y="5119089"/>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a:hlinkClick r:id="rId3"/>
            <a:extLst>
              <a:ext uri="{FF2B5EF4-FFF2-40B4-BE49-F238E27FC236}">
                <a16:creationId xmlns:a16="http://schemas.microsoft.com/office/drawing/2014/main" id="{75ACBA8A-D258-1E10-488F-71E6E83275BF}"/>
              </a:ext>
            </a:extLst>
          </p:cNvPr>
          <p:cNvPicPr>
            <a:picLocks noGrp="1" noChangeAspect="1"/>
          </p:cNvPicPr>
          <p:nvPr>
            <p:ph type="pic" sz="quarter" idx="44"/>
          </p:nvPr>
        </p:nvPicPr>
        <p:blipFill>
          <a:blip r:embed="rId4"/>
          <a:srcRect l="926" r="56608" b="3648"/>
          <a:stretch>
            <a:fillRect/>
          </a:stretch>
        </p:blipFill>
        <p:spPr>
          <a:xfrm>
            <a:off x="487160" y="524738"/>
            <a:ext cx="5660531" cy="6045736"/>
          </a:xfrm>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3716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4DBC-62B8-A816-EA9A-9AEAAFF3109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3CAD4-7D1F-2070-447C-F0EF1DA78F02}"/>
              </a:ext>
            </a:extLst>
          </p:cNvPr>
          <p:cNvSpPr>
            <a:spLocks noGrp="1"/>
          </p:cNvSpPr>
          <p:nvPr>
            <p:ph type="body" sz="quarter" idx="18"/>
          </p:nvPr>
        </p:nvSpPr>
        <p:spPr>
          <a:xfrm>
            <a:off x="6629669" y="1726635"/>
            <a:ext cx="5198533" cy="4377696"/>
          </a:xfrm>
        </p:spPr>
        <p:txBody>
          <a:bodyPr/>
          <a:lstStyle/>
          <a:p>
            <a:pPr marL="0"/>
            <a:r>
              <a:rPr lang="en-GB" sz="2000" dirty="0"/>
              <a:t>For assessment and feedback, </a:t>
            </a:r>
            <a:r>
              <a:rPr lang="en-GB" sz="2000" dirty="0">
                <a:solidFill>
                  <a:schemeClr val="tx1">
                    <a:lumMod val="40000"/>
                    <a:lumOff val="60000"/>
                  </a:schemeClr>
                </a:solidFill>
                <a:hlinkClick r:id="rId3">
                  <a:extLst>
                    <a:ext uri="{A12FA001-AC4F-418D-AE19-62706E023703}">
                      <ahyp:hlinkClr xmlns:ahyp="http://schemas.microsoft.com/office/drawing/2018/hyperlinkcolor" val="tx"/>
                    </a:ext>
                  </a:extLst>
                </a:hlinkClick>
              </a:rPr>
              <a:t>Brisk Teaching </a:t>
            </a:r>
            <a:r>
              <a:rPr lang="en-GB" sz="2000" dirty="0"/>
              <a:t>(a free Chrome extension) can generate quizzes from any web content, including YouTube tutorials and industry articles, while Eduaide.AI offers over 100 content types including rubrics and competency-based assessments. </a:t>
            </a:r>
          </a:p>
          <a:p>
            <a:pPr marL="0"/>
            <a:r>
              <a:rPr lang="en-GB" sz="2000" dirty="0"/>
              <a:t>For visual and media creation,</a:t>
            </a:r>
            <a:r>
              <a:rPr lang="en-GB" sz="2000" dirty="0">
                <a:solidFill>
                  <a:schemeClr val="tx1">
                    <a:lumMod val="40000"/>
                    <a:lumOff val="60000"/>
                  </a:schemeClr>
                </a:solidFill>
                <a:hlinkClick r:id="rId4">
                  <a:extLst>
                    <a:ext uri="{A12FA001-AC4F-418D-AE19-62706E023703}">
                      <ahyp:hlinkClr xmlns:ahyp="http://schemas.microsoft.com/office/drawing/2018/hyperlinkcolor" val="tx"/>
                    </a:ext>
                  </a:extLst>
                </a:hlinkClick>
              </a:rPr>
              <a:t> Canva </a:t>
            </a:r>
            <a:r>
              <a:rPr lang="en-GB" sz="2000" dirty="0"/>
              <a:t>for Education (free for educators) includes AI-powered features for creating workshop posters and safety infographics. And for student engagement, </a:t>
            </a:r>
            <a:r>
              <a:rPr lang="en-GB" sz="2000" dirty="0">
                <a:solidFill>
                  <a:schemeClr val="tx1">
                    <a:lumMod val="40000"/>
                    <a:lumOff val="60000"/>
                  </a:schemeClr>
                </a:solidFill>
                <a:hlinkClick r:id="rId5">
                  <a:extLst>
                    <a:ext uri="{A12FA001-AC4F-418D-AE19-62706E023703}">
                      <ahyp:hlinkClr xmlns:ahyp="http://schemas.microsoft.com/office/drawing/2018/hyperlinkcolor" val="tx"/>
                    </a:ext>
                  </a:extLst>
                </a:hlinkClick>
              </a:rPr>
              <a:t>Curipod </a:t>
            </a:r>
            <a:r>
              <a:rPr lang="en-GB" sz="2000" dirty="0"/>
              <a:t>turns lesson topics into interactive presentations with polls and discussion prompts, ideal for getting vocational learners actively participating before heading to the workshop.</a:t>
            </a:r>
            <a:endParaRPr lang="en-IE" sz="2000" dirty="0"/>
          </a:p>
        </p:txBody>
      </p:sp>
      <p:sp>
        <p:nvSpPr>
          <p:cNvPr id="7" name="Text Placeholder 6">
            <a:extLst>
              <a:ext uri="{FF2B5EF4-FFF2-40B4-BE49-F238E27FC236}">
                <a16:creationId xmlns:a16="http://schemas.microsoft.com/office/drawing/2014/main" id="{F6196292-FBBE-CF17-3BE4-9DC7C7A1506C}"/>
              </a:ext>
            </a:extLst>
          </p:cNvPr>
          <p:cNvSpPr>
            <a:spLocks noGrp="1"/>
          </p:cNvSpPr>
          <p:nvPr>
            <p:ph type="body" sz="quarter" idx="16"/>
          </p:nvPr>
        </p:nvSpPr>
        <p:spPr>
          <a:xfrm>
            <a:off x="6350000" y="260747"/>
            <a:ext cx="5198533" cy="992652"/>
          </a:xfrm>
        </p:spPr>
        <p:txBody>
          <a:bodyPr/>
          <a:lstStyle/>
          <a:p>
            <a:r>
              <a:rPr lang="en-GB" dirty="0"/>
              <a:t>AI tools across the teaching workflow</a:t>
            </a:r>
            <a:endParaRPr lang="en-IE" dirty="0"/>
          </a:p>
        </p:txBody>
      </p:sp>
      <p:sp>
        <p:nvSpPr>
          <p:cNvPr id="17" name="Freeform 16">
            <a:extLst>
              <a:ext uri="{FF2B5EF4-FFF2-40B4-BE49-F238E27FC236}">
                <a16:creationId xmlns:a16="http://schemas.microsoft.com/office/drawing/2014/main" id="{A22F69B8-30E7-C6AB-6A8A-4FD06C8F3D24}"/>
              </a:ext>
            </a:extLst>
          </p:cNvPr>
          <p:cNvSpPr/>
          <p:nvPr/>
        </p:nvSpPr>
        <p:spPr>
          <a:xfrm rot="5551673">
            <a:off x="10633221" y="5119089"/>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9" name="Picture Placeholder 8">
            <a:extLst>
              <a:ext uri="{FF2B5EF4-FFF2-40B4-BE49-F238E27FC236}">
                <a16:creationId xmlns:a16="http://schemas.microsoft.com/office/drawing/2014/main" id="{ABDA595B-4344-0E44-B916-46C0339D42F1}"/>
              </a:ext>
            </a:extLst>
          </p:cNvPr>
          <p:cNvPicPr>
            <a:picLocks noGrp="1" noChangeAspect="1"/>
          </p:cNvPicPr>
          <p:nvPr>
            <p:ph type="pic" sz="quarter" idx="44"/>
          </p:nvPr>
        </p:nvPicPr>
        <p:blipFill>
          <a:blip r:embed="rId6"/>
          <a:srcRect r="39674"/>
          <a:stretch>
            <a:fillRect/>
          </a:stretch>
        </p:blipFill>
        <p:spPr>
          <a:xfrm>
            <a:off x="135198" y="133174"/>
            <a:ext cx="3085832" cy="3295826"/>
          </a:xfrm>
          <a:prstGeom prst="rect">
            <a:avLst/>
          </a:prstGeom>
          <a:solidFill>
            <a:srgbClr val="FFFFFF">
              <a:lumMod val="95000"/>
            </a:srgbClr>
          </a:solidFill>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F410CC8A-47AD-4A60-8121-55ABDDD8E915}"/>
              </a:ext>
            </a:extLst>
          </p:cNvPr>
          <p:cNvPicPr>
            <a:picLocks noChangeAspect="1"/>
          </p:cNvPicPr>
          <p:nvPr/>
        </p:nvPicPr>
        <p:blipFill>
          <a:blip r:embed="rId7"/>
          <a:stretch>
            <a:fillRect/>
          </a:stretch>
        </p:blipFill>
        <p:spPr>
          <a:xfrm>
            <a:off x="2446598" y="1649153"/>
            <a:ext cx="3394008" cy="226633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14EBF325-C0BE-705A-B62E-0F580AA2D517}"/>
              </a:ext>
            </a:extLst>
          </p:cNvPr>
          <p:cNvPicPr>
            <a:picLocks noChangeAspect="1"/>
          </p:cNvPicPr>
          <p:nvPr/>
        </p:nvPicPr>
        <p:blipFill>
          <a:blip r:embed="rId8"/>
          <a:stretch>
            <a:fillRect/>
          </a:stretch>
        </p:blipFill>
        <p:spPr>
          <a:xfrm>
            <a:off x="304590" y="3750383"/>
            <a:ext cx="5832880" cy="26709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3670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236B-3980-679D-0914-370225A1726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B4F788B-C01E-4165-1339-DB455C5E646E}"/>
              </a:ext>
            </a:extLst>
          </p:cNvPr>
          <p:cNvSpPr>
            <a:spLocks noGrp="1"/>
          </p:cNvSpPr>
          <p:nvPr>
            <p:ph type="body" sz="quarter" idx="18"/>
          </p:nvPr>
        </p:nvSpPr>
        <p:spPr>
          <a:xfrm>
            <a:off x="620581" y="1260457"/>
            <a:ext cx="8752020" cy="3849918"/>
          </a:xfrm>
          <a:prstGeom prst="rect">
            <a:avLst/>
          </a:prstGeom>
        </p:spPr>
        <p:txBody>
          <a:bodyPr/>
          <a:lstStyle/>
          <a:p>
            <a:pPr marL="0"/>
            <a:r>
              <a:rPr lang="en-GB" sz="2000" dirty="0"/>
              <a:t>For VET educators working within the </a:t>
            </a:r>
            <a:r>
              <a:rPr lang="en-GB" sz="2000" dirty="0" err="1"/>
              <a:t>SUSTaiN</a:t>
            </a:r>
            <a:r>
              <a:rPr lang="en-GB" sz="2000" dirty="0"/>
              <a:t> project's sustainability focus, AI tools are not just about efficiency, they can directly support green skills education. </a:t>
            </a:r>
            <a:r>
              <a:rPr lang="en-GB" sz="2000" b="1" dirty="0">
                <a:solidFill>
                  <a:schemeClr val="tx1">
                    <a:lumMod val="75000"/>
                  </a:schemeClr>
                </a:solidFill>
                <a:hlinkClick r:id="rId3">
                  <a:extLst>
                    <a:ext uri="{A12FA001-AC4F-418D-AE19-62706E023703}">
                      <ahyp:hlinkClr xmlns:ahyp="http://schemas.microsoft.com/office/drawing/2018/hyperlinkcolor" val="tx"/>
                    </a:ext>
                  </a:extLst>
                </a:hlinkClick>
              </a:rPr>
              <a:t>ChatGPT </a:t>
            </a:r>
            <a:r>
              <a:rPr lang="en-GB" sz="2000" dirty="0"/>
              <a:t>and </a:t>
            </a:r>
            <a:r>
              <a:rPr lang="en-GB" sz="2000" b="1" dirty="0">
                <a:solidFill>
                  <a:schemeClr val="tx1">
                    <a:lumMod val="75000"/>
                  </a:schemeClr>
                </a:solidFill>
                <a:hlinkClick r:id="rId4">
                  <a:extLst>
                    <a:ext uri="{A12FA001-AC4F-418D-AE19-62706E023703}">
                      <ahyp:hlinkClr xmlns:ahyp="http://schemas.microsoft.com/office/drawing/2018/hyperlinkcolor" val="tx"/>
                    </a:ext>
                  </a:extLst>
                </a:hlinkClick>
              </a:rPr>
              <a:t>Google </a:t>
            </a:r>
            <a:r>
              <a:rPr lang="en-GB" sz="2000" b="1" dirty="0" err="1">
                <a:solidFill>
                  <a:schemeClr val="tx1">
                    <a:lumMod val="75000"/>
                  </a:schemeClr>
                </a:solidFill>
                <a:hlinkClick r:id="rId4">
                  <a:extLst>
                    <a:ext uri="{A12FA001-AC4F-418D-AE19-62706E023703}">
                      <ahyp:hlinkClr xmlns:ahyp="http://schemas.microsoft.com/office/drawing/2018/hyperlinkcolor" val="tx"/>
                    </a:ext>
                  </a:extLst>
                </a:hlinkClick>
              </a:rPr>
              <a:t>NotebookLM</a:t>
            </a:r>
            <a:r>
              <a:rPr lang="en-GB" sz="2000" b="1" dirty="0">
                <a:solidFill>
                  <a:schemeClr val="tx1">
                    <a:lumMod val="75000"/>
                  </a:schemeClr>
                </a:solidFill>
                <a:hlinkClick r:id="rId4">
                  <a:extLst>
                    <a:ext uri="{A12FA001-AC4F-418D-AE19-62706E023703}">
                      <ahyp:hlinkClr xmlns:ahyp="http://schemas.microsoft.com/office/drawing/2018/hyperlinkcolor" val="tx"/>
                    </a:ext>
                  </a:extLst>
                </a:hlinkClick>
              </a:rPr>
              <a:t> </a:t>
            </a:r>
            <a:r>
              <a:rPr lang="en-GB" sz="2000" dirty="0"/>
              <a:t>can be prompted to generate lesson plans on energy auditing, sustainable agriculture, circular economy principles, or green building practices. </a:t>
            </a:r>
            <a:r>
              <a:rPr lang="en-GB" sz="2000" dirty="0" err="1"/>
              <a:t>NotebookLM</a:t>
            </a:r>
            <a:r>
              <a:rPr lang="en-GB" sz="2000" dirty="0"/>
              <a:t> can process sustainability reports and climate data, producing student-friendly study guides and audio summaries. Canva offers sustainability-themed templates for awareness materials and infographics.</a:t>
            </a:r>
          </a:p>
          <a:p>
            <a:pPr marL="0"/>
            <a:r>
              <a:rPr lang="en-GB" sz="2000" dirty="0"/>
              <a:t>The connection runs deeper than content creation. By discussing AI's own environmental footprint with learners, the energy consumed by data centres, the carbon cost of training large models, educators can turn AI use itself into a sustainability lesson. Encouraging learners to use AI purposefully and efficiently, rather than generating unlimited queries, is a practical application of the resource-consciousness that underpins sustainability thinking. As </a:t>
            </a:r>
            <a:r>
              <a:rPr lang="en-GB" sz="2000" b="1" dirty="0">
                <a:hlinkClick r:id="rId5"/>
              </a:rPr>
              <a:t>UNESCO-UNEVOC stated in 2021</a:t>
            </a:r>
            <a:r>
              <a:rPr lang="en-GB" sz="2000" b="1" dirty="0"/>
              <a:t>: </a:t>
            </a:r>
            <a:r>
              <a:rPr lang="en-GB" sz="2000" dirty="0"/>
              <a:t>all TVET institutions should incorporate AI into their planning, forward thinking will put VET institutions and their graduates in a position to thrive in the era of AI.</a:t>
            </a:r>
          </a:p>
        </p:txBody>
      </p:sp>
      <p:sp>
        <p:nvSpPr>
          <p:cNvPr id="5" name="Text Placeholder 4">
            <a:extLst>
              <a:ext uri="{FF2B5EF4-FFF2-40B4-BE49-F238E27FC236}">
                <a16:creationId xmlns:a16="http://schemas.microsoft.com/office/drawing/2014/main" id="{2D837CC2-4A12-C20C-8C67-D752A3948413}"/>
              </a:ext>
            </a:extLst>
          </p:cNvPr>
          <p:cNvSpPr>
            <a:spLocks noGrp="1"/>
          </p:cNvSpPr>
          <p:nvPr>
            <p:ph type="body" sz="quarter" idx="16"/>
          </p:nvPr>
        </p:nvSpPr>
        <p:spPr>
          <a:xfrm>
            <a:off x="620581" y="576073"/>
            <a:ext cx="10595237" cy="803654"/>
          </a:xfrm>
          <a:prstGeom prst="rect">
            <a:avLst/>
          </a:prstGeom>
        </p:spPr>
        <p:txBody>
          <a:bodyPr/>
          <a:lstStyle/>
          <a:p>
            <a:r>
              <a:rPr lang="en-GB" dirty="0"/>
              <a:t>Connecting AI tools to the sustainability mission</a:t>
            </a:r>
            <a:endParaRPr lang="en-US" dirty="0"/>
          </a:p>
        </p:txBody>
      </p:sp>
      <p:pic>
        <p:nvPicPr>
          <p:cNvPr id="2050" name="Picture 2">
            <a:extLst>
              <a:ext uri="{FF2B5EF4-FFF2-40B4-BE49-F238E27FC236}">
                <a16:creationId xmlns:a16="http://schemas.microsoft.com/office/drawing/2014/main" id="{80BF8EB9-3D88-79BB-CD97-8F080C653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310" y="3548275"/>
            <a:ext cx="2189109" cy="3124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The Complete History Of The ChatGPT Logo - Hatchwise">
            <a:extLst>
              <a:ext uri="{FF2B5EF4-FFF2-40B4-BE49-F238E27FC236}">
                <a16:creationId xmlns:a16="http://schemas.microsoft.com/office/drawing/2014/main" id="{49737F22-F45D-7CB9-8F30-EA2DBAC620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9833" y="1130501"/>
            <a:ext cx="1635985" cy="10527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Google expands NotebookLM with curated ...">
            <a:extLst>
              <a:ext uri="{FF2B5EF4-FFF2-40B4-BE49-F238E27FC236}">
                <a16:creationId xmlns:a16="http://schemas.microsoft.com/office/drawing/2014/main" id="{465A64B5-1006-717F-DD7E-EB7568C22A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4689" y="2338937"/>
            <a:ext cx="1733550" cy="9707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361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FACD5-DA15-7AF1-1D06-77F14C97B0C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896A4EE-B6C0-22AB-5F6A-E38656E41EA1}"/>
              </a:ext>
            </a:extLst>
          </p:cNvPr>
          <p:cNvSpPr>
            <a:spLocks noGrp="1"/>
          </p:cNvSpPr>
          <p:nvPr>
            <p:ph type="body" sz="quarter" idx="16"/>
          </p:nvPr>
        </p:nvSpPr>
        <p:spPr>
          <a:xfrm>
            <a:off x="620581" y="576073"/>
            <a:ext cx="10595237" cy="803654"/>
          </a:xfrm>
          <a:prstGeom prst="rect">
            <a:avLst/>
          </a:prstGeom>
        </p:spPr>
        <p:txBody>
          <a:bodyPr/>
          <a:lstStyle/>
          <a:p>
            <a:r>
              <a:rPr lang="en-GB" dirty="0"/>
              <a:t>AI Tools for VET Educators</a:t>
            </a:r>
            <a:endParaRPr lang="en-US" dirty="0"/>
          </a:p>
        </p:txBody>
      </p:sp>
      <p:graphicFrame>
        <p:nvGraphicFramePr>
          <p:cNvPr id="2" name="Table 1">
            <a:extLst>
              <a:ext uri="{FF2B5EF4-FFF2-40B4-BE49-F238E27FC236}">
                <a16:creationId xmlns:a16="http://schemas.microsoft.com/office/drawing/2014/main" id="{BF310B38-77F0-A4A7-A3B5-F0A05021329D}"/>
              </a:ext>
            </a:extLst>
          </p:cNvPr>
          <p:cNvGraphicFramePr>
            <a:graphicFrameLocks noGrp="1"/>
          </p:cNvGraphicFramePr>
          <p:nvPr>
            <p:extLst>
              <p:ext uri="{D42A27DB-BD31-4B8C-83A1-F6EECF244321}">
                <p14:modId xmlns:p14="http://schemas.microsoft.com/office/powerpoint/2010/main" val="1374257690"/>
              </p:ext>
            </p:extLst>
          </p:nvPr>
        </p:nvGraphicFramePr>
        <p:xfrm>
          <a:off x="889000" y="1362273"/>
          <a:ext cx="10414000" cy="4759104"/>
        </p:xfrm>
        <a:graphic>
          <a:graphicData uri="http://schemas.openxmlformats.org/drawingml/2006/table">
            <a:tbl>
              <a:tblPr firstRow="1" firstCol="1" bandRow="1">
                <a:tableStyleId>{5C22544A-7EE6-4342-B048-85BDC9FD1C3A}</a:tableStyleId>
              </a:tblPr>
              <a:tblGrid>
                <a:gridCol w="2002693">
                  <a:extLst>
                    <a:ext uri="{9D8B030D-6E8A-4147-A177-3AD203B41FA5}">
                      <a16:colId xmlns:a16="http://schemas.microsoft.com/office/drawing/2014/main" val="161739868"/>
                    </a:ext>
                  </a:extLst>
                </a:gridCol>
                <a:gridCol w="2781518">
                  <a:extLst>
                    <a:ext uri="{9D8B030D-6E8A-4147-A177-3AD203B41FA5}">
                      <a16:colId xmlns:a16="http://schemas.microsoft.com/office/drawing/2014/main" val="4155060502"/>
                    </a:ext>
                  </a:extLst>
                </a:gridCol>
                <a:gridCol w="3782862">
                  <a:extLst>
                    <a:ext uri="{9D8B030D-6E8A-4147-A177-3AD203B41FA5}">
                      <a16:colId xmlns:a16="http://schemas.microsoft.com/office/drawing/2014/main" val="2834390061"/>
                    </a:ext>
                  </a:extLst>
                </a:gridCol>
                <a:gridCol w="1846927">
                  <a:extLst>
                    <a:ext uri="{9D8B030D-6E8A-4147-A177-3AD203B41FA5}">
                      <a16:colId xmlns:a16="http://schemas.microsoft.com/office/drawing/2014/main" val="2057978180"/>
                    </a:ext>
                  </a:extLst>
                </a:gridCol>
              </a:tblGrid>
              <a:tr h="340786">
                <a:tc>
                  <a:txBody>
                    <a:bodyPr/>
                    <a:lstStyle/>
                    <a:p>
                      <a:pPr>
                        <a:buNone/>
                      </a:pPr>
                      <a:r>
                        <a:rPr lang="en-GB" sz="1500" dirty="0">
                          <a:effectLst/>
                        </a:rPr>
                        <a:t>Tool</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What it does</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VET use</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Cost</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extLst>
                  <a:ext uri="{0D108BD9-81ED-4DB2-BD59-A6C34878D82A}">
                    <a16:rowId xmlns:a16="http://schemas.microsoft.com/office/drawing/2014/main" val="2026830297"/>
                  </a:ext>
                </a:extLst>
              </a:tr>
              <a:tr h="713314">
                <a:tc>
                  <a:txBody>
                    <a:bodyPr/>
                    <a:lstStyle/>
                    <a:p>
                      <a:pPr>
                        <a:buNone/>
                      </a:pPr>
                      <a:r>
                        <a:rPr lang="en-GB" sz="1500">
                          <a:effectLst/>
                        </a:rPr>
                        <a:t>ChatGPT (OpenAI)</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Conversational AI for generating text, brainstorming, translating, and explaining concepts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Lesson plans; workplace scenarios; simplify technical texts; draft sustainability content</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Plus €20/mo</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3639382352"/>
                  </a:ext>
                </a:extLst>
              </a:tr>
              <a:tr h="803912">
                <a:tc>
                  <a:txBody>
                    <a:bodyPr/>
                    <a:lstStyle/>
                    <a:p>
                      <a:pPr>
                        <a:buNone/>
                      </a:pPr>
                      <a:r>
                        <a:rPr lang="en-GB" sz="1500">
                          <a:effectLst/>
                        </a:rPr>
                        <a:t>MagicSchool.ai</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All-in-one educator AI platform with 80+ tools for planning, assessment, and rubrics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Competency-based lesson plans; formative assessments; scaffolded materials for mixed-ability groups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Plus ~€8/mo</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412590353"/>
                  </a:ext>
                </a:extLst>
              </a:tr>
              <a:tr h="838200">
                <a:tc>
                  <a:txBody>
                    <a:bodyPr/>
                    <a:lstStyle/>
                    <a:p>
                      <a:pPr>
                        <a:buNone/>
                      </a:pPr>
                      <a:r>
                        <a:rPr lang="en-GB" sz="1500">
                          <a:effectLst/>
                        </a:rPr>
                        <a:t>Canva for Education</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Graphic design with AI-powered image generation and text generation</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Safety posters; workshop infographics; student portfolios; sustainability visuals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for educators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1926599893"/>
                  </a:ext>
                </a:extLst>
              </a:tr>
              <a:tr h="965200">
                <a:tc>
                  <a:txBody>
                    <a:bodyPr/>
                    <a:lstStyle/>
                    <a:p>
                      <a:pPr>
                        <a:buNone/>
                      </a:pPr>
                      <a:r>
                        <a:rPr lang="en-GB" sz="1500">
                          <a:effectLst/>
                        </a:rPr>
                        <a:t>Diffit</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Adapts any text or topic to multiple reading levels with vocabulary lists and comprehension questions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Adapt technical manuals; trade-specific vocabulary exercises; support learners with lower literacy</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premium plans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3726318929"/>
                  </a:ext>
                </a:extLst>
              </a:tr>
              <a:tr h="954198">
                <a:tc>
                  <a:txBody>
                    <a:bodyPr/>
                    <a:lstStyle/>
                    <a:p>
                      <a:pPr>
                        <a:buNone/>
                      </a:pPr>
                      <a:r>
                        <a:rPr lang="en-GB" sz="1500">
                          <a:effectLst/>
                        </a:rPr>
                        <a:t>Google NotebookLM</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AI-powered research tool — upload documents and get summaries, study guides, and audio overviews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Upload training manuals or regulations; generate audio summaries for learners who prefer listening</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Free (up to 100 notebooks)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4209561325"/>
                  </a:ext>
                </a:extLst>
              </a:tr>
            </a:tbl>
          </a:graphicData>
        </a:graphic>
      </p:graphicFrame>
    </p:spTree>
    <p:extLst>
      <p:ext uri="{BB962C8B-B14F-4D97-AF65-F5344CB8AC3E}">
        <p14:creationId xmlns:p14="http://schemas.microsoft.com/office/powerpoint/2010/main" val="2717687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B0B4-5F51-6EED-732B-AD9B88A5B51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8586EE-32BD-E9AD-16B5-BD29AA08AE58}"/>
              </a:ext>
            </a:extLst>
          </p:cNvPr>
          <p:cNvSpPr>
            <a:spLocks noGrp="1"/>
          </p:cNvSpPr>
          <p:nvPr>
            <p:ph type="body" sz="quarter" idx="16"/>
          </p:nvPr>
        </p:nvSpPr>
        <p:spPr>
          <a:xfrm>
            <a:off x="620581" y="576073"/>
            <a:ext cx="10595237" cy="803654"/>
          </a:xfrm>
          <a:prstGeom prst="rect">
            <a:avLst/>
          </a:prstGeom>
        </p:spPr>
        <p:txBody>
          <a:bodyPr/>
          <a:lstStyle/>
          <a:p>
            <a:r>
              <a:rPr lang="en-GB" dirty="0"/>
              <a:t>AI Tools for VET Educators</a:t>
            </a:r>
            <a:endParaRPr lang="en-US" dirty="0"/>
          </a:p>
        </p:txBody>
      </p:sp>
      <p:graphicFrame>
        <p:nvGraphicFramePr>
          <p:cNvPr id="2" name="Table 1">
            <a:extLst>
              <a:ext uri="{FF2B5EF4-FFF2-40B4-BE49-F238E27FC236}">
                <a16:creationId xmlns:a16="http://schemas.microsoft.com/office/drawing/2014/main" id="{46A236A9-CC79-9D76-4779-BF3444BC9723}"/>
              </a:ext>
            </a:extLst>
          </p:cNvPr>
          <p:cNvGraphicFramePr>
            <a:graphicFrameLocks noGrp="1"/>
          </p:cNvGraphicFramePr>
          <p:nvPr>
            <p:extLst>
              <p:ext uri="{D42A27DB-BD31-4B8C-83A1-F6EECF244321}">
                <p14:modId xmlns:p14="http://schemas.microsoft.com/office/powerpoint/2010/main" val="3606461745"/>
              </p:ext>
            </p:extLst>
          </p:nvPr>
        </p:nvGraphicFramePr>
        <p:xfrm>
          <a:off x="889000" y="1582746"/>
          <a:ext cx="10414000" cy="2774636"/>
        </p:xfrm>
        <a:graphic>
          <a:graphicData uri="http://schemas.openxmlformats.org/drawingml/2006/table">
            <a:tbl>
              <a:tblPr firstRow="1" firstCol="1" bandRow="1">
                <a:tableStyleId>{5C22544A-7EE6-4342-B048-85BDC9FD1C3A}</a:tableStyleId>
              </a:tblPr>
              <a:tblGrid>
                <a:gridCol w="2002693">
                  <a:extLst>
                    <a:ext uri="{9D8B030D-6E8A-4147-A177-3AD203B41FA5}">
                      <a16:colId xmlns:a16="http://schemas.microsoft.com/office/drawing/2014/main" val="161739868"/>
                    </a:ext>
                  </a:extLst>
                </a:gridCol>
                <a:gridCol w="2781518">
                  <a:extLst>
                    <a:ext uri="{9D8B030D-6E8A-4147-A177-3AD203B41FA5}">
                      <a16:colId xmlns:a16="http://schemas.microsoft.com/office/drawing/2014/main" val="4155060502"/>
                    </a:ext>
                  </a:extLst>
                </a:gridCol>
                <a:gridCol w="3782862">
                  <a:extLst>
                    <a:ext uri="{9D8B030D-6E8A-4147-A177-3AD203B41FA5}">
                      <a16:colId xmlns:a16="http://schemas.microsoft.com/office/drawing/2014/main" val="2834390061"/>
                    </a:ext>
                  </a:extLst>
                </a:gridCol>
                <a:gridCol w="1846927">
                  <a:extLst>
                    <a:ext uri="{9D8B030D-6E8A-4147-A177-3AD203B41FA5}">
                      <a16:colId xmlns:a16="http://schemas.microsoft.com/office/drawing/2014/main" val="2057978180"/>
                    </a:ext>
                  </a:extLst>
                </a:gridCol>
              </a:tblGrid>
              <a:tr h="340786">
                <a:tc>
                  <a:txBody>
                    <a:bodyPr/>
                    <a:lstStyle/>
                    <a:p>
                      <a:pPr>
                        <a:buNone/>
                      </a:pPr>
                      <a:r>
                        <a:rPr lang="en-GB" sz="1500" dirty="0">
                          <a:effectLst/>
                        </a:rPr>
                        <a:t>Tool</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What it does</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VET use</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Cost</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extLst>
                  <a:ext uri="{0D108BD9-81ED-4DB2-BD59-A6C34878D82A}">
                    <a16:rowId xmlns:a16="http://schemas.microsoft.com/office/drawing/2014/main" val="2026830297"/>
                  </a:ext>
                </a:extLst>
              </a:tr>
              <a:tr h="841596">
                <a:tc>
                  <a:txBody>
                    <a:bodyPr/>
                    <a:lstStyle/>
                    <a:p>
                      <a:pPr>
                        <a:buNone/>
                      </a:pPr>
                      <a:r>
                        <a:rPr lang="en-GB" sz="1500" dirty="0">
                          <a:effectLst/>
                        </a:rPr>
                        <a:t>Brisk Teaching</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Chrome extension generating quizzes, guided notes, and feedback from any web content</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Quizzes from industry articles or YouTube trade tutorials; feedback on student workplace reports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Free / premium features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422146802"/>
                  </a:ext>
                </a:extLst>
              </a:tr>
              <a:tr h="762000">
                <a:tc>
                  <a:txBody>
                    <a:bodyPr/>
                    <a:lstStyle/>
                    <a:p>
                      <a:pPr>
                        <a:buNone/>
                      </a:pPr>
                      <a:r>
                        <a:rPr lang="en-GB" sz="1500">
                          <a:effectLst/>
                        </a:rPr>
                        <a:t>Eduaide.AI</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Teaching assistant with 100+ content types in 15+ languages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Rubrics for practical skills; competency-based assessments; multilingual VET classroom content</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Pro €5/mo</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1325114137"/>
                  </a:ext>
                </a:extLst>
              </a:tr>
              <a:tr h="819252">
                <a:tc>
                  <a:txBody>
                    <a:bodyPr/>
                    <a:lstStyle/>
                    <a:p>
                      <a:pPr>
                        <a:buNone/>
                      </a:pPr>
                      <a:r>
                        <a:rPr lang="en-GB" sz="1500">
                          <a:effectLst/>
                        </a:rPr>
                        <a:t>Twee</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Generates vocabulary activities, speaking prompts, and comprehension tasks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Workplace-specific vocabulary exercises; speaking activities based on workplace scenarios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Free / premium plans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3521171826"/>
                  </a:ext>
                </a:extLst>
              </a:tr>
            </a:tbl>
          </a:graphicData>
        </a:graphic>
      </p:graphicFrame>
    </p:spTree>
    <p:extLst>
      <p:ext uri="{BB962C8B-B14F-4D97-AF65-F5344CB8AC3E}">
        <p14:creationId xmlns:p14="http://schemas.microsoft.com/office/powerpoint/2010/main" val="3517075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E5CE-67E5-EA8C-37C1-16362A3112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76CA25-FD29-0100-098C-72F2E78A2A89}"/>
              </a:ext>
            </a:extLst>
          </p:cNvPr>
          <p:cNvSpPr>
            <a:spLocks noGrp="1"/>
          </p:cNvSpPr>
          <p:nvPr>
            <p:ph type="body" sz="quarter" idx="18"/>
          </p:nvPr>
        </p:nvSpPr>
        <p:spPr/>
        <p:txBody>
          <a:bodyPr/>
          <a:lstStyle/>
          <a:p>
            <a:pPr marL="0" indent="0"/>
            <a:r>
              <a:rPr lang="en-GB" sz="2000" dirty="0"/>
              <a:t>The AIM@VET project, an Erasmus+ initiative involving six partner institutions across Spain, Portugal, and Slovenia, developed teacher-centred learning modules on AI applications including computer vision, robotics, and ambient intelligence. At CIFP Rodolfo Ucha Piñeiro in Spain, VET students engaged in hands-on workshops combining theoretical lessons with practical tasks using Python and robotics simulations. Students valued the balance between theory and practice and showed keen interest in exploring tools like ChatGPT further.</a:t>
            </a:r>
          </a:p>
        </p:txBody>
      </p:sp>
      <p:sp>
        <p:nvSpPr>
          <p:cNvPr id="3" name="Text Placeholder 2">
            <a:extLst>
              <a:ext uri="{FF2B5EF4-FFF2-40B4-BE49-F238E27FC236}">
                <a16:creationId xmlns:a16="http://schemas.microsoft.com/office/drawing/2014/main" id="{E34241E8-8B55-2BE3-B3AE-0E56E2D38226}"/>
              </a:ext>
            </a:extLst>
          </p:cNvPr>
          <p:cNvSpPr>
            <a:spLocks noGrp="1"/>
          </p:cNvSpPr>
          <p:nvPr>
            <p:ph type="body" sz="quarter" idx="16"/>
          </p:nvPr>
        </p:nvSpPr>
        <p:spPr>
          <a:xfrm>
            <a:off x="399805" y="818657"/>
            <a:ext cx="8049906" cy="1031625"/>
          </a:xfrm>
        </p:spPr>
        <p:txBody>
          <a:bodyPr/>
          <a:lstStyle/>
          <a:p>
            <a:r>
              <a:rPr lang="en-GB" dirty="0"/>
              <a:t>CASE STUDY  AIM@VET Erasmus+ Project, AI Tools in Practice across Spain, Portugal &amp; Slovenia</a:t>
            </a:r>
          </a:p>
        </p:txBody>
      </p:sp>
      <p:pic>
        <p:nvPicPr>
          <p:cNvPr id="8" name="Picture Placeholder 7">
            <a:hlinkClick r:id="rId3"/>
            <a:extLst>
              <a:ext uri="{FF2B5EF4-FFF2-40B4-BE49-F238E27FC236}">
                <a16:creationId xmlns:a16="http://schemas.microsoft.com/office/drawing/2014/main" id="{200791BB-5912-2CB3-60C7-00601369BFAB}"/>
              </a:ext>
            </a:extLst>
          </p:cNvPr>
          <p:cNvPicPr>
            <a:picLocks noGrp="1" noChangeAspect="1"/>
          </p:cNvPicPr>
          <p:nvPr>
            <p:ph type="pic" sz="quarter" idx="10"/>
          </p:nvPr>
        </p:nvPicPr>
        <p:blipFill>
          <a:blip r:embed="rId4"/>
          <a:srcRect l="21228" r="21228"/>
          <a:stretch/>
        </p:blipFill>
        <p:spPr>
          <a:prstGeom prst="rect">
            <a:avLst/>
          </a:prstGeom>
          <a:solidFill>
            <a:srgbClr val="FFFFFF">
              <a:lumMod val="85000"/>
            </a:srgbClr>
          </a:solidFill>
        </p:spPr>
      </p:pic>
    </p:spTree>
    <p:extLst>
      <p:ext uri="{BB962C8B-B14F-4D97-AF65-F5344CB8AC3E}">
        <p14:creationId xmlns:p14="http://schemas.microsoft.com/office/powerpoint/2010/main" val="209251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9325-7CEC-6157-F30C-8AD7769F02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045907-2B0C-91FE-F9D7-738064AC0ED7}"/>
              </a:ext>
            </a:extLst>
          </p:cNvPr>
          <p:cNvSpPr>
            <a:spLocks noGrp="1"/>
          </p:cNvSpPr>
          <p:nvPr>
            <p:ph type="body" sz="quarter" idx="18"/>
          </p:nvPr>
        </p:nvSpPr>
        <p:spPr>
          <a:xfrm>
            <a:off x="5756549" y="1561018"/>
            <a:ext cx="5365102" cy="3913188"/>
          </a:xfrm>
          <a:prstGeom prst="rect">
            <a:avLst/>
          </a:prstGeom>
        </p:spPr>
        <p:txBody>
          <a:bodyPr/>
          <a:lstStyle/>
          <a:p>
            <a:pPr marL="0"/>
            <a:r>
              <a:rPr lang="en-GB" b="1" dirty="0"/>
              <a:t>UNESCO AI Competency Framework for Teachers (2024)</a:t>
            </a:r>
          </a:p>
          <a:p>
            <a:pPr marL="0"/>
            <a:endParaRPr lang="en-GB" b="1" dirty="0"/>
          </a:p>
          <a:p>
            <a:pPr marL="0"/>
            <a:r>
              <a:rPr lang="en-GB" dirty="0"/>
              <a:t>15 competencies across three progression levels (Acquire, Deepen, Create) to guide VET educators in developing their AI skills systematically. Free PDF available.</a:t>
            </a:r>
          </a:p>
          <a:p>
            <a:pPr marL="0"/>
            <a:r>
              <a:rPr lang="en-GB" dirty="0">
                <a:solidFill>
                  <a:schemeClr val="tx1">
                    <a:lumMod val="40000"/>
                    <a:lumOff val="60000"/>
                  </a:schemeClr>
                </a:solidFill>
                <a:hlinkClick r:id="rId3">
                  <a:extLst>
                    <a:ext uri="{A12FA001-AC4F-418D-AE19-62706E023703}">
                      <ahyp:hlinkClr xmlns:ahyp="http://schemas.microsoft.com/office/drawing/2018/hyperlinkcolor" val="tx"/>
                    </a:ext>
                  </a:extLst>
                </a:hlinkClick>
              </a:rPr>
              <a:t>https://www.unesco.org/en/articles/ai-competency-framework-teachers</a:t>
            </a:r>
            <a:r>
              <a:rPr lang="en-GB" dirty="0">
                <a:solidFill>
                  <a:schemeClr val="tx1">
                    <a:lumMod val="40000"/>
                    <a:lumOff val="60000"/>
                  </a:schemeClr>
                </a:solidFill>
              </a:rPr>
              <a:t> </a:t>
            </a:r>
            <a:endParaRPr lang="en-US" dirty="0">
              <a:solidFill>
                <a:schemeClr val="tx1">
                  <a:lumMod val="40000"/>
                  <a:lumOff val="60000"/>
                </a:schemeClr>
              </a:solidFill>
            </a:endParaRPr>
          </a:p>
        </p:txBody>
      </p:sp>
      <p:sp>
        <p:nvSpPr>
          <p:cNvPr id="5" name="Text Placeholder 4">
            <a:extLst>
              <a:ext uri="{FF2B5EF4-FFF2-40B4-BE49-F238E27FC236}">
                <a16:creationId xmlns:a16="http://schemas.microsoft.com/office/drawing/2014/main" id="{629CB98C-0BD9-FC86-D0E0-A9D98120A9B6}"/>
              </a:ext>
            </a:extLst>
          </p:cNvPr>
          <p:cNvSpPr>
            <a:spLocks noGrp="1"/>
          </p:cNvSpPr>
          <p:nvPr>
            <p:ph type="body" sz="quarter" idx="16"/>
          </p:nvPr>
        </p:nvSpPr>
        <p:spPr>
          <a:prstGeom prst="rect">
            <a:avLst/>
          </a:prstGeom>
        </p:spPr>
        <p:txBody>
          <a:bodyPr/>
          <a:lstStyle/>
          <a:p>
            <a:r>
              <a:rPr lang="en-US" dirty="0"/>
              <a:t>ADDITIONAL RESOURCE</a:t>
            </a:r>
          </a:p>
        </p:txBody>
      </p:sp>
      <p:pic>
        <p:nvPicPr>
          <p:cNvPr id="8" name="Picture Placeholder 7">
            <a:extLst>
              <a:ext uri="{FF2B5EF4-FFF2-40B4-BE49-F238E27FC236}">
                <a16:creationId xmlns:a16="http://schemas.microsoft.com/office/drawing/2014/main" id="{BC1BBCF6-A0FF-4373-95D5-359013D8CD23}"/>
              </a:ext>
            </a:extLst>
          </p:cNvPr>
          <p:cNvPicPr>
            <a:picLocks noGrp="1" noChangeAspect="1"/>
          </p:cNvPicPr>
          <p:nvPr>
            <p:ph type="pic" sz="quarter" idx="10"/>
          </p:nvPr>
        </p:nvPicPr>
        <p:blipFill>
          <a:blip r:embed="rId4"/>
          <a:srcRect l="18203" r="18203"/>
          <a:stretch/>
        </p:blipFill>
        <p:spPr>
          <a:prstGeom prst="rect">
            <a:avLst/>
          </a:prstGeom>
          <a:solidFill>
            <a:srgbClr val="FFFFFF">
              <a:lumMod val="85000"/>
            </a:srgbClr>
          </a:solidFill>
        </p:spPr>
      </p:pic>
    </p:spTree>
    <p:extLst>
      <p:ext uri="{BB962C8B-B14F-4D97-AF65-F5344CB8AC3E}">
        <p14:creationId xmlns:p14="http://schemas.microsoft.com/office/powerpoint/2010/main" val="1148703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836664" y="4219718"/>
            <a:ext cx="3195486" cy="731140"/>
          </a:xfrm>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9" name="Text Placeholder 28">
            <a:extLst>
              <a:ext uri="{FF2B5EF4-FFF2-40B4-BE49-F238E27FC236}">
                <a16:creationId xmlns:a16="http://schemas.microsoft.com/office/drawing/2014/main" id="{C60527F0-CEFD-CBD9-9FF6-227AF5867BC6}"/>
              </a:ext>
            </a:extLst>
          </p:cNvPr>
          <p:cNvSpPr>
            <a:spLocks noGrp="1"/>
          </p:cNvSpPr>
          <p:nvPr>
            <p:ph type="body" sz="quarter" idx="45"/>
          </p:nvPr>
        </p:nvSpPr>
        <p:spPr>
          <a:prstGeom prst="rect">
            <a:avLst/>
          </a:prstGeom>
        </p:spPr>
        <p:txBody>
          <a:bodyPr/>
          <a:lstStyle/>
          <a:p>
            <a:r>
              <a:rPr lang="en-US" b="0" dirty="0" err="1"/>
              <a:t>www.</a:t>
            </a:r>
            <a:r>
              <a:rPr lang="en-US" dirty="0" err="1"/>
              <a:t>website</a:t>
            </a:r>
            <a:r>
              <a:rPr lang="en-US" b="0" dirty="0" err="1"/>
              <a:t>.eu</a:t>
            </a:r>
            <a:endParaRPr lang="en-US" b="0" dirty="0"/>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800" b="1" dirty="0">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63336A8A-EA59-8347-5D39-E74AEB817ADC}"/>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406405" y="1895981"/>
            <a:ext cx="5126463" cy="3565651"/>
          </a:xfrm>
        </p:spPr>
        <p:txBody>
          <a:bodyPr>
            <a:normAutofit fontScale="85000" lnSpcReduction="20000"/>
          </a:bodyPr>
          <a:lstStyle/>
          <a:p>
            <a:r>
              <a:rPr lang="en-GB" sz="3200" dirty="0"/>
              <a:t>“Some jobs will be destroyed, but the overall jobs impact is modest. Technology much more often replaces tasks rather than entire jobs, while actually creating a lot of new ones. The questions we should all be asking ourselves are: How can we get people ready to work alongside AI?”</a:t>
            </a:r>
          </a:p>
          <a:p>
            <a:r>
              <a:rPr lang="en-GB" sz="3200" i="0" dirty="0"/>
              <a:t>— Jürgen Siebel, Executive Director, </a:t>
            </a:r>
            <a:r>
              <a:rPr lang="en-GB" sz="3200" i="0" dirty="0" err="1"/>
              <a:t>Cedefop</a:t>
            </a:r>
            <a:r>
              <a:rPr lang="en-GB" sz="3200" i="0" dirty="0"/>
              <a:t> (2024)</a:t>
            </a:r>
          </a:p>
        </p:txBody>
      </p:sp>
      <p:grpSp>
        <p:nvGrpSpPr>
          <p:cNvPr id="4" name="Group 3">
            <a:extLst>
              <a:ext uri="{FF2B5EF4-FFF2-40B4-BE49-F238E27FC236}">
                <a16:creationId xmlns:a16="http://schemas.microsoft.com/office/drawing/2014/main" id="{3A16E5AB-C242-EC52-3006-1AF44CFA050E}"/>
              </a:ext>
            </a:extLst>
          </p:cNvPr>
          <p:cNvGrpSpPr/>
          <p:nvPr/>
        </p:nvGrpSpPr>
        <p:grpSpPr>
          <a:xfrm>
            <a:off x="5399910" y="4937867"/>
            <a:ext cx="1656436" cy="1205913"/>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3C42CEEE-71C1-D69E-92F5-96DBEAA37DFB}"/>
              </a:ext>
            </a:extLst>
          </p:cNvPr>
          <p:cNvSpPr/>
          <p:nvPr/>
        </p:nvSpPr>
        <p:spPr>
          <a:xfrm rot="16857139">
            <a:off x="-714994" y="1287943"/>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180590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3ED6C-A809-C8A6-6696-1C712FC891B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409B153-7EB1-5477-7D12-9DF1DFAFE9D8}"/>
              </a:ext>
            </a:extLst>
          </p:cNvPr>
          <p:cNvSpPr>
            <a:spLocks noGrp="1"/>
          </p:cNvSpPr>
          <p:nvPr>
            <p:ph type="body" sz="quarter" idx="18"/>
          </p:nvPr>
        </p:nvSpPr>
        <p:spPr>
          <a:xfrm>
            <a:off x="6613876" y="1358758"/>
            <a:ext cx="4639192" cy="4377696"/>
          </a:xfrm>
        </p:spPr>
        <p:txBody>
          <a:bodyPr/>
          <a:lstStyle/>
          <a:p>
            <a:pPr marL="0"/>
            <a:r>
              <a:rPr lang="en-GB" sz="2000" dirty="0"/>
              <a:t>Artificial intelligence is no longer a future concern, it is a present reality in workplaces across Europe.</a:t>
            </a:r>
          </a:p>
          <a:p>
            <a:pPr marL="0"/>
            <a:r>
              <a:rPr lang="en-GB" sz="2000" b="1" dirty="0">
                <a:solidFill>
                  <a:schemeClr val="tx1">
                    <a:lumMod val="40000"/>
                    <a:lumOff val="60000"/>
                  </a:schemeClr>
                </a:solidFill>
                <a:hlinkClick r:id="rId3">
                  <a:extLst>
                    <a:ext uri="{A12FA001-AC4F-418D-AE19-62706E023703}">
                      <ahyp:hlinkClr xmlns:ahyp="http://schemas.microsoft.com/office/drawing/2018/hyperlinkcolor" val="tx"/>
                    </a:ext>
                  </a:extLst>
                </a:hlinkClick>
              </a:rPr>
              <a:t>Cedefop's 2024 AI Skills Survey, </a:t>
            </a:r>
            <a:r>
              <a:rPr lang="en-GB" sz="2000" dirty="0"/>
              <a:t>covering over 5,000 employees across 11 EU Member States, found that more than 28% of the European adult workforce is already using AI tools at work. At the same time, six in ten employees are susceptible to some form of AI-related task transformation in the coming years. For VET educators, these numbers carry a clear message: the learners we train today will enter workplaces where AI is a normal part of daily operations.</a:t>
            </a:r>
          </a:p>
          <a:p>
            <a:pPr marL="0"/>
            <a:endParaRPr lang="en-GB" sz="2000" dirty="0"/>
          </a:p>
        </p:txBody>
      </p:sp>
      <p:sp>
        <p:nvSpPr>
          <p:cNvPr id="7" name="Text Placeholder 6">
            <a:extLst>
              <a:ext uri="{FF2B5EF4-FFF2-40B4-BE49-F238E27FC236}">
                <a16:creationId xmlns:a16="http://schemas.microsoft.com/office/drawing/2014/main" id="{5F609EC3-318B-0B43-7367-63BFC6FC8038}"/>
              </a:ext>
            </a:extLst>
          </p:cNvPr>
          <p:cNvSpPr>
            <a:spLocks noGrp="1"/>
          </p:cNvSpPr>
          <p:nvPr>
            <p:ph type="body" sz="quarter" idx="16"/>
          </p:nvPr>
        </p:nvSpPr>
        <p:spPr>
          <a:xfrm>
            <a:off x="6554784" y="232980"/>
            <a:ext cx="4757375" cy="992652"/>
          </a:xfrm>
        </p:spPr>
        <p:txBody>
          <a:bodyPr/>
          <a:lstStyle/>
          <a:p>
            <a:r>
              <a:rPr lang="en-GB" dirty="0"/>
              <a:t>AI is already reshaping the world of work</a:t>
            </a:r>
            <a:endParaRPr lang="en-IE" dirty="0"/>
          </a:p>
        </p:txBody>
      </p:sp>
      <p:sp>
        <p:nvSpPr>
          <p:cNvPr id="17" name="Freeform 16">
            <a:extLst>
              <a:ext uri="{FF2B5EF4-FFF2-40B4-BE49-F238E27FC236}">
                <a16:creationId xmlns:a16="http://schemas.microsoft.com/office/drawing/2014/main" id="{A8AF3199-27A3-790C-C816-805022A0EBBA}"/>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122" name="Picture 2">
            <a:hlinkClick r:id="rId3"/>
            <a:extLst>
              <a:ext uri="{FF2B5EF4-FFF2-40B4-BE49-F238E27FC236}">
                <a16:creationId xmlns:a16="http://schemas.microsoft.com/office/drawing/2014/main" id="{564DE188-B6AB-CEBC-A7E0-8C3F3BEFB47B}"/>
              </a:ext>
            </a:extLst>
          </p:cNvPr>
          <p:cNvPicPr>
            <a:picLocks noGrp="1" noChangeAspect="1" noChangeArrowheads="1"/>
          </p:cNvPicPr>
          <p:nvPr>
            <p:ph type="pic" sz="quarter" idx="44"/>
          </p:nvPr>
        </p:nvPicPr>
        <p:blipFill>
          <a:blip r:embed="rId4">
            <a:extLst>
              <a:ext uri="{28A0092B-C50C-407E-A947-70E740481C1C}">
                <a14:useLocalDpi xmlns:a14="http://schemas.microsoft.com/office/drawing/2010/main" val="0"/>
              </a:ext>
            </a:extLst>
          </a:blip>
          <a:srcRect t="12167" b="121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00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2E55AADC-B51A-16AF-0053-10835EEDCA17}"/>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672967" y="1691173"/>
            <a:ext cx="4639192" cy="3180191"/>
          </a:xfrm>
        </p:spPr>
        <p:txBody>
          <a:bodyPr/>
          <a:lstStyle/>
          <a:p>
            <a:pPr marL="0"/>
            <a:r>
              <a:rPr lang="en-GB" sz="2000" dirty="0"/>
              <a:t>Yet the challenge is not only about learners. Cedefop's survey also revealed that 40–60% of adult workers have a poor understanding of what AI is, how it operates, and its consequences for society. Nearly 44% of workers expressed concern that they would not receive adequate training to work alongside AI. This gap between AI's rapid adoption and people's readiness to use it effectively and critically is exactly where VET educators can make a decisive difference.</a:t>
            </a:r>
          </a:p>
          <a:p>
            <a:pPr marL="0"/>
            <a:endParaRPr lang="en-GB" sz="2000" dirty="0"/>
          </a:p>
          <a:p>
            <a:pPr marL="0"/>
            <a:endParaRPr lang="en-GB" dirty="0"/>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554784" y="232980"/>
            <a:ext cx="4757375" cy="992652"/>
          </a:xfrm>
        </p:spPr>
        <p:txBody>
          <a:bodyPr/>
          <a:lstStyle/>
          <a:p>
            <a:r>
              <a:rPr lang="en-GB" dirty="0"/>
              <a:t>AI is already reshaping the world of work</a:t>
            </a:r>
            <a:endParaRPr lang="en-IE" dirty="0"/>
          </a:p>
        </p:txBody>
      </p:sp>
      <p:sp>
        <p:nvSpPr>
          <p:cNvPr id="17" name="Freeform 16">
            <a:extLst>
              <a:ext uri="{FF2B5EF4-FFF2-40B4-BE49-F238E27FC236}">
                <a16:creationId xmlns:a16="http://schemas.microsoft.com/office/drawing/2014/main" id="{40FC3DF2-BAF1-F579-7F32-ED22A03B8B9C}"/>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56954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518573" y="1726635"/>
            <a:ext cx="4639192" cy="4377696"/>
          </a:xfrm>
        </p:spPr>
        <p:txBody>
          <a:bodyPr/>
          <a:lstStyle/>
          <a:p>
            <a:pPr marL="0"/>
            <a:r>
              <a:rPr lang="en-GB" sz="2000" dirty="0"/>
              <a:t>Europe's two defining transformations, the green transition and the digital transition, intersect directly in vocational education. The OECD (2025) reports that nearly one-quarter of young upper-secondary VET graduates already work in 'green-driven' jobs, a higher share than among their university-educated peers. VET prepares workers for sectors like construction, energy, transport, agriculture, and manufacturing, all of which are central to the EU Green Deal and all of which are being reshaped by AI. The </a:t>
            </a:r>
            <a:r>
              <a:rPr lang="en-GB" sz="2000" dirty="0" err="1"/>
              <a:t>SUSTaiN</a:t>
            </a:r>
            <a:r>
              <a:rPr lang="en-GB" sz="2000" dirty="0"/>
              <a:t> project exists precisely at this intersection, exploring how AI can advance sustainability across these key sectors.</a:t>
            </a:r>
          </a:p>
        </p:txBody>
      </p:sp>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518573" y="439730"/>
            <a:ext cx="5287316" cy="1027582"/>
          </a:xfrm>
        </p:spPr>
        <p:txBody>
          <a:bodyPr/>
          <a:lstStyle/>
          <a:p>
            <a:r>
              <a:rPr lang="en-GB" dirty="0"/>
              <a:t>VET sits at the crossroads of the twin transitions</a:t>
            </a:r>
            <a:endParaRPr lang="en-IE" dirty="0"/>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hlinkClick r:id="rId3"/>
            <a:extLst>
              <a:ext uri="{FF2B5EF4-FFF2-40B4-BE49-F238E27FC236}">
                <a16:creationId xmlns:a16="http://schemas.microsoft.com/office/drawing/2014/main" id="{B4108C73-F474-F9D3-A04A-EBB234CF3160}"/>
              </a:ext>
            </a:extLst>
          </p:cNvPr>
          <p:cNvPicPr>
            <a:picLocks noGrp="1" noChangeAspect="1"/>
          </p:cNvPicPr>
          <p:nvPr>
            <p:ph type="pic" sz="quarter" idx="44"/>
          </p:nvPr>
        </p:nvPicPr>
        <p:blipFill>
          <a:blip r:embed="rId4"/>
          <a:srcRect t="11015" b="11015"/>
          <a:stretch/>
        </p:blipFill>
        <p:spPr>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538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3B28-B76B-F2C5-CB22-E7162C83D4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3836E-43C7-EFE5-0AC1-59BB271E2194}"/>
              </a:ext>
            </a:extLst>
          </p:cNvPr>
          <p:cNvSpPr>
            <a:spLocks noGrp="1"/>
          </p:cNvSpPr>
          <p:nvPr>
            <p:ph type="body" sz="quarter" idx="18"/>
          </p:nvPr>
        </p:nvSpPr>
        <p:spPr>
          <a:xfrm>
            <a:off x="518573" y="1726635"/>
            <a:ext cx="4639192" cy="4377696"/>
          </a:xfrm>
        </p:spPr>
        <p:txBody>
          <a:bodyPr/>
          <a:lstStyle/>
          <a:p>
            <a:pPr marL="0"/>
            <a:r>
              <a:rPr lang="en-GB" sz="2000" dirty="0"/>
              <a:t>Recent </a:t>
            </a:r>
            <a:r>
              <a:rPr lang="en-GB" sz="2000" dirty="0" err="1"/>
              <a:t>Cedefop</a:t>
            </a:r>
            <a:r>
              <a:rPr lang="en-GB" sz="2000" dirty="0"/>
              <a:t> analysis of European online job advertisements shows a striking trend: since the emergence of generative AI in late 2022, occupations relying on physical presence, manual expertise, and applied technical skills have actually increased their share of vacancies. AI is not replacing these jobs; it is changing how they are done. This means VET systems must equip learners not just with traditional vocational skills, but also with the AI literacy to use new tools confidently and critically in their trades.</a:t>
            </a:r>
          </a:p>
          <a:p>
            <a:pPr marL="0"/>
            <a:endParaRPr lang="en-GB" sz="2000" dirty="0"/>
          </a:p>
        </p:txBody>
      </p:sp>
      <p:sp>
        <p:nvSpPr>
          <p:cNvPr id="7" name="Text Placeholder 6">
            <a:extLst>
              <a:ext uri="{FF2B5EF4-FFF2-40B4-BE49-F238E27FC236}">
                <a16:creationId xmlns:a16="http://schemas.microsoft.com/office/drawing/2014/main" id="{56364719-65F3-98F8-86DB-8A7365C27A2B}"/>
              </a:ext>
            </a:extLst>
          </p:cNvPr>
          <p:cNvSpPr>
            <a:spLocks noGrp="1"/>
          </p:cNvSpPr>
          <p:nvPr>
            <p:ph type="body" sz="quarter" idx="16"/>
          </p:nvPr>
        </p:nvSpPr>
        <p:spPr>
          <a:xfrm>
            <a:off x="518573" y="439730"/>
            <a:ext cx="5287316" cy="1027582"/>
          </a:xfrm>
        </p:spPr>
        <p:txBody>
          <a:bodyPr/>
          <a:lstStyle/>
          <a:p>
            <a:r>
              <a:rPr lang="en-GB" dirty="0"/>
              <a:t>VET sits at the crossroads of the twin transitions</a:t>
            </a:r>
            <a:endParaRPr lang="en-IE" dirty="0"/>
          </a:p>
        </p:txBody>
      </p:sp>
      <p:sp>
        <p:nvSpPr>
          <p:cNvPr id="17" name="Freeform 16">
            <a:extLst>
              <a:ext uri="{FF2B5EF4-FFF2-40B4-BE49-F238E27FC236}">
                <a16:creationId xmlns:a16="http://schemas.microsoft.com/office/drawing/2014/main" id="{61A532DB-41EB-AAC1-B692-6DAB33DC01EB}"/>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descr="A hand holding a leaf&#10;&#10;AI-generated content may be incorrect.">
            <a:extLst>
              <a:ext uri="{FF2B5EF4-FFF2-40B4-BE49-F238E27FC236}">
                <a16:creationId xmlns:a16="http://schemas.microsoft.com/office/drawing/2014/main" id="{29EC291E-6643-297F-F8EC-D82A9136C553}"/>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a:xfrm>
            <a:off x="5888002" y="439730"/>
            <a:ext cx="5660531" cy="6045736"/>
          </a:xfrm>
        </p:spPr>
      </p:pic>
    </p:spTree>
    <p:extLst>
      <p:ext uri="{BB962C8B-B14F-4D97-AF65-F5344CB8AC3E}">
        <p14:creationId xmlns:p14="http://schemas.microsoft.com/office/powerpoint/2010/main" val="388577166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0B9360-EF56-4D99-A979-1802AE68FFA0}">
  <ds:schemaRefs>
    <ds:schemaRef ds:uri="http://schemas.microsoft.com/sharepoint/v3/contenttype/forms"/>
  </ds:schemaRefs>
</ds:datastoreItem>
</file>

<file path=customXml/itemProps2.xml><?xml version="1.0" encoding="utf-8"?>
<ds:datastoreItem xmlns:ds="http://schemas.openxmlformats.org/officeDocument/2006/customXml" ds:itemID="{F3DE2731-B093-4DDD-AC1F-7157F667DDAE}">
  <ds:schemaRefs>
    <ds:schemaRef ds:uri="http://schemas.microsoft.com/office/2006/metadata/properties"/>
    <ds:schemaRef ds:uri="http://schemas.microsoft.com/office/infopath/2007/PartnerControls"/>
    <ds:schemaRef ds:uri="558b41f4-9262-4964-9013-127d98c85303"/>
    <ds:schemaRef ds:uri="92a36596-4c27-4ea1-9f04-71a23c4554a9"/>
  </ds:schemaRefs>
</ds:datastoreItem>
</file>

<file path=customXml/itemProps3.xml><?xml version="1.0" encoding="utf-8"?>
<ds:datastoreItem xmlns:ds="http://schemas.openxmlformats.org/officeDocument/2006/customXml" ds:itemID="{ABC909AF-16D0-4E30-AFF4-FB5DAE7351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1606</TotalTime>
  <Words>5024</Words>
  <Application>Microsoft Office PowerPoint</Application>
  <PresentationFormat>Widescreen</PresentationFormat>
  <Paragraphs>272</Paragraphs>
  <Slides>49</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24</cp:revision>
  <dcterms:created xsi:type="dcterms:W3CDTF">2022-05-09T10:29:33Z</dcterms:created>
  <dcterms:modified xsi:type="dcterms:W3CDTF">2026-05-27T10:04:39Z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